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2" r:id="rId5"/>
    <p:sldId id="267" r:id="rId6"/>
    <p:sldId id="266" r:id="rId7"/>
    <p:sldId id="264" r:id="rId8"/>
    <p:sldId id="265" r:id="rId9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D7D7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54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96588B6-7521-4DD5-9B60-F55703FC53BA}" type="datetimeFigureOut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1C28883-5E25-4BF2-AD70-973A49D12C2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7700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42B5-433C-41D8-9AA5-A9028F934354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9B3A8-84BD-4527-8DCA-83F3224D800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371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D3605-DDA9-45D8-9E70-03C47B242D99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C4E3F-EC0E-4B76-8544-D3DFE4AF399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062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ED783-2FDC-4B66-8054-2E42E2E41499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2E071-6B8E-4061-94F2-6A8F5E6323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22302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89935-E089-46A4-922A-6A52859089F2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00875" y="6429375"/>
            <a:ext cx="2133600" cy="365125"/>
          </a:xfrm>
        </p:spPr>
        <p:txBody>
          <a:bodyPr/>
          <a:lstStyle>
            <a:lvl1pPr>
              <a:defRPr sz="20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C274463-9861-4EBF-AC07-5C00ECF3BD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8415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EBB92-4C4E-4842-8F78-465C88D32A37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2DB1-A2D4-46C7-92D3-10CBD751E9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5653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04DDE-DC8A-44A2-8C98-B7EBC138C4EA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45631-05B0-442A-B0C1-69B4A581B2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273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CFDB8-20EC-443B-B6AD-221A1087AD40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7D310-1350-4958-B8C4-E5AF0595C4A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846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318E3-AF99-4F71-BAD7-02D1368B938B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8E191-A82E-49EF-AE0C-F7213AEBFA4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16131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21F9C-0EF9-4F0B-9F3E-B32233F05617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715B7-98BB-4694-9346-667FA6078D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296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BE71E-2268-4274-99F9-F6E9D0C22314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0A6-18B0-47A3-82A6-01CEFA07065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1513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B3899-233D-4901-8EB4-1F13E98ECB03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A51B-ACE9-4F46-9AB1-7A9B7E4042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716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4838481-A4FB-4F8A-AD15-45F32E8EC412}" type="datetime1">
              <a:rPr lang="ja-JP" altLang="en-US"/>
              <a:pPr>
                <a:defRPr/>
              </a:pPr>
              <a:t>2016/12/6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EF84D5B-5DD3-4E03-A283-D5086AAB35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png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B9F5A8-C23B-4813-AFDB-143C08668B83}" type="slidenum">
              <a:rPr lang="ja-JP" altLang="en-US"/>
              <a:pPr>
                <a:defRPr/>
              </a:pPr>
              <a:t>1</a:t>
            </a:fld>
            <a:endParaRPr lang="ja-JP" altLang="en-US" dirty="0"/>
          </a:p>
        </p:txBody>
      </p:sp>
      <p:sp>
        <p:nvSpPr>
          <p:cNvPr id="3075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62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精密工学科プログラミング基礎</a:t>
            </a:r>
            <a:r>
              <a:rPr lang="en-US" altLang="ja-JP" dirty="0" smtClean="0"/>
              <a:t>Ⅱ</a:t>
            </a:r>
            <a:br>
              <a:rPr lang="en-US" altLang="ja-JP" dirty="0" smtClean="0"/>
            </a:br>
            <a:r>
              <a:rPr lang="ja-JP" altLang="en-US" sz="3200" dirty="0" smtClean="0"/>
              <a:t>第</a:t>
            </a:r>
            <a:r>
              <a:rPr lang="en-US" altLang="ja-JP" sz="3200" dirty="0"/>
              <a:t>3</a:t>
            </a:r>
            <a:r>
              <a:rPr lang="ja-JP" altLang="en-US" sz="3200" dirty="0" smtClean="0"/>
              <a:t>回資料</a:t>
            </a:r>
          </a:p>
        </p:txBody>
      </p:sp>
      <p:sp>
        <p:nvSpPr>
          <p:cNvPr id="3076" name="コンテンツ プレースホルダ 2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ja-JP" altLang="en-US" sz="3600" dirty="0" smtClean="0"/>
              <a:t>今回の授業で習得してほしいこと：</a:t>
            </a:r>
            <a:endParaRPr lang="en-US" altLang="ja-JP" sz="3600" dirty="0" smtClean="0"/>
          </a:p>
          <a:p>
            <a:pPr eaLnBrk="1" hangingPunct="1"/>
            <a:r>
              <a:rPr lang="en-US" altLang="ja-JP" u="sng" dirty="0" smtClean="0"/>
              <a:t>2</a:t>
            </a:r>
            <a:r>
              <a:rPr lang="ja-JP" altLang="en-US" u="sng" dirty="0" smtClean="0"/>
              <a:t>次元配列の使い方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 </a:t>
            </a:r>
            <a:r>
              <a:rPr lang="en-US" altLang="ja-JP" dirty="0" smtClean="0"/>
              <a:t>(</a:t>
            </a:r>
            <a:r>
              <a:rPr lang="ja-JP" altLang="en-US" dirty="0" smtClean="0"/>
              <a:t>前回の</a:t>
            </a:r>
            <a:r>
              <a:rPr lang="en-US" altLang="ja-JP" dirty="0" smtClean="0"/>
              <a:t>1</a:t>
            </a:r>
            <a:r>
              <a:rPr lang="ja-JP" altLang="en-US" dirty="0" smtClean="0"/>
              <a:t>次元配列の復習もします．</a:t>
            </a:r>
            <a:r>
              <a:rPr lang="en-US" altLang="ja-JP" dirty="0" smtClean="0"/>
              <a:t>)</a:t>
            </a:r>
          </a:p>
          <a:p>
            <a:pPr lvl="1" eaLnBrk="1" hangingPunct="1"/>
            <a:r>
              <a:rPr lang="ja-JP" altLang="en-US" dirty="0" smtClean="0"/>
              <a:t>宣言の仕方</a:t>
            </a:r>
            <a:endParaRPr lang="en-US" altLang="ja-JP" dirty="0" smtClean="0"/>
          </a:p>
          <a:p>
            <a:pPr lvl="1" eaLnBrk="1" hangingPunct="1"/>
            <a:r>
              <a:rPr lang="ja-JP" altLang="en-US" dirty="0" smtClean="0"/>
              <a:t>アクセス </a:t>
            </a:r>
            <a:r>
              <a:rPr lang="en-US" altLang="ja-JP" dirty="0" smtClean="0"/>
              <a:t>(</a:t>
            </a:r>
            <a:r>
              <a:rPr lang="ja-JP" altLang="en-US" dirty="0" smtClean="0"/>
              <a:t>値の代入・参照</a:t>
            </a:r>
            <a:r>
              <a:rPr lang="en-US" altLang="ja-JP" dirty="0" smtClean="0"/>
              <a:t>) </a:t>
            </a:r>
            <a:r>
              <a:rPr lang="ja-JP" altLang="en-US" dirty="0" smtClean="0"/>
              <a:t>の方法</a:t>
            </a:r>
          </a:p>
          <a:p>
            <a:pPr eaLnBrk="1" hangingPunct="1"/>
            <a:r>
              <a:rPr lang="ja-JP" altLang="en-US" dirty="0" smtClean="0"/>
              <a:t>繰り返し文と配列の組み合わせの方法</a:t>
            </a:r>
          </a:p>
          <a:p>
            <a:pPr eaLnBrk="1" hangingPunct="1"/>
            <a:r>
              <a:rPr lang="ja-JP" altLang="en-US" dirty="0" smtClean="0"/>
              <a:t>配列を引数とする関数の作り方</a:t>
            </a:r>
          </a:p>
        </p:txBody>
      </p:sp>
      <p:sp>
        <p:nvSpPr>
          <p:cNvPr id="5125" name="正方形/長方形 3"/>
          <p:cNvSpPr>
            <a:spLocks noChangeArrowheads="1"/>
          </p:cNvSpPr>
          <p:nvPr/>
        </p:nvSpPr>
        <p:spPr bwMode="auto">
          <a:xfrm>
            <a:off x="755923" y="6088717"/>
            <a:ext cx="7632154" cy="523220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資料の</a:t>
            </a:r>
            <a:r>
              <a:rPr lang="en-US" altLang="ja-JP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URL : http</a:t>
            </a:r>
            <a:r>
              <a:rPr lang="en-US" altLang="ja-JP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://www.den.t.u-tokyo.ac.jp/prog</a:t>
            </a:r>
            <a:endParaRPr lang="ja-JP" altLang="en-US" sz="28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03E5D-6504-41AF-BFC6-53CD59049845}" type="slidenum">
              <a:rPr lang="ja-JP" altLang="en-US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4099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「</a:t>
            </a:r>
            <a:r>
              <a:rPr lang="en-US" altLang="ja-JP" smtClean="0"/>
              <a:t>2</a:t>
            </a:r>
            <a:r>
              <a:rPr lang="ja-JP" altLang="en-US" smtClean="0"/>
              <a:t>次元配列」とは？</a:t>
            </a:r>
          </a:p>
        </p:txBody>
      </p:sp>
      <p:sp>
        <p:nvSpPr>
          <p:cNvPr id="4100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1614488"/>
          </a:xfrm>
        </p:spPr>
        <p:txBody>
          <a:bodyPr/>
          <a:lstStyle/>
          <a:p>
            <a:pPr eaLnBrk="1" hangingPunct="1"/>
            <a:r>
              <a:rPr lang="ja-JP" altLang="en-US" smtClean="0"/>
              <a:t>配列を配列として並べたデータ</a:t>
            </a:r>
            <a:endParaRPr lang="en-US" altLang="ja-JP" smtClean="0"/>
          </a:p>
          <a:p>
            <a:pPr lvl="1" eaLnBrk="1" hangingPunct="1"/>
            <a:r>
              <a:rPr lang="ja-JP" altLang="en-US" u="sng" smtClean="0"/>
              <a:t>行列</a:t>
            </a:r>
            <a:r>
              <a:rPr lang="ja-JP" altLang="en-US" smtClean="0"/>
              <a:t>や</a:t>
            </a:r>
            <a:r>
              <a:rPr lang="ja-JP" altLang="en-US" u="sng" smtClean="0"/>
              <a:t>画像</a:t>
            </a:r>
            <a:r>
              <a:rPr lang="ja-JP" altLang="en-US" smtClean="0"/>
              <a:t>などを扱う時に便利</a:t>
            </a:r>
            <a:endParaRPr lang="en-US" altLang="ja-JP" smtClean="0"/>
          </a:p>
        </p:txBody>
      </p:sp>
      <p:graphicFrame>
        <p:nvGraphicFramePr>
          <p:cNvPr id="4101" name="Object 2"/>
          <p:cNvGraphicFramePr>
            <a:graphicFrameLocks noChangeAspect="1"/>
          </p:cNvGraphicFramePr>
          <p:nvPr/>
        </p:nvGraphicFramePr>
        <p:xfrm>
          <a:off x="862013" y="2286000"/>
          <a:ext cx="3138487" cy="107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数式" r:id="rId3" imgW="1333500" imgH="457200" progId="Equation.3">
                  <p:embed/>
                </p:oleObj>
              </mc:Choice>
              <mc:Fallback>
                <p:oleObj name="数式" r:id="rId3" imgW="1333500" imgH="457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2286000"/>
                        <a:ext cx="3138487" cy="1076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角丸四角形 4"/>
          <p:cNvSpPr/>
          <p:nvPr/>
        </p:nvSpPr>
        <p:spPr bwMode="auto">
          <a:xfrm>
            <a:off x="714375" y="3500438"/>
            <a:ext cx="3500438" cy="3214687"/>
          </a:xfrm>
          <a:prstGeom prst="round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103" name="テキスト ボックス 5"/>
          <p:cNvSpPr txBox="1">
            <a:spLocks noChangeArrowheads="1"/>
          </p:cNvSpPr>
          <p:nvPr/>
        </p:nvSpPr>
        <p:spPr bwMode="auto">
          <a:xfrm>
            <a:off x="1227138" y="3571875"/>
            <a:ext cx="28448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int A[2][3];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A[0][0] = 1;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A[0][1] = 2;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A[0][2] = 3;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A[1][0] = 4;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A[1][1] = 5;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A[1][2] = 6;</a:t>
            </a:r>
          </a:p>
        </p:txBody>
      </p:sp>
      <p:cxnSp>
        <p:nvCxnSpPr>
          <p:cNvPr id="9" name="直線コネクタ 8"/>
          <p:cNvCxnSpPr/>
          <p:nvPr/>
        </p:nvCxnSpPr>
        <p:spPr>
          <a:xfrm rot="5400000">
            <a:off x="2571750" y="4500563"/>
            <a:ext cx="4000500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角丸四角形 13"/>
          <p:cNvSpPr/>
          <p:nvPr/>
        </p:nvSpPr>
        <p:spPr>
          <a:xfrm>
            <a:off x="5143500" y="3871913"/>
            <a:ext cx="3500438" cy="2725737"/>
          </a:xfrm>
          <a:prstGeom prst="roundRect">
            <a:avLst/>
          </a:prstGeom>
          <a:noFill/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106" name="テキスト ボックス 14"/>
          <p:cNvSpPr txBox="1">
            <a:spLocks noChangeArrowheads="1"/>
          </p:cNvSpPr>
          <p:nvPr/>
        </p:nvSpPr>
        <p:spPr bwMode="auto">
          <a:xfrm>
            <a:off x="5378450" y="3943350"/>
            <a:ext cx="2673350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int g[14][13];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g[0][0] = 1;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g[0][1] = 1;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…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g[0][4] = 0;</a:t>
            </a:r>
          </a:p>
          <a:p>
            <a:pPr eaLnBrk="1" hangingPunct="1"/>
            <a:r>
              <a:rPr lang="en-US" altLang="ja-JP" sz="2800">
                <a:latin typeface="ＭＳ ゴシック" pitchFamily="49" charset="-128"/>
                <a:ea typeface="ＭＳ ゴシック" pitchFamily="49" charset="-128"/>
              </a:rPr>
              <a:t>…</a:t>
            </a:r>
          </a:p>
        </p:txBody>
      </p:sp>
      <p:pic>
        <p:nvPicPr>
          <p:cNvPr id="4107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" t="3607" r="4648" b="4039"/>
          <a:stretch>
            <a:fillRect/>
          </a:stretch>
        </p:blipFill>
        <p:spPr bwMode="auto">
          <a:xfrm>
            <a:off x="6013450" y="2133600"/>
            <a:ext cx="1509713" cy="1582738"/>
          </a:xfrm>
          <a:prstGeom prst="rect">
            <a:avLst/>
          </a:prstGeom>
          <a:noFill/>
          <a:ln w="25400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108" name="Object 16"/>
          <p:cNvGraphicFramePr>
            <a:graphicFrameLocks noChangeAspect="1"/>
          </p:cNvGraphicFramePr>
          <p:nvPr/>
        </p:nvGraphicFramePr>
        <p:xfrm>
          <a:off x="5003800" y="2571750"/>
          <a:ext cx="925513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8" name="数式" r:id="rId6" imgW="393529" imgH="203112" progId="Equation.3">
                  <p:embed/>
                </p:oleObj>
              </mc:Choice>
              <mc:Fallback>
                <p:oleObj name="数式" r:id="rId6" imgW="393529" imgH="203112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2571750"/>
                        <a:ext cx="925513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A8232-F24A-4C5C-9044-02863FCA964A}" type="slidenum">
              <a:rPr lang="ja-JP" altLang="en-US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5123" name="タイトル 1"/>
          <p:cNvSpPr>
            <a:spLocks noGrp="1"/>
          </p:cNvSpPr>
          <p:nvPr>
            <p:ph type="title"/>
          </p:nvPr>
        </p:nvSpPr>
        <p:spPr>
          <a:xfrm>
            <a:off x="457200" y="-161925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2</a:t>
            </a:r>
            <a:r>
              <a:rPr lang="ja-JP" altLang="en-US" smtClean="0"/>
              <a:t>次元配列の宣言と参照</a:t>
            </a:r>
            <a:endParaRPr lang="en-US" altLang="ja-JP" smtClean="0"/>
          </a:p>
        </p:txBody>
      </p:sp>
      <p:sp>
        <p:nvSpPr>
          <p:cNvPr id="5124" name="コンテンツ プレースホルダ 2"/>
          <p:cNvSpPr>
            <a:spLocks noGrp="1"/>
          </p:cNvSpPr>
          <p:nvPr>
            <p:ph idx="1"/>
          </p:nvPr>
        </p:nvSpPr>
        <p:spPr>
          <a:xfrm>
            <a:off x="395288" y="692150"/>
            <a:ext cx="8229600" cy="2500313"/>
          </a:xfrm>
        </p:spPr>
        <p:txBody>
          <a:bodyPr/>
          <a:lstStyle/>
          <a:p>
            <a:pPr eaLnBrk="1" hangingPunct="1"/>
            <a:r>
              <a:rPr lang="ja-JP" altLang="en-US" smtClean="0"/>
              <a:t>宣言 </a:t>
            </a:r>
            <a:r>
              <a:rPr lang="en-US" altLang="ja-JP" smtClean="0"/>
              <a:t>: </a:t>
            </a:r>
          </a:p>
          <a:p>
            <a:pPr eaLnBrk="1" hangingPunct="1"/>
            <a:endParaRPr lang="en-US" altLang="ja-JP" smtClean="0"/>
          </a:p>
          <a:p>
            <a:pPr eaLnBrk="1" hangingPunct="1"/>
            <a:endParaRPr lang="en-US" altLang="ja-JP" smtClean="0"/>
          </a:p>
          <a:p>
            <a:pPr eaLnBrk="1" hangingPunct="1"/>
            <a:r>
              <a:rPr lang="ja-JP" altLang="en-US" smtClean="0"/>
              <a:t>参照 </a:t>
            </a:r>
            <a:r>
              <a:rPr lang="en-US" altLang="ja-JP" smtClean="0"/>
              <a:t>: (※</a:t>
            </a:r>
            <a:r>
              <a:rPr lang="ja-JP" altLang="en-US" smtClean="0"/>
              <a:t>インデックスは  </a:t>
            </a:r>
            <a:r>
              <a:rPr lang="en-US" altLang="ja-JP" smtClean="0"/>
              <a:t>0</a:t>
            </a:r>
            <a:r>
              <a:rPr lang="ja-JP" altLang="en-US" smtClean="0"/>
              <a:t>～長さ</a:t>
            </a:r>
            <a:r>
              <a:rPr lang="en-US" altLang="ja-JP" smtClean="0"/>
              <a:t>-1 </a:t>
            </a:r>
            <a:r>
              <a:rPr lang="ja-JP" altLang="en-US" smtClean="0"/>
              <a:t>まで</a:t>
            </a:r>
            <a:r>
              <a:rPr lang="en-US" altLang="ja-JP" smtClean="0"/>
              <a:t>)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909638" y="1268413"/>
            <a:ext cx="6264275" cy="785812"/>
          </a:xfrm>
          <a:prstGeom prst="round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型 配列名</a:t>
            </a:r>
            <a:r>
              <a:rPr lang="en-US" altLang="ja-JP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[</a:t>
            </a:r>
            <a:r>
              <a:rPr lang="ja-JP" altLang="en-US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縦の長さ</a:t>
            </a:r>
            <a:r>
              <a:rPr lang="en-US" altLang="ja-JP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][</a:t>
            </a:r>
            <a:r>
              <a:rPr lang="ja-JP" altLang="en-US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横の長さ</a:t>
            </a:r>
            <a:r>
              <a:rPr lang="en-US" altLang="ja-JP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];</a:t>
            </a:r>
            <a:endParaRPr lang="ja-JP" altLang="en-US" sz="2800">
              <a:solidFill>
                <a:srgbClr val="FFFFFF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126" name="テキスト ボックス 9"/>
          <p:cNvSpPr txBox="1">
            <a:spLocks noChangeArrowheads="1"/>
          </p:cNvSpPr>
          <p:nvPr/>
        </p:nvSpPr>
        <p:spPr bwMode="auto">
          <a:xfrm>
            <a:off x="5075238" y="4818063"/>
            <a:ext cx="2592387" cy="4826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400">
                <a:latin typeface="ＭＳ ゴシック" pitchFamily="49" charset="-128"/>
                <a:ea typeface="ＭＳ ゴシック" pitchFamily="49" charset="-128"/>
              </a:rPr>
              <a:t>double A[3][4];</a:t>
            </a:r>
          </a:p>
        </p:txBody>
      </p:sp>
      <p:sp>
        <p:nvSpPr>
          <p:cNvPr id="5127" name="テキスト ボックス 15"/>
          <p:cNvSpPr txBox="1">
            <a:spLocks noChangeArrowheads="1"/>
          </p:cNvSpPr>
          <p:nvPr/>
        </p:nvSpPr>
        <p:spPr bwMode="auto">
          <a:xfrm>
            <a:off x="755650" y="4205288"/>
            <a:ext cx="4775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800">
                <a:latin typeface="Calibri" pitchFamily="34" charset="0"/>
              </a:rPr>
              <a:t>例</a:t>
            </a:r>
            <a:r>
              <a:rPr lang="en-US" altLang="ja-JP" sz="2800">
                <a:latin typeface="Calibri" pitchFamily="34" charset="0"/>
              </a:rPr>
              <a:t>: 3×4 </a:t>
            </a:r>
            <a:r>
              <a:rPr lang="ja-JP" altLang="en-US" sz="2800">
                <a:latin typeface="Calibri" pitchFamily="34" charset="0"/>
              </a:rPr>
              <a:t>の実行列を扱いたい</a:t>
            </a:r>
            <a:r>
              <a:rPr lang="en-US" altLang="ja-JP" sz="2800">
                <a:latin typeface="Calibri" pitchFamily="34" charset="0"/>
              </a:rPr>
              <a:t>: 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549275" y="3074988"/>
            <a:ext cx="8066088" cy="785812"/>
          </a:xfrm>
          <a:prstGeom prst="roundRect">
            <a:avLst/>
          </a:prstGeom>
          <a:noFill/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配列名</a:t>
            </a:r>
            <a:r>
              <a:rPr lang="en-US" altLang="ja-JP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[</a:t>
            </a:r>
            <a:r>
              <a:rPr lang="ja-JP" altLang="en-US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縦のインデックス</a:t>
            </a:r>
            <a:r>
              <a:rPr lang="en-US" altLang="ja-JP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][</a:t>
            </a:r>
            <a:r>
              <a:rPr lang="ja-JP" altLang="en-US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横のインデックス</a:t>
            </a:r>
            <a:r>
              <a:rPr lang="en-US" altLang="ja-JP" sz="280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</a:rPr>
              <a:t>]</a:t>
            </a:r>
            <a:endParaRPr lang="en-US" altLang="ja-JP" sz="2800">
              <a:solidFill>
                <a:srgbClr val="FFFFFF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graphicFrame>
        <p:nvGraphicFramePr>
          <p:cNvPr id="5129" name="Object 2"/>
          <p:cNvGraphicFramePr>
            <a:graphicFrameLocks noChangeAspect="1"/>
          </p:cNvGraphicFramePr>
          <p:nvPr/>
        </p:nvGraphicFramePr>
        <p:xfrm>
          <a:off x="1474788" y="4868863"/>
          <a:ext cx="2689225" cy="167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数式" r:id="rId3" imgW="1143000" imgH="711200" progId="Equation.3">
                  <p:embed/>
                </p:oleObj>
              </mc:Choice>
              <mc:Fallback>
                <p:oleObj name="数式" r:id="rId3" imgW="1143000" imgH="711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4868863"/>
                        <a:ext cx="2689225" cy="1674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テキスト ボックス 9"/>
          <p:cNvSpPr txBox="1">
            <a:spLocks noChangeArrowheads="1"/>
          </p:cNvSpPr>
          <p:nvPr/>
        </p:nvSpPr>
        <p:spPr bwMode="auto">
          <a:xfrm>
            <a:off x="4643438" y="5467350"/>
            <a:ext cx="1368425" cy="4826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2400">
                <a:latin typeface="ＭＳ ゴシック" pitchFamily="49" charset="-128"/>
                <a:ea typeface="ＭＳ ゴシック" pitchFamily="49" charset="-128"/>
              </a:rPr>
              <a:t>A[1][3]</a:t>
            </a:r>
          </a:p>
        </p:txBody>
      </p:sp>
      <p:sp>
        <p:nvSpPr>
          <p:cNvPr id="5131" name="テキスト ボックス 9"/>
          <p:cNvSpPr txBox="1">
            <a:spLocks noChangeArrowheads="1"/>
          </p:cNvSpPr>
          <p:nvPr/>
        </p:nvSpPr>
        <p:spPr bwMode="auto">
          <a:xfrm>
            <a:off x="4641850" y="6165850"/>
            <a:ext cx="1368425" cy="482600"/>
          </a:xfrm>
          <a:prstGeom prst="rect">
            <a:avLst/>
          </a:prstGeom>
          <a:noFill/>
          <a:ln w="25400">
            <a:solidFill>
              <a:srgbClr val="7F7F7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en-US" altLang="ja-JP" sz="2400">
                <a:latin typeface="ＭＳ ゴシック" pitchFamily="49" charset="-128"/>
                <a:ea typeface="ＭＳ ゴシック" pitchFamily="49" charset="-128"/>
              </a:rPr>
              <a:t>A[2][2]</a:t>
            </a:r>
          </a:p>
        </p:txBody>
      </p:sp>
      <p:sp>
        <p:nvSpPr>
          <p:cNvPr id="5132" name="Line 19"/>
          <p:cNvSpPr>
            <a:spLocks noChangeShapeType="1"/>
          </p:cNvSpPr>
          <p:nvPr/>
        </p:nvSpPr>
        <p:spPr bwMode="auto">
          <a:xfrm flipH="1" flipV="1">
            <a:off x="3851275" y="5661025"/>
            <a:ext cx="792163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3" name="Oval 20"/>
          <p:cNvSpPr>
            <a:spLocks noChangeArrowheads="1"/>
          </p:cNvSpPr>
          <p:nvPr/>
        </p:nvSpPr>
        <p:spPr bwMode="auto">
          <a:xfrm>
            <a:off x="3635375" y="5445125"/>
            <a:ext cx="431800" cy="4333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H="1" flipV="1">
            <a:off x="3346450" y="6235700"/>
            <a:ext cx="12969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35" name="Oval 22"/>
          <p:cNvSpPr>
            <a:spLocks noChangeArrowheads="1"/>
          </p:cNvSpPr>
          <p:nvPr/>
        </p:nvSpPr>
        <p:spPr bwMode="auto">
          <a:xfrm>
            <a:off x="3130550" y="6019800"/>
            <a:ext cx="431800" cy="433388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136" name="Text Box 23"/>
          <p:cNvSpPr txBox="1">
            <a:spLocks noChangeArrowheads="1"/>
          </p:cNvSpPr>
          <p:nvPr/>
        </p:nvSpPr>
        <p:spPr bwMode="auto">
          <a:xfrm>
            <a:off x="4284663" y="4868863"/>
            <a:ext cx="9017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000"/>
              <a:t>宣言 </a:t>
            </a:r>
            <a:r>
              <a:rPr lang="en-US" altLang="ja-JP" sz="2000"/>
              <a:t>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267F7-FC15-4C8D-B6A0-9B561C137763}" type="slidenum">
              <a:rPr lang="ja-JP" altLang="en-US"/>
              <a:pPr>
                <a:defRPr/>
              </a:pPr>
              <a:t>4</a:t>
            </a:fld>
            <a:endParaRPr lang="ja-JP" altLang="en-US" dirty="0"/>
          </a:p>
        </p:txBody>
      </p:sp>
      <p:sp>
        <p:nvSpPr>
          <p:cNvPr id="6147" name="タイトル 1"/>
          <p:cNvSpPr>
            <a:spLocks noGrp="1"/>
          </p:cNvSpPr>
          <p:nvPr>
            <p:ph type="title"/>
          </p:nvPr>
        </p:nvSpPr>
        <p:spPr>
          <a:xfrm>
            <a:off x="414338" y="-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標準入力からの読み込み</a:t>
            </a:r>
          </a:p>
        </p:txBody>
      </p:sp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1143000" y="1412875"/>
            <a:ext cx="7000875" cy="529907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int i,j;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double a[</a:t>
            </a:r>
            <a:r>
              <a:rPr lang="en-US" altLang="ja-JP" sz="2000" u="sng">
                <a:latin typeface="ＭＳ ゴシック" pitchFamily="49" charset="-128"/>
                <a:ea typeface="ＭＳ ゴシック" pitchFamily="49" charset="-128"/>
              </a:rPr>
              <a:t>100</a:t>
            </a:r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][</a:t>
            </a:r>
            <a:r>
              <a:rPr lang="en-US" altLang="ja-JP" sz="2000" u="sng">
                <a:latin typeface="ＭＳ ゴシック" pitchFamily="49" charset="-128"/>
                <a:ea typeface="ＭＳ ゴシック" pitchFamily="49" charset="-128"/>
              </a:rPr>
              <a:t>100</a:t>
            </a:r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];</a:t>
            </a:r>
          </a:p>
          <a:p>
            <a:pPr eaLnBrk="1" hangingPunct="1"/>
            <a:r>
              <a:rPr lang="en-US" altLang="ja-JP" sz="2000" u="sng">
                <a:latin typeface="ＭＳ ゴシック" pitchFamily="49" charset="-128"/>
                <a:ea typeface="ＭＳ ゴシック" pitchFamily="49" charset="-128"/>
              </a:rPr>
              <a:t>int n</a:t>
            </a:r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;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  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scanf("%d", &amp;n);</a:t>
            </a:r>
            <a:endParaRPr lang="ja-JP" altLang="en-US" sz="2000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for(i=0; i&lt;n; i++){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  for(j=0; j&lt;n; j++){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    scanf("%lf", &amp;(a[i][j]) );</a:t>
            </a:r>
          </a:p>
          <a:p>
            <a:pPr eaLnBrk="1" hangingPunct="1"/>
            <a:r>
              <a:rPr lang="ja-JP" altLang="en-US" sz="200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}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}</a:t>
            </a:r>
          </a:p>
          <a:p>
            <a:pPr eaLnBrk="1" hangingPunct="1"/>
            <a:endParaRPr lang="en-US" altLang="ja-JP" sz="2000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for(i=0; i&lt;n; i++){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  for(j=0; j&lt;n; j++){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    printf("%lf ", a[i][j]);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  }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  printf("\n");</a:t>
            </a:r>
          </a:p>
          <a:p>
            <a:pPr eaLnBrk="1" hangingPunct="1"/>
            <a:r>
              <a:rPr lang="en-US" altLang="ja-JP" sz="2000">
                <a:latin typeface="ＭＳ ゴシック" pitchFamily="49" charset="-128"/>
                <a:ea typeface="ＭＳ ゴシック" pitchFamily="49" charset="-128"/>
              </a:rPr>
              <a:t>}</a:t>
            </a:r>
          </a:p>
        </p:txBody>
      </p:sp>
      <p:sp>
        <p:nvSpPr>
          <p:cNvPr id="6149" name="テキスト ボックス 7"/>
          <p:cNvSpPr txBox="1">
            <a:spLocks noChangeArrowheads="1"/>
          </p:cNvSpPr>
          <p:nvPr/>
        </p:nvSpPr>
        <p:spPr bwMode="auto">
          <a:xfrm>
            <a:off x="4044950" y="1700213"/>
            <a:ext cx="4127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7F7F7F"/>
                </a:solidFill>
                <a:latin typeface="Calibri" pitchFamily="34" charset="0"/>
              </a:rPr>
              <a:t>とりあえず </a:t>
            </a:r>
            <a:r>
              <a:rPr lang="en-US" altLang="ja-JP" sz="2400">
                <a:solidFill>
                  <a:srgbClr val="7F7F7F"/>
                </a:solidFill>
                <a:latin typeface="Calibri" pitchFamily="34" charset="0"/>
              </a:rPr>
              <a:t>100 ×100 </a:t>
            </a:r>
            <a:r>
              <a:rPr lang="ja-JP" altLang="en-US" sz="2400">
                <a:solidFill>
                  <a:srgbClr val="7F7F7F"/>
                </a:solidFill>
                <a:latin typeface="Calibri" pitchFamily="34" charset="0"/>
              </a:rPr>
              <a:t>個で十分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71775" y="2133600"/>
            <a:ext cx="213995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実際に使う長さ</a:t>
            </a:r>
          </a:p>
        </p:txBody>
      </p:sp>
      <p:sp>
        <p:nvSpPr>
          <p:cNvPr id="15" name="右中かっこ 14"/>
          <p:cNvSpPr/>
          <p:nvPr/>
        </p:nvSpPr>
        <p:spPr>
          <a:xfrm>
            <a:off x="5148263" y="2852738"/>
            <a:ext cx="357187" cy="1584325"/>
          </a:xfrm>
          <a:prstGeom prst="rightBrace">
            <a:avLst>
              <a:gd name="adj1" fmla="val 8333"/>
              <a:gd name="adj2" fmla="val 27143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508625" y="2997200"/>
            <a:ext cx="140335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読み込み</a:t>
            </a:r>
          </a:p>
        </p:txBody>
      </p:sp>
      <p:sp>
        <p:nvSpPr>
          <p:cNvPr id="17" name="右中かっこ 16"/>
          <p:cNvSpPr/>
          <p:nvPr/>
        </p:nvSpPr>
        <p:spPr>
          <a:xfrm>
            <a:off x="5003800" y="4868863"/>
            <a:ext cx="357188" cy="1655762"/>
          </a:xfrm>
          <a:prstGeom prst="rightBrace">
            <a:avLst>
              <a:gd name="adj1" fmla="val 8333"/>
              <a:gd name="adj2" fmla="val 27143"/>
            </a:avLst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508625" y="5084763"/>
            <a:ext cx="1143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</a:rPr>
              <a:t>プリント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19250" y="836613"/>
            <a:ext cx="6013450" cy="528637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sz="2800">
                <a:latin typeface="Calibri" pitchFamily="34" charset="0"/>
              </a:rPr>
              <a:t>例</a:t>
            </a:r>
            <a:r>
              <a:rPr lang="en-US" altLang="ja-JP" sz="2800">
                <a:latin typeface="Calibri" pitchFamily="34" charset="0"/>
              </a:rPr>
              <a:t>: </a:t>
            </a:r>
            <a:r>
              <a:rPr lang="ja-JP" altLang="en-US" sz="2800">
                <a:latin typeface="Calibri" pitchFamily="34" charset="0"/>
              </a:rPr>
              <a:t>正方行列を読み込んで，表示する．</a:t>
            </a:r>
          </a:p>
        </p:txBody>
      </p:sp>
      <p:sp>
        <p:nvSpPr>
          <p:cNvPr id="6156" name="Line 19"/>
          <p:cNvSpPr>
            <a:spLocks noChangeShapeType="1"/>
          </p:cNvSpPr>
          <p:nvPr/>
        </p:nvSpPr>
        <p:spPr bwMode="auto">
          <a:xfrm flipH="1">
            <a:off x="3635375" y="1916113"/>
            <a:ext cx="50482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157" name="Line 20"/>
          <p:cNvSpPr>
            <a:spLocks noChangeShapeType="1"/>
          </p:cNvSpPr>
          <p:nvPr/>
        </p:nvSpPr>
        <p:spPr bwMode="auto">
          <a:xfrm flipH="1" flipV="1">
            <a:off x="2124075" y="2276475"/>
            <a:ext cx="719138" cy="144463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721585" y="5967702"/>
            <a:ext cx="2380780" cy="646331"/>
          </a:xfrm>
          <a:prstGeom prst="rect">
            <a:avLst/>
          </a:prstGeom>
          <a:solidFill>
            <a:srgbClr val="0070C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※ include </a:t>
            </a:r>
            <a:r>
              <a:rPr lang="ja-JP" altLang="en-US" dirty="0" smtClean="0">
                <a:solidFill>
                  <a:schemeClr val="bg1"/>
                </a:solidFill>
              </a:rPr>
              <a:t>と </a:t>
            </a:r>
            <a:r>
              <a:rPr lang="en-US" altLang="ja-JP" dirty="0" smtClean="0">
                <a:solidFill>
                  <a:schemeClr val="bg1"/>
                </a:solidFill>
              </a:rPr>
              <a:t>main </a:t>
            </a:r>
            <a:r>
              <a:rPr lang="ja-JP" altLang="en-US" dirty="0" smtClean="0">
                <a:solidFill>
                  <a:schemeClr val="bg1"/>
                </a:solidFill>
              </a:rPr>
              <a:t>は</a:t>
            </a:r>
            <a:r>
              <a:rPr lang="en-US" altLang="ja-JP" dirty="0" smtClean="0">
                <a:solidFill>
                  <a:schemeClr val="bg1"/>
                </a:solidFill>
              </a:rPr>
              <a:t/>
            </a:r>
            <a:br>
              <a:rPr lang="en-US" altLang="ja-JP" dirty="0" smtClean="0">
                <a:solidFill>
                  <a:schemeClr val="bg1"/>
                </a:solidFill>
              </a:rPr>
            </a:br>
            <a:r>
              <a:rPr lang="en-US" altLang="ja-JP" dirty="0" smtClean="0">
                <a:solidFill>
                  <a:schemeClr val="bg1"/>
                </a:solidFill>
              </a:rPr>
              <a:t>     </a:t>
            </a:r>
            <a:r>
              <a:rPr lang="ja-JP" altLang="en-US" dirty="0" smtClean="0">
                <a:solidFill>
                  <a:schemeClr val="bg1"/>
                </a:solidFill>
              </a:rPr>
              <a:t>省略されています。</a:t>
            </a:r>
            <a:endParaRPr lang="en-US" altLang="ja-JP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488C79-A66E-455D-8295-068BB12283AD}" type="slidenum">
              <a:rPr lang="ja-JP" altLang="en-US"/>
              <a:pPr>
                <a:defRPr/>
              </a:pPr>
              <a:t>5</a:t>
            </a:fld>
            <a:endParaRPr lang="ja-JP" altLang="en-US" dirty="0"/>
          </a:p>
        </p:txBody>
      </p:sp>
      <p:sp>
        <p:nvSpPr>
          <p:cNvPr id="717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-100013"/>
            <a:ext cx="8229600" cy="1143001"/>
          </a:xfrm>
        </p:spPr>
        <p:txBody>
          <a:bodyPr/>
          <a:lstStyle/>
          <a:p>
            <a:r>
              <a:rPr lang="ja-JP" altLang="en-US" smtClean="0"/>
              <a:t>配列を引数とする関数</a:t>
            </a:r>
          </a:p>
        </p:txBody>
      </p:sp>
      <p:sp>
        <p:nvSpPr>
          <p:cNvPr id="7172" name="テキスト ボックス 4"/>
          <p:cNvSpPr txBox="1">
            <a:spLocks noChangeArrowheads="1"/>
          </p:cNvSpPr>
          <p:nvPr/>
        </p:nvSpPr>
        <p:spPr bwMode="auto">
          <a:xfrm>
            <a:off x="250825" y="1125538"/>
            <a:ext cx="4176713" cy="561022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#include &lt;stdio.h&gt;</a:t>
            </a:r>
          </a:p>
          <a:p>
            <a:pPr eaLnBrk="1" hangingPunct="1"/>
            <a:endParaRPr lang="en-US" altLang="ja-JP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#define MAX 100</a:t>
            </a:r>
          </a:p>
          <a:p>
            <a:pPr eaLnBrk="1" hangingPunct="1"/>
            <a:endParaRPr lang="en-US" altLang="ja-JP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void scan(double A[MAX][MAX], 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      int *pN);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void print(double A[MAX][MAX], 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       int N);</a:t>
            </a:r>
          </a:p>
          <a:p>
            <a:pPr eaLnBrk="1" hangingPunct="1"/>
            <a:endParaRPr lang="en-US" altLang="ja-JP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int main(){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int i,j;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double a[MAX][MAX];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int n;</a:t>
            </a:r>
          </a:p>
          <a:p>
            <a:pPr eaLnBrk="1" hangingPunct="1"/>
            <a:endParaRPr lang="en-US" altLang="ja-JP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u="sng">
                <a:latin typeface="ＭＳ ゴシック" pitchFamily="49" charset="-128"/>
                <a:ea typeface="ＭＳ ゴシック" pitchFamily="49" charset="-128"/>
              </a:rPr>
              <a:t>scan(a, &amp;n);</a:t>
            </a:r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/>
            </a:r>
            <a:br>
              <a:rPr lang="en-US" altLang="ja-JP">
                <a:latin typeface="ＭＳ ゴシック" pitchFamily="49" charset="-128"/>
                <a:ea typeface="ＭＳ ゴシック" pitchFamily="49" charset="-128"/>
              </a:rPr>
            </a:br>
            <a:endParaRPr lang="en-US" altLang="ja-JP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u="sng">
                <a:latin typeface="ＭＳ ゴシック" pitchFamily="49" charset="-128"/>
                <a:ea typeface="ＭＳ ゴシック" pitchFamily="49" charset="-128"/>
              </a:rPr>
              <a:t>print(a, n);</a:t>
            </a:r>
          </a:p>
          <a:p>
            <a:pPr eaLnBrk="1" hangingPunct="1"/>
            <a:endParaRPr lang="en-US" altLang="ja-JP" u="sng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return 0;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}</a:t>
            </a:r>
          </a:p>
        </p:txBody>
      </p:sp>
      <p:sp>
        <p:nvSpPr>
          <p:cNvPr id="7173" name="テキスト ボックス 4"/>
          <p:cNvSpPr txBox="1">
            <a:spLocks noChangeArrowheads="1"/>
          </p:cNvSpPr>
          <p:nvPr/>
        </p:nvSpPr>
        <p:spPr bwMode="auto">
          <a:xfrm>
            <a:off x="4932363" y="836613"/>
            <a:ext cx="3889375" cy="28638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void scan(double A[MAX][MAX], 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      int *pN){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int i,j; 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scanf("%d", pN);</a:t>
            </a:r>
            <a:endParaRPr lang="ja-JP" altLang="en-US">
              <a:latin typeface="ＭＳ ゴシック" pitchFamily="49" charset="-128"/>
              <a:ea typeface="ＭＳ ゴシック" pitchFamily="49" charset="-128"/>
            </a:endParaRP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for(i=0; i&lt;*pN; i++){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for(j=0; j&lt;*pN; j++){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  scanf("%lf", &amp;(A[i][j]) );</a:t>
            </a:r>
          </a:p>
          <a:p>
            <a:pPr eaLnBrk="1" hangingPunct="1"/>
            <a:r>
              <a:rPr lang="ja-JP" altLang="en-US">
                <a:latin typeface="ＭＳ ゴシック" pitchFamily="49" charset="-128"/>
                <a:ea typeface="ＭＳ ゴシック" pitchFamily="49" charset="-128"/>
              </a:rPr>
              <a:t>    </a:t>
            </a:r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}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}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}</a:t>
            </a:r>
          </a:p>
        </p:txBody>
      </p:sp>
      <p:sp>
        <p:nvSpPr>
          <p:cNvPr id="7174" name="テキスト ボックス 4"/>
          <p:cNvSpPr txBox="1">
            <a:spLocks noChangeArrowheads="1"/>
          </p:cNvSpPr>
          <p:nvPr/>
        </p:nvSpPr>
        <p:spPr bwMode="auto">
          <a:xfrm>
            <a:off x="4932363" y="3862388"/>
            <a:ext cx="3887787" cy="286385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void print(double A[MAX][MAX],               </a:t>
            </a:r>
            <a:br>
              <a:rPr lang="en-US" altLang="ja-JP">
                <a:latin typeface="ＭＳ ゴシック" pitchFamily="49" charset="-128"/>
                <a:ea typeface="ＭＳ ゴシック" pitchFamily="49" charset="-128"/>
              </a:rPr>
            </a:br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       int N){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int i,j;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for(i=0; i&lt;N; i++){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for(j=0; j&lt;N; j++){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  printf("%lf ", A[i][j]);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}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  printf("\n");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  }</a:t>
            </a:r>
          </a:p>
          <a:p>
            <a:pPr eaLnBrk="1" hangingPunct="1"/>
            <a:r>
              <a:rPr lang="en-US" altLang="ja-JP">
                <a:latin typeface="ＭＳ ゴシック" pitchFamily="49" charset="-128"/>
                <a:ea typeface="ＭＳ ゴシック" pitchFamily="49" charset="-128"/>
              </a:rPr>
              <a:t>}</a:t>
            </a: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 flipV="1">
            <a:off x="1979613" y="5734050"/>
            <a:ext cx="2879725" cy="23813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V="1">
            <a:off x="1979613" y="2276475"/>
            <a:ext cx="2879725" cy="2881313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323850" y="765175"/>
            <a:ext cx="4010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000"/>
              <a:t>前ページと同じことをするプログラム</a:t>
            </a:r>
          </a:p>
        </p:txBody>
      </p:sp>
      <p:sp>
        <p:nvSpPr>
          <p:cNvPr id="7178" name="テキスト ボックス 7"/>
          <p:cNvSpPr txBox="1">
            <a:spLocks noChangeArrowheads="1"/>
          </p:cNvSpPr>
          <p:nvPr/>
        </p:nvSpPr>
        <p:spPr bwMode="auto">
          <a:xfrm>
            <a:off x="2930525" y="3357563"/>
            <a:ext cx="1209675" cy="406400"/>
          </a:xfrm>
          <a:prstGeom prst="rect">
            <a:avLst/>
          </a:prstGeom>
          <a:solidFill>
            <a:srgbClr val="FFFFFF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2000">
                <a:solidFill>
                  <a:srgbClr val="7F7F7F"/>
                </a:solidFill>
                <a:latin typeface="Calibri" pitchFamily="34" charset="0"/>
              </a:rPr>
              <a:t>読み込み</a:t>
            </a:r>
          </a:p>
        </p:txBody>
      </p:sp>
      <p:sp>
        <p:nvSpPr>
          <p:cNvPr id="7179" name="テキスト ボックス 7"/>
          <p:cNvSpPr txBox="1">
            <a:spLocks noChangeArrowheads="1"/>
          </p:cNvSpPr>
          <p:nvPr/>
        </p:nvSpPr>
        <p:spPr bwMode="auto">
          <a:xfrm>
            <a:off x="2843213" y="5516563"/>
            <a:ext cx="990600" cy="406400"/>
          </a:xfrm>
          <a:prstGeom prst="rect">
            <a:avLst/>
          </a:prstGeom>
          <a:solidFill>
            <a:srgbClr val="FFFFFF"/>
          </a:solidFill>
          <a:ln w="9525">
            <a:solidFill>
              <a:srgbClr val="80808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ja-JP" altLang="en-US" sz="2000">
                <a:solidFill>
                  <a:srgbClr val="7F7F7F"/>
                </a:solidFill>
                <a:latin typeface="Calibri" pitchFamily="34" charset="0"/>
              </a:rPr>
              <a:t>プリント</a:t>
            </a:r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2832100" y="3789363"/>
            <a:ext cx="159543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>
                <a:solidFill>
                  <a:srgbClr val="7F7F7F"/>
                </a:solidFill>
              </a:rPr>
              <a:t>長さは</a:t>
            </a:r>
          </a:p>
          <a:p>
            <a:pPr algn="ctr"/>
            <a:r>
              <a:rPr lang="ja-JP" altLang="en-US">
                <a:solidFill>
                  <a:srgbClr val="7F7F7F"/>
                </a:solidFill>
              </a:rPr>
              <a:t>呼び出し先で</a:t>
            </a:r>
          </a:p>
          <a:p>
            <a:pPr algn="ctr"/>
            <a:r>
              <a:rPr lang="ja-JP" altLang="en-US">
                <a:solidFill>
                  <a:srgbClr val="7F7F7F"/>
                </a:solidFill>
              </a:rPr>
              <a:t>代入するので</a:t>
            </a:r>
          </a:p>
          <a:p>
            <a:pPr algn="ctr"/>
            <a:r>
              <a:rPr lang="ja-JP" altLang="en-US">
                <a:solidFill>
                  <a:srgbClr val="7F7F7F"/>
                </a:solidFill>
              </a:rPr>
              <a:t>アドレスを渡す</a:t>
            </a:r>
          </a:p>
        </p:txBody>
      </p:sp>
      <p:sp>
        <p:nvSpPr>
          <p:cNvPr id="7181" name="Rectangle 15"/>
          <p:cNvSpPr>
            <a:spLocks noChangeArrowheads="1"/>
          </p:cNvSpPr>
          <p:nvPr/>
        </p:nvSpPr>
        <p:spPr bwMode="auto">
          <a:xfrm>
            <a:off x="2051050" y="1412875"/>
            <a:ext cx="23828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ja-JP" altLang="en-US">
                <a:solidFill>
                  <a:srgbClr val="7F7F7F"/>
                </a:solidFill>
              </a:rPr>
              <a:t>変更があった時に便利</a:t>
            </a:r>
          </a:p>
        </p:txBody>
      </p:sp>
      <p:sp>
        <p:nvSpPr>
          <p:cNvPr id="7182" name="Line 16"/>
          <p:cNvSpPr>
            <a:spLocks noChangeShapeType="1"/>
          </p:cNvSpPr>
          <p:nvPr/>
        </p:nvSpPr>
        <p:spPr bwMode="auto">
          <a:xfrm flipH="1">
            <a:off x="2124075" y="1773238"/>
            <a:ext cx="215900" cy="142875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34E41-96C8-4BC6-8428-608073998AB4}" type="slidenum">
              <a:rPr lang="ja-JP" altLang="en-US"/>
              <a:pPr>
                <a:defRPr/>
              </a:pPr>
              <a:t>6</a:t>
            </a:fld>
            <a:endParaRPr lang="ja-JP" altLang="en-US" dirty="0"/>
          </a:p>
        </p:txBody>
      </p:sp>
      <p:sp>
        <p:nvSpPr>
          <p:cNvPr id="8195" name="タイトル 1"/>
          <p:cNvSpPr>
            <a:spLocks noGrp="1"/>
          </p:cNvSpPr>
          <p:nvPr>
            <p:ph type="title" idx="4294967295"/>
          </p:nvPr>
        </p:nvSpPr>
        <p:spPr>
          <a:xfrm>
            <a:off x="457200" y="-17463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smtClean="0"/>
              <a:t>課題  </a:t>
            </a:r>
            <a:r>
              <a:rPr lang="en-US" altLang="ja-JP" smtClean="0"/>
              <a:t>(</a:t>
            </a:r>
            <a:r>
              <a:rPr lang="ja-JP" altLang="en-US" smtClean="0"/>
              <a:t>前回の復習</a:t>
            </a:r>
            <a:r>
              <a:rPr lang="en-US" altLang="ja-JP" smtClean="0"/>
              <a:t>)</a:t>
            </a:r>
          </a:p>
        </p:txBody>
      </p:sp>
      <p:sp>
        <p:nvSpPr>
          <p:cNvPr id="8196" name="コンテンツ プレースホルダ 2"/>
          <p:cNvSpPr>
            <a:spLocks noGrp="1"/>
          </p:cNvSpPr>
          <p:nvPr>
            <p:ph idx="4294967295"/>
          </p:nvPr>
        </p:nvSpPr>
        <p:spPr>
          <a:xfrm>
            <a:off x="142875" y="1125538"/>
            <a:ext cx="8715375" cy="5111750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en-US" altLang="ja-JP" smtClean="0"/>
              <a:t>WEB</a:t>
            </a:r>
            <a:r>
              <a:rPr lang="ja-JP" altLang="en-US" smtClean="0"/>
              <a:t>ページに置いてある雛形を基に</a:t>
            </a:r>
            <a:br>
              <a:rPr lang="ja-JP" altLang="en-US" smtClean="0"/>
            </a:br>
            <a:r>
              <a:rPr lang="ja-JP" altLang="en-US" smtClean="0"/>
              <a:t>                          以下のプログラムを完成させよ．</a:t>
            </a:r>
          </a:p>
          <a:p>
            <a:pPr marL="609600" indent="-609600" eaLnBrk="1" hangingPunct="1">
              <a:buFont typeface="Calibri" pitchFamily="34" charset="0"/>
              <a:buAutoNum type="arabicPeriod"/>
            </a:pPr>
            <a:r>
              <a:rPr lang="en-US" altLang="ja-JP" smtClean="0"/>
              <a:t>2</a:t>
            </a:r>
            <a:r>
              <a:rPr lang="ja-JP" altLang="en-US" smtClean="0"/>
              <a:t>つの</a:t>
            </a:r>
            <a:r>
              <a:rPr lang="en-US" altLang="ja-JP" smtClean="0"/>
              <a:t>3</a:t>
            </a:r>
            <a:r>
              <a:rPr lang="ja-JP" altLang="en-US" smtClean="0"/>
              <a:t>次元ベクトルを入力して、</a:t>
            </a:r>
            <a:br>
              <a:rPr lang="ja-JP" altLang="en-US" smtClean="0"/>
            </a:br>
            <a:r>
              <a:rPr lang="ja-JP" altLang="en-US" smtClean="0"/>
              <a:t>                                     それらの内積を計算せよ．</a:t>
            </a:r>
          </a:p>
          <a:p>
            <a:pPr marL="933450" lvl="1" indent="-533400" eaLnBrk="1" hangingPunct="1">
              <a:buFont typeface="Calibri" pitchFamily="34" charset="0"/>
              <a:buChar char="•"/>
            </a:pPr>
            <a:r>
              <a:rPr lang="en-US" altLang="ja-JP" smtClean="0"/>
              <a:t>Main </a:t>
            </a:r>
            <a:r>
              <a:rPr lang="ja-JP" altLang="en-US" smtClean="0"/>
              <a:t>関数のみで済ませる版 </a:t>
            </a:r>
            <a:r>
              <a:rPr lang="en-US" altLang="ja-JP" smtClean="0"/>
              <a:t>: product_main.c</a:t>
            </a:r>
          </a:p>
          <a:p>
            <a:pPr marL="933450" lvl="1" indent="-533400" eaLnBrk="1" hangingPunct="1">
              <a:buFont typeface="Calibri" pitchFamily="34" charset="0"/>
              <a:buChar char="•"/>
            </a:pPr>
            <a:r>
              <a:rPr lang="ja-JP" altLang="en-US" smtClean="0"/>
              <a:t>サブ関数も使う版 </a:t>
            </a:r>
            <a:r>
              <a:rPr lang="en-US" altLang="ja-JP" smtClean="0"/>
              <a:t>: product_func.c</a:t>
            </a:r>
            <a:endParaRPr lang="ja-JP" altLang="en-US" smtClean="0"/>
          </a:p>
          <a:p>
            <a:pPr marL="609600" indent="-609600" eaLnBrk="1" hangingPunct="1">
              <a:buFont typeface="Calibri" pitchFamily="34" charset="0"/>
              <a:buAutoNum type="arabicPeriod"/>
            </a:pPr>
            <a:r>
              <a:rPr lang="ja-JP" altLang="en-US" smtClean="0"/>
              <a:t>整数の列を配列へ入力して、</a:t>
            </a:r>
            <a:br>
              <a:rPr lang="ja-JP" altLang="en-US" smtClean="0"/>
            </a:br>
            <a:r>
              <a:rPr lang="ja-JP" altLang="en-US" smtClean="0"/>
              <a:t>　　　　　　　　　配列を昇順に並び替えよ．</a:t>
            </a:r>
          </a:p>
          <a:p>
            <a:pPr marL="933450" lvl="1" indent="-533400" eaLnBrk="1" hangingPunct="1">
              <a:buFont typeface="Calibri" pitchFamily="34" charset="0"/>
              <a:buChar char="•"/>
            </a:pPr>
            <a:r>
              <a:rPr lang="en-US" altLang="ja-JP" smtClean="0"/>
              <a:t>Main </a:t>
            </a:r>
            <a:r>
              <a:rPr lang="ja-JP" altLang="en-US" smtClean="0"/>
              <a:t>関数のみで済ませる版 </a:t>
            </a:r>
            <a:r>
              <a:rPr lang="en-US" altLang="ja-JP" smtClean="0"/>
              <a:t>: sort_main.c</a:t>
            </a:r>
          </a:p>
          <a:p>
            <a:pPr marL="933450" lvl="1" indent="-533400" eaLnBrk="1" hangingPunct="1">
              <a:buFont typeface="Calibri" pitchFamily="34" charset="0"/>
              <a:buChar char="•"/>
            </a:pPr>
            <a:r>
              <a:rPr lang="ja-JP" altLang="en-US" smtClean="0"/>
              <a:t>サブ関数も使う版 </a:t>
            </a:r>
            <a:r>
              <a:rPr lang="en-US" altLang="ja-JP" smtClean="0"/>
              <a:t>: sort_func.c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9D64F3-4780-4AF4-AA6E-CFCF68F121F2}" type="slidenum">
              <a:rPr lang="ja-JP" altLang="en-US"/>
              <a:pPr>
                <a:defRPr/>
              </a:pPr>
              <a:t>7</a:t>
            </a:fld>
            <a:endParaRPr lang="ja-JP" altLang="en-US" dirty="0"/>
          </a:p>
        </p:txBody>
      </p:sp>
      <p:sp>
        <p:nvSpPr>
          <p:cNvPr id="9219" name="タイトル 1"/>
          <p:cNvSpPr>
            <a:spLocks noGrp="1"/>
          </p:cNvSpPr>
          <p:nvPr>
            <p:ph type="title"/>
          </p:nvPr>
        </p:nvSpPr>
        <p:spPr>
          <a:xfrm>
            <a:off x="457200" y="-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課題 </a:t>
            </a:r>
            <a:r>
              <a:rPr lang="en-US" altLang="ja-JP" smtClean="0"/>
              <a:t>(1)</a:t>
            </a:r>
            <a:endParaRPr lang="ja-JP" altLang="en-US" smtClean="0"/>
          </a:p>
        </p:txBody>
      </p:sp>
      <p:sp>
        <p:nvSpPr>
          <p:cNvPr id="9220" name="コンテンツ プレースホルダ 2"/>
          <p:cNvSpPr>
            <a:spLocks noGrp="1"/>
          </p:cNvSpPr>
          <p:nvPr>
            <p:ph idx="1"/>
          </p:nvPr>
        </p:nvSpPr>
        <p:spPr>
          <a:xfrm>
            <a:off x="250825" y="954088"/>
            <a:ext cx="8715375" cy="5643562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  <a:defRPr/>
            </a:pPr>
            <a:r>
              <a:rPr lang="en-US" altLang="ja-JP" dirty="0" smtClean="0"/>
              <a:t>N×N </a:t>
            </a:r>
            <a:r>
              <a:rPr lang="ja-JP" altLang="en-US" dirty="0" smtClean="0"/>
              <a:t>の実行列を</a:t>
            </a:r>
            <a:r>
              <a:rPr lang="en-US" altLang="ja-JP" dirty="0" smtClean="0"/>
              <a:t>2</a:t>
            </a:r>
            <a:r>
              <a:rPr lang="ja-JP" altLang="en-US" dirty="0" smtClean="0"/>
              <a:t>次元配列へ入力した後，</a:t>
            </a:r>
          </a:p>
          <a:p>
            <a:pPr marL="514350" indent="-514350" eaLnBrk="1" hangingPunct="1">
              <a:buFont typeface="Arial" charset="0"/>
              <a:buNone/>
              <a:defRPr/>
            </a:pPr>
            <a:r>
              <a:rPr lang="ja-JP" altLang="en-US" dirty="0" smtClean="0"/>
              <a:t>以下を行い結果を出力するプログラムを作成せよ．</a:t>
            </a:r>
          </a:p>
          <a:p>
            <a:pPr marL="514350" indent="-514350" eaLnBrk="1" hangingPunct="1">
              <a:buFont typeface="Arial" charset="0"/>
              <a:buNone/>
              <a:defRPr/>
            </a:pP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</a:t>
            </a:r>
            <a:r>
              <a:rPr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必要ならば</a:t>
            </a: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WEB</a:t>
            </a:r>
            <a:r>
              <a:rPr lang="ja-JP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の雛形とデータを利用して下さい</a:t>
            </a:r>
            <a:r>
              <a:rPr lang="en-US" altLang="ja-JP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ja-JP" altLang="en-US" dirty="0" smtClean="0"/>
              <a:t>指定した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行を交換する．</a:t>
            </a: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ja-JP" altLang="en-US" dirty="0" smtClean="0"/>
              <a:t>指定した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つの</a:t>
            </a:r>
            <a:r>
              <a:rPr lang="ja-JP" altLang="en-US" dirty="0" smtClean="0"/>
              <a:t>列を交換する．</a:t>
            </a: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ja-JP" altLang="en-US" dirty="0" smtClean="0"/>
              <a:t>行と列を入れ替える</a:t>
            </a:r>
            <a:r>
              <a:rPr lang="en-US" altLang="ja-JP" dirty="0" smtClean="0"/>
              <a:t>(</a:t>
            </a:r>
            <a:r>
              <a:rPr lang="ja-JP" altLang="en-US" dirty="0" smtClean="0"/>
              <a:t>転置</a:t>
            </a:r>
            <a:r>
              <a:rPr lang="en-US" altLang="ja-JP" dirty="0" smtClean="0"/>
              <a:t>)</a:t>
            </a:r>
            <a:r>
              <a:rPr lang="ja-JP" altLang="en-US" dirty="0" smtClean="0"/>
              <a:t> ．</a:t>
            </a: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ja-JP" altLang="en-US" dirty="0" smtClean="0">
                <a:solidFill>
                  <a:srgbClr val="7D7D7D"/>
                </a:solidFill>
              </a:rPr>
              <a:t>指定した要素より右下の部分行列において，</a:t>
            </a:r>
            <a:r>
              <a:rPr lang="en-US" altLang="ja-JP" dirty="0" smtClean="0">
                <a:solidFill>
                  <a:srgbClr val="7D7D7D"/>
                </a:solidFill>
              </a:rPr>
              <a:t>  </a:t>
            </a:r>
            <a:r>
              <a:rPr lang="ja-JP" altLang="en-US" dirty="0" smtClean="0">
                <a:solidFill>
                  <a:srgbClr val="7D7D7D"/>
                </a:solidFill>
              </a:rPr>
              <a:t>　</a:t>
            </a:r>
            <a:r>
              <a:rPr lang="en-US" altLang="ja-JP" dirty="0" smtClean="0">
                <a:solidFill>
                  <a:srgbClr val="7D7D7D"/>
                </a:solidFill>
              </a:rPr>
              <a:t/>
            </a:r>
            <a:br>
              <a:rPr lang="en-US" altLang="ja-JP" dirty="0" smtClean="0">
                <a:solidFill>
                  <a:srgbClr val="7D7D7D"/>
                </a:solidFill>
              </a:rPr>
            </a:br>
            <a:r>
              <a:rPr lang="ja-JP" altLang="en-US" dirty="0" smtClean="0">
                <a:solidFill>
                  <a:srgbClr val="7D7D7D"/>
                </a:solidFill>
              </a:rPr>
              <a:t>　　　　　　絶対値が最大となる要素を見つける．</a:t>
            </a:r>
            <a:endParaRPr lang="en-US" altLang="ja-JP" dirty="0" smtClean="0">
              <a:solidFill>
                <a:srgbClr val="7D7D7D"/>
              </a:solidFill>
            </a:endParaRPr>
          </a:p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ja-JP" altLang="en-US" dirty="0" smtClean="0">
                <a:solidFill>
                  <a:srgbClr val="7D7D7D"/>
                </a:solidFill>
              </a:rPr>
              <a:t>行の交換を繰り返し行い，</a:t>
            </a:r>
            <a:r>
              <a:rPr lang="en-US" altLang="ja-JP" dirty="0" smtClean="0">
                <a:solidFill>
                  <a:srgbClr val="7D7D7D"/>
                </a:solidFill>
              </a:rPr>
              <a:t/>
            </a:r>
            <a:br>
              <a:rPr lang="en-US" altLang="ja-JP" dirty="0" smtClean="0">
                <a:solidFill>
                  <a:srgbClr val="7D7D7D"/>
                </a:solidFill>
              </a:rPr>
            </a:br>
            <a:r>
              <a:rPr lang="ja-JP" altLang="en-US" dirty="0" smtClean="0">
                <a:solidFill>
                  <a:srgbClr val="7D7D7D"/>
                </a:solidFill>
              </a:rPr>
              <a:t>　</a:t>
            </a:r>
            <a:r>
              <a:rPr lang="ja-JP" altLang="en-US" dirty="0">
                <a:solidFill>
                  <a:srgbClr val="FF0000"/>
                </a:solidFill>
              </a:rPr>
              <a:t>指定</a:t>
            </a:r>
            <a:r>
              <a:rPr lang="ja-JP" altLang="en-US" dirty="0" smtClean="0">
                <a:solidFill>
                  <a:srgbClr val="FF0000"/>
                </a:solidFill>
              </a:rPr>
              <a:t>した列</a:t>
            </a:r>
            <a:r>
              <a:rPr lang="ja-JP" altLang="en-US" dirty="0" smtClean="0">
                <a:solidFill>
                  <a:srgbClr val="7D7D7D"/>
                </a:solidFill>
              </a:rPr>
              <a:t>の</a:t>
            </a:r>
            <a:r>
              <a:rPr lang="ja-JP" altLang="en-US" dirty="0" smtClean="0">
                <a:solidFill>
                  <a:srgbClr val="7D7D7D"/>
                </a:solidFill>
              </a:rPr>
              <a:t>絶対値が降順に並ぶようにする．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B630E-0D80-47D7-9605-1FA2E247F3D1}" type="slidenum">
              <a:rPr lang="ja-JP" altLang="en-US"/>
              <a:pPr>
                <a:defRPr/>
              </a:pPr>
              <a:t>8</a:t>
            </a:fld>
            <a:endParaRPr lang="ja-JP" altLang="en-US" dirty="0"/>
          </a:p>
        </p:txBody>
      </p:sp>
      <p:sp>
        <p:nvSpPr>
          <p:cNvPr id="10243" name="タイトル 1"/>
          <p:cNvSpPr>
            <a:spLocks noGrp="1"/>
          </p:cNvSpPr>
          <p:nvPr>
            <p:ph type="title"/>
          </p:nvPr>
        </p:nvSpPr>
        <p:spPr>
          <a:xfrm>
            <a:off x="457200" y="125413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課題 </a:t>
            </a:r>
            <a:r>
              <a:rPr lang="en-US" altLang="ja-JP" smtClean="0"/>
              <a:t>(2)</a:t>
            </a:r>
            <a:endParaRPr lang="ja-JP" altLang="en-US" smtClean="0"/>
          </a:p>
        </p:txBody>
      </p:sp>
      <p:sp>
        <p:nvSpPr>
          <p:cNvPr id="10244" name="コンテンツ プレースホルダ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14313" y="1365250"/>
            <a:ext cx="8786812" cy="4800600"/>
          </a:xfrm>
          <a:blipFill rotWithShape="1">
            <a:blip r:embed="rId2"/>
            <a:stretch>
              <a:fillRect l="-1734" t="-2160" r="-4785"/>
            </a:stretch>
          </a:blipFill>
          <a:extLst/>
        </p:spPr>
        <p:txBody>
          <a:bodyPr/>
          <a:lstStyle/>
          <a:p>
            <a:r>
              <a:rPr lang="ja-JP" alt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</TotalTime>
  <Words>554</Words>
  <Application>Microsoft Office PowerPoint</Application>
  <PresentationFormat>画面に合わせる (4:3)</PresentationFormat>
  <Paragraphs>134</Paragraphs>
  <Slides>8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ＭＳ Ｐゴシック</vt:lpstr>
      <vt:lpstr>ＭＳ ゴシック</vt:lpstr>
      <vt:lpstr>Arial</vt:lpstr>
      <vt:lpstr>Calibri</vt:lpstr>
      <vt:lpstr>Office テーマ</vt:lpstr>
      <vt:lpstr>数式</vt:lpstr>
      <vt:lpstr>精密工学科プログラミング基礎Ⅱ 第3回資料</vt:lpstr>
      <vt:lpstr>「2次元配列」とは？</vt:lpstr>
      <vt:lpstr>2次元配列の宣言と参照</vt:lpstr>
      <vt:lpstr>標準入力からの読み込み</vt:lpstr>
      <vt:lpstr>配列を引数とする関数</vt:lpstr>
      <vt:lpstr>課題  (前回の復習)</vt:lpstr>
      <vt:lpstr>課題 (1)</vt:lpstr>
      <vt:lpstr>課題 (2)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精密工学科プログラミング基礎 第6回資料 (11/30実施)</dc:title>
  <dc:creator>ohtake</dc:creator>
  <cp:lastModifiedBy>ohtake</cp:lastModifiedBy>
  <cp:revision>118</cp:revision>
  <dcterms:created xsi:type="dcterms:W3CDTF">2009-11-24T07:13:24Z</dcterms:created>
  <dcterms:modified xsi:type="dcterms:W3CDTF">2016-12-06T12:02:22Z</dcterms:modified>
</cp:coreProperties>
</file>