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5" r:id="rId2"/>
    <p:sldId id="297" r:id="rId3"/>
    <p:sldId id="299" r:id="rId4"/>
    <p:sldId id="260" r:id="rId5"/>
    <p:sldId id="323" r:id="rId6"/>
    <p:sldId id="324" r:id="rId7"/>
    <p:sldId id="337" r:id="rId8"/>
    <p:sldId id="325" r:id="rId9"/>
    <p:sldId id="326" r:id="rId10"/>
    <p:sldId id="327" r:id="rId11"/>
    <p:sldId id="329" r:id="rId12"/>
    <p:sldId id="357" r:id="rId13"/>
    <p:sldId id="330" r:id="rId14"/>
    <p:sldId id="331" r:id="rId15"/>
    <p:sldId id="333" r:id="rId16"/>
    <p:sldId id="335" r:id="rId17"/>
    <p:sldId id="338" r:id="rId18"/>
    <p:sldId id="359" r:id="rId19"/>
    <p:sldId id="343" r:id="rId20"/>
    <p:sldId id="344" r:id="rId21"/>
    <p:sldId id="345" r:id="rId22"/>
    <p:sldId id="346" r:id="rId23"/>
    <p:sldId id="360" r:id="rId24"/>
    <p:sldId id="349" r:id="rId25"/>
    <p:sldId id="350" r:id="rId26"/>
    <p:sldId id="351" r:id="rId27"/>
    <p:sldId id="352" r:id="rId28"/>
    <p:sldId id="361" r:id="rId29"/>
    <p:sldId id="339" r:id="rId30"/>
    <p:sldId id="354" r:id="rId31"/>
    <p:sldId id="342" r:id="rId32"/>
    <p:sldId id="353" r:id="rId33"/>
    <p:sldId id="340" r:id="rId34"/>
    <p:sldId id="355" r:id="rId35"/>
    <p:sldId id="341" r:id="rId36"/>
    <p:sldId id="356" r:id="rId37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FF"/>
    <a:srgbClr val="0000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34" autoAdjust="0"/>
    <p:restoredTop sz="99863" autoAdjust="0"/>
  </p:normalViewPr>
  <p:slideViewPr>
    <p:cSldViewPr snapToGrid="0">
      <p:cViewPr varScale="1">
        <p:scale>
          <a:sx n="135" d="100"/>
          <a:sy n="135" d="100"/>
        </p:scale>
        <p:origin x="11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png"/><Relationship Id="rId1" Type="http://schemas.openxmlformats.org/officeDocument/2006/relationships/image" Target="../media/image119.png"/><Relationship Id="rId4" Type="http://schemas.openxmlformats.org/officeDocument/2006/relationships/image" Target="../media/image1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170" rIns="88340" bIns="4417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689" y="1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170" rIns="88340" bIns="4417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A1201F3-C397-4A6F-A911-E821B6FDFE90}" type="datetimeFigureOut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16" y="4720684"/>
            <a:ext cx="5446369" cy="44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170" rIns="88340" bIns="4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69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170" rIns="88340" bIns="4417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170" rIns="88340" bIns="4417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5A8FBEF-8254-494C-B559-12FE6C68CD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2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ゴシック" panose="020B0600070205080204" pitchFamily="50" charset="-128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17764" indent="-2760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04252" indent="-220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45953" indent="-220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1987654" indent="-220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29355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871056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312757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754458" indent="-220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ED9ABAD-78B3-4B25-89EA-6249780EB387}" type="slidenum">
              <a:rPr lang="ja-JP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2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37A7F-9580-4528-8463-078D6E1A6171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33AD-2399-4845-A14A-64D903289E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61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8846-C6C1-4A61-8C80-6BC7D35CD74F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FD92-DDE3-4B68-8293-5943CF22A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3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6FEF-4FA0-4237-A846-306A18E2BEA0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937E-55BE-4478-A14F-FEBF6FDD56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185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1887-E81D-40CB-A113-5A02B8407CCB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798E-59ED-4A4A-A971-3696EE495E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209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16DF-E767-4196-A63E-5F12A83B8BA1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6539-205A-4BB9-8EC7-83147BA297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1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17003-0348-4472-ACE9-4DDEF17B6A45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A21A-059D-4B51-B0AB-EBA2DC8351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A6D7-1524-4D81-8C40-274D371CCF67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9359-2027-4BCF-ACB9-DF4DF5A972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68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6884-8941-4A13-834B-50D8B9AD14E5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5469-2740-4062-90B7-2FA924E933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4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118D-F03B-4955-9E02-5A9AB0E3835F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4965-7DDA-47AA-B714-99D25DEF5D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820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5811-D9D8-4192-B1AC-D832485C80F7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D56A-5F47-4D3A-8D13-74EAD6DF39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014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CE8E-0920-48E8-855C-E7B89CAFF509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8CE4-40B3-408E-9D10-0E5A959753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95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BABE799-B142-4DE9-B58B-872115266FC9}" type="datetime1">
              <a:rPr lang="ja-JP" altLang="en-US"/>
              <a:pPr>
                <a:defRPr/>
              </a:pPr>
              <a:t>2017/12/6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A50E6FA9-DBE9-4201-803F-E72494045A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58.e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5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1.pn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54.e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72.wmf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74.png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7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png"/><Relationship Id="rId11" Type="http://schemas.openxmlformats.org/officeDocument/2006/relationships/image" Target="../media/image79.w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77.wmf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92.png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91.emf"/><Relationship Id="rId5" Type="http://schemas.openxmlformats.org/officeDocument/2006/relationships/image" Target="../media/image94.png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93.png"/><Relationship Id="rId9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105.e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0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116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113.wmf"/><Relationship Id="rId9" Type="http://schemas.openxmlformats.org/officeDocument/2006/relationships/image" Target="../media/image1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0.png"/><Relationship Id="rId11" Type="http://schemas.openxmlformats.org/officeDocument/2006/relationships/image" Target="../media/image122.wmf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oleObject" Target="../embeddings/oleObject63.bin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wmf"/><Relationship Id="rId9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34.wmf"/><Relationship Id="rId3" Type="http://schemas.openxmlformats.org/officeDocument/2006/relationships/image" Target="../media/image135.png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8.png"/><Relationship Id="rId11" Type="http://schemas.openxmlformats.org/officeDocument/2006/relationships/image" Target="../media/image141.png"/><Relationship Id="rId5" Type="http://schemas.openxmlformats.org/officeDocument/2006/relationships/image" Target="../media/image137.png"/><Relationship Id="rId10" Type="http://schemas.openxmlformats.org/officeDocument/2006/relationships/image" Target="../media/image140.png"/><Relationship Id="rId4" Type="http://schemas.openxmlformats.org/officeDocument/2006/relationships/image" Target="../media/image136.png"/><Relationship Id="rId9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6.bin"/><Relationship Id="rId7" Type="http://schemas.openxmlformats.org/officeDocument/2006/relationships/image" Target="../media/image155.png"/><Relationship Id="rId12" Type="http://schemas.openxmlformats.org/officeDocument/2006/relationships/image" Target="../media/image1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4.pn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153.png"/><Relationship Id="rId10" Type="http://schemas.openxmlformats.org/officeDocument/2006/relationships/image" Target="../media/image150.e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15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6.png"/><Relationship Id="rId4" Type="http://schemas.openxmlformats.org/officeDocument/2006/relationships/image" Target="../media/image1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62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10" Type="http://schemas.openxmlformats.org/officeDocument/2006/relationships/image" Target="../media/image13.png"/><Relationship Id="rId4" Type="http://schemas.openxmlformats.org/officeDocument/2006/relationships/image" Target="../media/image6.wmf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0.png"/><Relationship Id="rId10" Type="http://schemas.openxmlformats.org/officeDocument/2006/relationships/image" Target="../media/image25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8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19CBBE-8E75-4A90-A09D-CDA5EE2736E8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/>
          </a:p>
        </p:txBody>
      </p:sp>
      <p:sp>
        <p:nvSpPr>
          <p:cNvPr id="3075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2D889-DA7D-4C89-9B7C-FB68F509DD60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50" y="1673225"/>
            <a:ext cx="8324850" cy="2070100"/>
          </a:xfrm>
        </p:spPr>
        <p:txBody>
          <a:bodyPr/>
          <a:lstStyle/>
          <a:p>
            <a:pPr eaLnBrk="1" hangingPunct="1"/>
            <a:r>
              <a:rPr lang="ja-JP" altLang="en-US" sz="4800" smtClean="0"/>
              <a:t>陰関数曲線・曲面</a:t>
            </a:r>
            <a:endParaRPr lang="en-US" altLang="ja-JP" sz="360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371600" y="4014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/>
              <a:t>東京大学</a:t>
            </a:r>
            <a:br>
              <a:rPr lang="ja-JP" altLang="en-US"/>
            </a:br>
            <a:r>
              <a:rPr lang="ja-JP" altLang="en-US"/>
              <a:t>精密工学専攻</a:t>
            </a:r>
            <a:br>
              <a:rPr lang="ja-JP" altLang="en-US"/>
            </a:br>
            <a:r>
              <a:rPr lang="ja-JP" altLang="en-US"/>
              <a:t>大竹豊</a:t>
            </a:r>
          </a:p>
        </p:txBody>
      </p:sp>
      <p:sp>
        <p:nvSpPr>
          <p:cNvPr id="3078" name="テキスト ボックス 3"/>
          <p:cNvSpPr txBox="1">
            <a:spLocks noChangeArrowheads="1"/>
          </p:cNvSpPr>
          <p:nvPr/>
        </p:nvSpPr>
        <p:spPr bwMode="auto">
          <a:xfrm>
            <a:off x="1428750" y="5813425"/>
            <a:ext cx="6616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資料および授業の情報は　</a:t>
            </a:r>
            <a:r>
              <a:rPr lang="en-US" altLang="ja-JP" sz="24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http://www.den.t.u-tokyo.ac.jp/ohtake/GeomPro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313A3D-7A75-4A02-8FA4-87C80054DF8C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20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-242888"/>
            <a:ext cx="8229600" cy="1143001"/>
          </a:xfrm>
        </p:spPr>
        <p:txBody>
          <a:bodyPr/>
          <a:lstStyle/>
          <a:p>
            <a:r>
              <a:rPr lang="ja-JP" altLang="en-US" smtClean="0"/>
              <a:t>アフィン変換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660400"/>
            <a:ext cx="8247063" cy="1736725"/>
          </a:xfrm>
        </p:spPr>
        <p:txBody>
          <a:bodyPr/>
          <a:lstStyle/>
          <a:p>
            <a:r>
              <a:rPr lang="ja-JP" altLang="en-US" smtClean="0"/>
              <a:t>背景となる座標系を移動することになる</a:t>
            </a:r>
          </a:p>
          <a:p>
            <a:pPr lvl="1"/>
            <a:r>
              <a:rPr lang="ja-JP" altLang="en-US" smtClean="0"/>
              <a:t>普段と逆になる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789363"/>
            <a:ext cx="2162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608138"/>
            <a:ext cx="13890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849688"/>
            <a:ext cx="21351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3798888"/>
            <a:ext cx="21844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7" name="Object 13"/>
          <p:cNvGraphicFramePr>
            <a:graphicFrameLocks noChangeAspect="1"/>
          </p:cNvGraphicFramePr>
          <p:nvPr/>
        </p:nvGraphicFramePr>
        <p:xfrm>
          <a:off x="311150" y="5969000"/>
          <a:ext cx="2001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数式" r:id="rId7" imgW="899424" imgH="183096" progId="Equation.3">
                  <p:embed/>
                </p:oleObj>
              </mc:Choice>
              <mc:Fallback>
                <p:oleObj name="数式" r:id="rId7" imgW="899424" imgH="18309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5969000"/>
                        <a:ext cx="20018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562350" y="5984875"/>
          <a:ext cx="17795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数式" r:id="rId9" imgW="792504" imgH="183096" progId="Equation.3">
                  <p:embed/>
                </p:oleObj>
              </mc:Choice>
              <mc:Fallback>
                <p:oleObj name="数式" r:id="rId9" imgW="792504" imgH="18309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5984875"/>
                        <a:ext cx="17795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6018213" y="5934075"/>
          <a:ext cx="28638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数式" r:id="rId11" imgW="1287576" imgH="411642" progId="Equation.3">
                  <p:embed/>
                </p:oleObj>
              </mc:Choice>
              <mc:Fallback>
                <p:oleObj name="数式" r:id="rId11" imgW="1287576" imgH="41164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5934075"/>
                        <a:ext cx="28638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4418013" y="2967038"/>
            <a:ext cx="1587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202238" y="2478088"/>
            <a:ext cx="219075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1389063" y="2443163"/>
            <a:ext cx="228282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1347788" y="1914525"/>
          <a:ext cx="1468437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数式" r:id="rId13" imgW="769824" imgH="655122" progId="Equation.3">
                  <p:embed/>
                </p:oleObj>
              </mc:Choice>
              <mc:Fallback>
                <p:oleObj name="数式" r:id="rId13" imgW="769824" imgH="65512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14525"/>
                        <a:ext cx="1468437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4540250" y="2949575"/>
          <a:ext cx="156368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数式" r:id="rId15" imgW="822960" imgH="442158" progId="Equation.3">
                  <p:embed/>
                </p:oleObj>
              </mc:Choice>
              <mc:Fallback>
                <p:oleObj name="数式" r:id="rId15" imgW="822960" imgH="44215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2949575"/>
                        <a:ext cx="156368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5870575" y="2006600"/>
          <a:ext cx="23209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数式" r:id="rId17" imgW="1234440" imgH="442158" progId="Equation.3">
                  <p:embed/>
                </p:oleObj>
              </mc:Choice>
              <mc:Fallback>
                <p:oleObj name="数式" r:id="rId17" imgW="1234440" imgH="442158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006600"/>
                        <a:ext cx="232092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CA32A7-B0A7-4521-B400-E2E47244AF50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/>
          </a:p>
        </p:txBody>
      </p:sp>
      <p:sp>
        <p:nvSpPr>
          <p:cNvPr id="13315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0C064A-1EDF-4B0B-9B9A-F74CE915A50A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/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FB49DB-F9F4-45C0-B2A6-80035229D72D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/>
          </a:p>
        </p:txBody>
      </p:sp>
      <p:sp>
        <p:nvSpPr>
          <p:cNvPr id="13317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1</a:t>
            </a:r>
            <a:endParaRPr lang="ja-JP" altLang="en-US" smtClean="0">
              <a:solidFill>
                <a:srgbClr val="FF00FF"/>
              </a:solidFill>
            </a:endParaRPr>
          </a:p>
        </p:txBody>
      </p:sp>
      <p:sp>
        <p:nvSpPr>
          <p:cNvPr id="13318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85750" y="798513"/>
            <a:ext cx="8643938" cy="5484812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prog5-1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正方形を表す関数を作成せよ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引数は重心の座標と辺の長さとする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円を表す関数 </a:t>
            </a:r>
            <a:r>
              <a:rPr lang="en-US" altLang="ja-JP" smtClean="0"/>
              <a:t>“circle” </a:t>
            </a:r>
            <a:r>
              <a:rPr lang="ja-JP" altLang="en-US" smtClean="0"/>
              <a:t>を参考にせよ</a:t>
            </a:r>
            <a:endParaRPr lang="en-US" altLang="ja-JP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以下のような陰関数曲線を作成せよ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関数の定義域は </a:t>
            </a:r>
            <a:r>
              <a:rPr lang="en-US" altLang="ja-JP" smtClean="0"/>
              <a:t>x,y </a:t>
            </a:r>
            <a:r>
              <a:rPr lang="ja-JP" altLang="en-US" smtClean="0"/>
              <a:t>共に </a:t>
            </a:r>
            <a:r>
              <a:rPr lang="en-US" altLang="ja-JP" smtClean="0"/>
              <a:t>-1</a:t>
            </a:r>
            <a:r>
              <a:rPr lang="ja-JP" altLang="en-US" smtClean="0"/>
              <a:t>～</a:t>
            </a:r>
            <a:r>
              <a:rPr lang="en-US" altLang="ja-JP" smtClean="0"/>
              <a:t>1 </a:t>
            </a:r>
            <a:r>
              <a:rPr lang="ja-JP" altLang="en-US" smtClean="0"/>
              <a:t>とする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102100"/>
            <a:ext cx="26828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5305425"/>
            <a:ext cx="18526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17975"/>
            <a:ext cx="25892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099050"/>
            <a:ext cx="18780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263650"/>
            <a:ext cx="22828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768951-6692-4B7D-ABE1-358791E0A12C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000"/>
          </a:p>
        </p:txBody>
      </p:sp>
      <p:sp>
        <p:nvSpPr>
          <p:cNvPr id="14339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4A77FC-652C-42EF-9696-75A72A5C2F65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449388"/>
            <a:ext cx="8351837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陰関数曲線とは？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陰関数曲面とは？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ポリゴンへの変換方法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法線と曲率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陰関数の特長を活かした形状モデリング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4135438" y="2816225"/>
            <a:ext cx="1244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DD6C79-7A33-4521-835A-5EAEBD57E591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000"/>
          </a:p>
        </p:txBody>
      </p:sp>
      <p:sp>
        <p:nvSpPr>
          <p:cNvPr id="15363" name="Rectangle 6"/>
          <p:cNvSpPr txBox="1">
            <a:spLocks noGrp="1" noChangeArrowheads="1"/>
          </p:cNvSpPr>
          <p:nvPr/>
        </p:nvSpPr>
        <p:spPr bwMode="auto">
          <a:xfrm>
            <a:off x="7092950" y="65976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25FA621-0E78-4488-A544-F7C285EBC5D4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ja-JP" altLang="en-US" smtClean="0"/>
              <a:t>曲面の数式表現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ja-JP" altLang="en-US" smtClean="0"/>
              <a:t>グラフ形式 </a:t>
            </a:r>
            <a:r>
              <a:rPr lang="en-US" altLang="ja-JP" smtClean="0"/>
              <a:t>:</a:t>
            </a:r>
          </a:p>
          <a:p>
            <a:endParaRPr lang="ja-JP" altLang="en-US" smtClean="0"/>
          </a:p>
          <a:p>
            <a:r>
              <a:rPr lang="ja-JP" altLang="en-US" smtClean="0"/>
              <a:t>パラメトリック形式 </a:t>
            </a:r>
            <a:r>
              <a:rPr lang="en-US" altLang="ja-JP" smtClean="0"/>
              <a:t>:</a:t>
            </a:r>
          </a:p>
          <a:p>
            <a:endParaRPr lang="ja-JP" altLang="en-US" smtClean="0"/>
          </a:p>
          <a:p>
            <a:endParaRPr lang="ja-JP" altLang="en-US" smtClean="0"/>
          </a:p>
          <a:p>
            <a:endParaRPr lang="ja-JP" altLang="en-US" smtClean="0"/>
          </a:p>
          <a:p>
            <a:r>
              <a:rPr lang="ja-JP" altLang="en-US" smtClean="0"/>
              <a:t>陰形式 </a:t>
            </a:r>
            <a:r>
              <a:rPr lang="en-US" altLang="ja-JP" smtClean="0"/>
              <a:t>:</a:t>
            </a:r>
          </a:p>
        </p:txBody>
      </p:sp>
      <p:graphicFrame>
        <p:nvGraphicFramePr>
          <p:cNvPr id="15366" name="Object 4"/>
          <p:cNvGraphicFramePr>
            <a:graphicFrameLocks noChangeAspect="1"/>
          </p:cNvGraphicFramePr>
          <p:nvPr/>
        </p:nvGraphicFramePr>
        <p:xfrm>
          <a:off x="2051050" y="2205038"/>
          <a:ext cx="25209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数式" r:id="rId3" imgW="1091726" imgH="279279" progId="Equation.3">
                  <p:embed/>
                </p:oleObj>
              </mc:Choice>
              <mc:Fallback>
                <p:oleObj name="数式" r:id="rId3" imgW="1091726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25209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5"/>
          <p:cNvGraphicFramePr>
            <a:graphicFrameLocks noChangeAspect="1"/>
          </p:cNvGraphicFramePr>
          <p:nvPr/>
        </p:nvGraphicFramePr>
        <p:xfrm>
          <a:off x="1211263" y="3900488"/>
          <a:ext cx="53054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数式" r:id="rId5" imgW="2298700" imgH="431800" progId="Equation.3">
                  <p:embed/>
                </p:oleObj>
              </mc:Choice>
              <mc:Fallback>
                <p:oleObj name="数式" r:id="rId5" imgW="22987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900488"/>
                        <a:ext cx="53054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6"/>
          <p:cNvGraphicFramePr>
            <a:graphicFrameLocks noChangeAspect="1"/>
          </p:cNvGraphicFramePr>
          <p:nvPr/>
        </p:nvGraphicFramePr>
        <p:xfrm>
          <a:off x="1763713" y="5805488"/>
          <a:ext cx="29003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数式" r:id="rId7" imgW="1257300" imgH="228600" progId="Equation.3">
                  <p:embed/>
                </p:oleObj>
              </mc:Choice>
              <mc:Fallback>
                <p:oleObj name="数式" r:id="rId7" imgW="1257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805488"/>
                        <a:ext cx="29003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7"/>
          <p:cNvGraphicFramePr>
            <a:graphicFrameLocks noChangeAspect="1"/>
          </p:cNvGraphicFramePr>
          <p:nvPr/>
        </p:nvGraphicFramePr>
        <p:xfrm>
          <a:off x="2987675" y="1700213"/>
          <a:ext cx="15843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数式" r:id="rId9" imgW="685800" imgH="203200" progId="Equation.3">
                  <p:embed/>
                </p:oleObj>
              </mc:Choice>
              <mc:Fallback>
                <p:oleObj name="数式" r:id="rId9" imgW="6858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00213"/>
                        <a:ext cx="15843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8"/>
          <p:cNvGraphicFramePr>
            <a:graphicFrameLocks noChangeAspect="1"/>
          </p:cNvGraphicFramePr>
          <p:nvPr/>
        </p:nvGraphicFramePr>
        <p:xfrm>
          <a:off x="900113" y="3284538"/>
          <a:ext cx="45148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数式" r:id="rId11" imgW="1954951" imgH="215806" progId="Equation.3">
                  <p:embed/>
                </p:oleObj>
              </mc:Choice>
              <mc:Fallback>
                <p:oleObj name="数式" r:id="rId11" imgW="1954951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84538"/>
                        <a:ext cx="45148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9"/>
          <p:cNvGraphicFramePr>
            <a:graphicFrameLocks noChangeAspect="1"/>
          </p:cNvGraphicFramePr>
          <p:nvPr/>
        </p:nvGraphicFramePr>
        <p:xfrm>
          <a:off x="2411413" y="5192713"/>
          <a:ext cx="19335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数式" r:id="rId13" imgW="837836" imgH="203112" progId="Equation.3">
                  <p:embed/>
                </p:oleObj>
              </mc:Choice>
              <mc:Fallback>
                <p:oleObj name="数式" r:id="rId13" imgW="837836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92713"/>
                        <a:ext cx="19335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2" name="Picture 10" descr="sphere_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2636838"/>
            <a:ext cx="2252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1" descr="sphere_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1943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sphere_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941888"/>
            <a:ext cx="19446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6877050" y="5951538"/>
            <a:ext cx="196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緑の部分で </a:t>
            </a:r>
            <a:r>
              <a:rPr lang="en-US" altLang="ja-JP" sz="2000" i="1">
                <a:latin typeface="Times New Roman" panose="02020603050405020304" pitchFamily="18" charset="0"/>
              </a:rPr>
              <a:t>f </a:t>
            </a:r>
            <a:r>
              <a:rPr lang="en-US" altLang="ja-JP" sz="2000">
                <a:latin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ACD0D-14C4-42D1-9856-6DD8A00C153F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20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-228600"/>
            <a:ext cx="8229600" cy="1143000"/>
          </a:xfrm>
        </p:spPr>
        <p:txBody>
          <a:bodyPr/>
          <a:lstStyle/>
          <a:p>
            <a:r>
              <a:rPr lang="ja-JP" altLang="en-US" smtClean="0"/>
              <a:t>陰関数曲面</a:t>
            </a:r>
            <a:endParaRPr lang="en-US" altLang="ja-JP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641350"/>
            <a:ext cx="8229600" cy="854075"/>
          </a:xfrm>
        </p:spPr>
        <p:txBody>
          <a:bodyPr/>
          <a:lstStyle/>
          <a:p>
            <a:r>
              <a:rPr lang="en-US" altLang="ja-JP" smtClean="0"/>
              <a:t>3</a:t>
            </a:r>
            <a:r>
              <a:rPr lang="ja-JP" altLang="en-US" smtClean="0"/>
              <a:t>次元スカラ場がゼロとなる点の集合</a:t>
            </a:r>
            <a:endParaRPr lang="en-US" altLang="ja-JP" smtClean="0"/>
          </a:p>
        </p:txBody>
      </p:sp>
      <p:graphicFrame>
        <p:nvGraphicFramePr>
          <p:cNvPr id="16389" name="Object 13"/>
          <p:cNvGraphicFramePr>
            <a:graphicFrameLocks noChangeAspect="1"/>
          </p:cNvGraphicFramePr>
          <p:nvPr/>
        </p:nvGraphicFramePr>
        <p:xfrm>
          <a:off x="3157538" y="1182688"/>
          <a:ext cx="2738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数式" r:id="rId3" imgW="850531" imgH="203112" progId="Equation.3">
                  <p:embed/>
                </p:oleObj>
              </mc:Choice>
              <mc:Fallback>
                <p:oleObj name="数式" r:id="rId3" imgW="850531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1182688"/>
                        <a:ext cx="2738437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2254250"/>
            <a:ext cx="35829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5072">
            <a:off x="-187325" y="3594101"/>
            <a:ext cx="396398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508375" y="3998913"/>
          <a:ext cx="54387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数式" r:id="rId7" imgW="2590800" imgH="317500" progId="Equation.3">
                  <p:embed/>
                </p:oleObj>
              </mc:Choice>
              <mc:Fallback>
                <p:oleObj name="数式" r:id="rId7" imgW="2590800" imgH="317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998913"/>
                        <a:ext cx="54387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552950"/>
            <a:ext cx="3771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207963" y="2268538"/>
          <a:ext cx="37322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数式" r:id="rId10" imgW="1778000" imgH="279400" progId="Equation.3">
                  <p:embed/>
                </p:oleObj>
              </mc:Choice>
              <mc:Fallback>
                <p:oleObj name="数式" r:id="rId10" imgW="17780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2268538"/>
                        <a:ext cx="37322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4410075" y="1704975"/>
          <a:ext cx="45323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数式" r:id="rId12" imgW="2159000" imgH="419100" progId="Equation.3">
                  <p:embed/>
                </p:oleObj>
              </mc:Choice>
              <mc:Fallback>
                <p:oleObj name="数式" r:id="rId12" imgW="21590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1704975"/>
                        <a:ext cx="45323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76475-1A8B-411A-8C1D-0BB969AD8D33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20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r>
              <a:rPr lang="ja-JP" altLang="en-US" smtClean="0"/>
              <a:t>集合 </a:t>
            </a:r>
            <a:r>
              <a:rPr lang="en-US" altLang="ja-JP" smtClean="0"/>
              <a:t>(CSG) </a:t>
            </a:r>
            <a:r>
              <a:rPr lang="ja-JP" altLang="en-US" smtClean="0"/>
              <a:t>操作</a:t>
            </a:r>
            <a:endParaRPr lang="en-US" altLang="ja-JP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38475"/>
            <a:ext cx="2895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9275"/>
            <a:ext cx="2200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211638"/>
            <a:ext cx="17891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511550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81125"/>
            <a:ext cx="20415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5"/>
          <p:cNvSpPr>
            <a:spLocks noChangeShapeType="1"/>
          </p:cNvSpPr>
          <p:nvPr/>
        </p:nvSpPr>
        <p:spPr bwMode="auto">
          <a:xfrm>
            <a:off x="2108200" y="2374900"/>
            <a:ext cx="730250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8" name="Line 16"/>
          <p:cNvSpPr>
            <a:spLocks noChangeShapeType="1"/>
          </p:cNvSpPr>
          <p:nvPr/>
        </p:nvSpPr>
        <p:spPr bwMode="auto">
          <a:xfrm flipV="1">
            <a:off x="1979613" y="3001963"/>
            <a:ext cx="1054100" cy="969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17"/>
          <p:cNvSpPr>
            <a:spLocks noChangeShapeType="1"/>
          </p:cNvSpPr>
          <p:nvPr/>
        </p:nvSpPr>
        <p:spPr bwMode="auto">
          <a:xfrm>
            <a:off x="5592763" y="3103563"/>
            <a:ext cx="534987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 flipV="1">
            <a:off x="5243513" y="4683125"/>
            <a:ext cx="846137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2900363" y="24907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和</a:t>
            </a: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2903538" y="2501900"/>
            <a:ext cx="474662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5888038" y="41465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差</a:t>
            </a:r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5891213" y="4157663"/>
            <a:ext cx="474662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7425" name="Rectangle 3"/>
          <p:cNvSpPr>
            <a:spLocks noChangeArrowheads="1"/>
          </p:cNvSpPr>
          <p:nvPr/>
        </p:nvSpPr>
        <p:spPr bwMode="auto">
          <a:xfrm>
            <a:off x="771525" y="949325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/>
              <a:t>陰関数曲線と同じく </a:t>
            </a:r>
            <a:r>
              <a:rPr lang="en-US" altLang="ja-JP"/>
              <a:t>Max/Min </a:t>
            </a:r>
            <a:r>
              <a:rPr lang="ja-JP" altLang="en-US"/>
              <a:t>操作で行える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94733-42EC-4537-9692-6F547B9B9EC8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20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975"/>
            <a:ext cx="8229600" cy="1143000"/>
          </a:xfrm>
        </p:spPr>
        <p:txBody>
          <a:bodyPr/>
          <a:lstStyle/>
          <a:p>
            <a:r>
              <a:rPr lang="ja-JP" altLang="en-US" smtClean="0"/>
              <a:t>アフィン変換の応用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000125"/>
            <a:ext cx="32654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4813"/>
            <a:ext cx="26400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506788"/>
            <a:ext cx="39243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979738" y="2457450"/>
            <a:ext cx="2422525" cy="460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889250" y="3790950"/>
            <a:ext cx="1423988" cy="600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298450" y="1563688"/>
            <a:ext cx="0" cy="28686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85763" y="1328738"/>
          <a:ext cx="5857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数式" r:id="rId6" imgW="259200" imgH="198030" progId="Equation.3">
                  <p:embed/>
                </p:oleObj>
              </mc:Choice>
              <mc:Fallback>
                <p:oleObj name="数式" r:id="rId6" imgW="259200" imgH="1980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328738"/>
                        <a:ext cx="5857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3"/>
          <p:cNvGraphicFramePr>
            <a:graphicFrameLocks noChangeAspect="1"/>
          </p:cNvGraphicFramePr>
          <p:nvPr/>
        </p:nvGraphicFramePr>
        <p:xfrm>
          <a:off x="2932113" y="1066800"/>
          <a:ext cx="25034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数式" r:id="rId8" imgW="1173528" imgH="655122" progId="Equation.3">
                  <p:embed/>
                </p:oleObj>
              </mc:Choice>
              <mc:Fallback>
                <p:oleObj name="数式" r:id="rId8" imgW="1173528" imgH="65512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066800"/>
                        <a:ext cx="2503487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4"/>
          <p:cNvGraphicFramePr>
            <a:graphicFrameLocks noChangeAspect="1"/>
          </p:cNvGraphicFramePr>
          <p:nvPr/>
        </p:nvGraphicFramePr>
        <p:xfrm>
          <a:off x="1501775" y="4498975"/>
          <a:ext cx="231775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数式" r:id="rId10" imgW="1089936" imgH="899250" progId="Equation.3">
                  <p:embed/>
                </p:oleObj>
              </mc:Choice>
              <mc:Fallback>
                <p:oleObj name="数式" r:id="rId10" imgW="1089936" imgH="8992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498975"/>
                        <a:ext cx="231775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9F0A4C-C7E4-4C01-8849-47C163A121C1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/>
          </a:p>
        </p:txBody>
      </p:sp>
      <p:sp>
        <p:nvSpPr>
          <p:cNvPr id="19459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E74161-BD67-427F-9439-2423126D6CB5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/>
          </a:p>
        </p:txBody>
      </p:sp>
      <p:sp>
        <p:nvSpPr>
          <p:cNvPr id="19460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74A5FE-D2FE-4793-83A7-E9C31774DE2F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/>
          </a:p>
        </p:txBody>
      </p:sp>
      <p:sp>
        <p:nvSpPr>
          <p:cNvPr id="19461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19462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85750" y="423863"/>
            <a:ext cx="8643938" cy="5484812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prog5-2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右図のような陰関数曲面を作れ</a:t>
            </a:r>
          </a:p>
          <a:p>
            <a:pPr marL="514350" indent="-514350">
              <a:buFontTx/>
              <a:buAutoNum type="arabicPeriod"/>
            </a:pPr>
            <a:endParaRPr lang="ja-JP" altLang="en-US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なにか面白い形の陰関数曲面</a:t>
            </a:r>
            <a:br>
              <a:rPr lang="ja-JP" altLang="en-US" smtClean="0"/>
            </a:br>
            <a:r>
              <a:rPr lang="ja-JP" altLang="en-US" smtClean="0"/>
              <a:t>を作成せよ</a:t>
            </a:r>
          </a:p>
          <a:p>
            <a:pPr marL="914400" lvl="1" indent="-514350">
              <a:buFontTx/>
              <a:buChar char="•"/>
            </a:pPr>
            <a:r>
              <a:rPr lang="ja-JP" altLang="en-US" smtClean="0"/>
              <a:t>以下は参考例</a:t>
            </a:r>
          </a:p>
        </p:txBody>
      </p:sp>
      <p:pic>
        <p:nvPicPr>
          <p:cNvPr id="19463" name="Picture 12" descr="CSG_op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60363"/>
            <a:ext cx="1809750" cy="2468562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3" descr="dodeca-su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613150"/>
            <a:ext cx="26558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flower_op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717925"/>
            <a:ext cx="2789238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5" descr="sphere_tori_opt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762375"/>
            <a:ext cx="24320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619125" y="5903913"/>
            <a:ext cx="2514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20</a:t>
            </a:r>
            <a:r>
              <a:rPr lang="ja-JP" altLang="en-US" sz="1800"/>
              <a:t>面体の頂点位置に</a:t>
            </a:r>
            <a:br>
              <a:rPr lang="ja-JP" altLang="en-US" sz="1800"/>
            </a:br>
            <a:r>
              <a:rPr lang="ja-JP" altLang="en-US" sz="1800"/>
              <a:t>球面の中心をおいて、</a:t>
            </a:r>
            <a:br>
              <a:rPr lang="ja-JP" altLang="en-US" sz="1800"/>
            </a:br>
            <a:r>
              <a:rPr lang="ja-JP" altLang="en-US" sz="1800"/>
              <a:t>球面から引き算をした例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3641725" y="6132513"/>
            <a:ext cx="191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八面体を捻った例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6245225" y="6027738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球面から２つの捻った円環</a:t>
            </a:r>
            <a:br>
              <a:rPr lang="ja-JP" altLang="en-US" sz="1800"/>
            </a:br>
            <a:r>
              <a:rPr lang="ja-JP" altLang="en-US" sz="1800"/>
              <a:t>を引き算した例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337300" y="1339850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9D8162-3556-40A0-BD17-53EBAD4CE150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000"/>
          </a:p>
        </p:txBody>
      </p:sp>
      <p:sp>
        <p:nvSpPr>
          <p:cNvPr id="20483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6E5071D-9A83-484F-BA0B-EA8547F04F5D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449388"/>
            <a:ext cx="8351837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陰関数曲線とは？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陰関数曲面とは？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ポリゴンへの変換方法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法線と曲率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陰関数の特長を活かした形状モデリング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4924425" y="3868738"/>
            <a:ext cx="1244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13796C-5566-4D81-84F5-0DB7BC68B969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2000"/>
          </a:p>
        </p:txBody>
      </p:sp>
      <p:sp>
        <p:nvSpPr>
          <p:cNvPr id="21507" name="Freeform 133"/>
          <p:cNvSpPr>
            <a:spLocks/>
          </p:cNvSpPr>
          <p:nvPr/>
        </p:nvSpPr>
        <p:spPr bwMode="auto">
          <a:xfrm>
            <a:off x="525463" y="3727450"/>
            <a:ext cx="1943100" cy="1890713"/>
          </a:xfrm>
          <a:custGeom>
            <a:avLst/>
            <a:gdLst>
              <a:gd name="T0" fmla="*/ 2147483646 w 1224"/>
              <a:gd name="T1" fmla="*/ 2147483646 h 1191"/>
              <a:gd name="T2" fmla="*/ 2147483646 w 1224"/>
              <a:gd name="T3" fmla="*/ 2147483646 h 1191"/>
              <a:gd name="T4" fmla="*/ 2147483646 w 1224"/>
              <a:gd name="T5" fmla="*/ 2147483646 h 1191"/>
              <a:gd name="T6" fmla="*/ 2147483646 w 1224"/>
              <a:gd name="T7" fmla="*/ 2147483646 h 1191"/>
              <a:gd name="T8" fmla="*/ 2147483646 w 1224"/>
              <a:gd name="T9" fmla="*/ 2147483646 h 1191"/>
              <a:gd name="T10" fmla="*/ 2147483646 w 1224"/>
              <a:gd name="T11" fmla="*/ 2147483646 h 1191"/>
              <a:gd name="T12" fmla="*/ 2147483646 w 1224"/>
              <a:gd name="T13" fmla="*/ 2147483646 h 1191"/>
              <a:gd name="T14" fmla="*/ 2147483646 w 1224"/>
              <a:gd name="T15" fmla="*/ 2147483646 h 1191"/>
              <a:gd name="T16" fmla="*/ 2147483646 w 1224"/>
              <a:gd name="T17" fmla="*/ 2147483646 h 1191"/>
              <a:gd name="T18" fmla="*/ 0 w 1224"/>
              <a:gd name="T19" fmla="*/ 2147483646 h 1191"/>
              <a:gd name="T20" fmla="*/ 2147483646 w 1224"/>
              <a:gd name="T21" fmla="*/ 2147483646 h 1191"/>
              <a:gd name="T22" fmla="*/ 2147483646 w 1224"/>
              <a:gd name="T23" fmla="*/ 2147483646 h 1191"/>
              <a:gd name="T24" fmla="*/ 2147483646 w 1224"/>
              <a:gd name="T25" fmla="*/ 2147483646 h 1191"/>
              <a:gd name="T26" fmla="*/ 2147483646 w 1224"/>
              <a:gd name="T27" fmla="*/ 2147483646 h 1191"/>
              <a:gd name="T28" fmla="*/ 2147483646 w 1224"/>
              <a:gd name="T29" fmla="*/ 2147483646 h 1191"/>
              <a:gd name="T30" fmla="*/ 2147483646 w 1224"/>
              <a:gd name="T31" fmla="*/ 2147483646 h 1191"/>
              <a:gd name="T32" fmla="*/ 2147483646 w 1224"/>
              <a:gd name="T33" fmla="*/ 2147483646 h 1191"/>
              <a:gd name="T34" fmla="*/ 2147483646 w 1224"/>
              <a:gd name="T35" fmla="*/ 2147483646 h 1191"/>
              <a:gd name="T36" fmla="*/ 2147483646 w 1224"/>
              <a:gd name="T37" fmla="*/ 2147483646 h 1191"/>
              <a:gd name="T38" fmla="*/ 2147483646 w 1224"/>
              <a:gd name="T39" fmla="*/ 2147483646 h 1191"/>
              <a:gd name="T40" fmla="*/ 2147483646 w 1224"/>
              <a:gd name="T41" fmla="*/ 2147483646 h 1191"/>
              <a:gd name="T42" fmla="*/ 2147483646 w 1224"/>
              <a:gd name="T43" fmla="*/ 2147483646 h 1191"/>
              <a:gd name="T44" fmla="*/ 2147483646 w 1224"/>
              <a:gd name="T45" fmla="*/ 2147483646 h 1191"/>
              <a:gd name="T46" fmla="*/ 2147483646 w 1224"/>
              <a:gd name="T47" fmla="*/ 0 h 1191"/>
              <a:gd name="T48" fmla="*/ 2147483646 w 1224"/>
              <a:gd name="T49" fmla="*/ 2147483646 h 1191"/>
              <a:gd name="T50" fmla="*/ 2147483646 w 1224"/>
              <a:gd name="T51" fmla="*/ 2147483646 h 1191"/>
              <a:gd name="T52" fmla="*/ 2147483646 w 1224"/>
              <a:gd name="T53" fmla="*/ 2147483646 h 1191"/>
              <a:gd name="T54" fmla="*/ 2147483646 w 1224"/>
              <a:gd name="T55" fmla="*/ 2147483646 h 1191"/>
              <a:gd name="T56" fmla="*/ 2147483646 w 1224"/>
              <a:gd name="T57" fmla="*/ 2147483646 h 1191"/>
              <a:gd name="T58" fmla="*/ 2147483646 w 1224"/>
              <a:gd name="T59" fmla="*/ 2147483646 h 1191"/>
              <a:gd name="T60" fmla="*/ 2147483646 w 1224"/>
              <a:gd name="T61" fmla="*/ 2147483646 h 1191"/>
              <a:gd name="T62" fmla="*/ 2147483646 w 1224"/>
              <a:gd name="T63" fmla="*/ 2147483646 h 1191"/>
              <a:gd name="T64" fmla="*/ 2147483646 w 1224"/>
              <a:gd name="T65" fmla="*/ 2147483646 h 1191"/>
              <a:gd name="T66" fmla="*/ 2147483646 w 1224"/>
              <a:gd name="T67" fmla="*/ 2147483646 h 1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24"/>
              <a:gd name="T103" fmla="*/ 0 h 1191"/>
              <a:gd name="T104" fmla="*/ 1224 w 1224"/>
              <a:gd name="T105" fmla="*/ 1191 h 1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24" h="1191">
                <a:moveTo>
                  <a:pt x="783" y="1169"/>
                </a:moveTo>
                <a:cubicBezTo>
                  <a:pt x="732" y="1181"/>
                  <a:pt x="686" y="1188"/>
                  <a:pt x="634" y="1191"/>
                </a:cubicBezTo>
                <a:cubicBezTo>
                  <a:pt x="478" y="1187"/>
                  <a:pt x="507" y="1187"/>
                  <a:pt x="409" y="1169"/>
                </a:cubicBezTo>
                <a:cubicBezTo>
                  <a:pt x="381" y="1154"/>
                  <a:pt x="357" y="1144"/>
                  <a:pt x="326" y="1139"/>
                </a:cubicBezTo>
                <a:cubicBezTo>
                  <a:pt x="285" y="1118"/>
                  <a:pt x="240" y="1103"/>
                  <a:pt x="194" y="1095"/>
                </a:cubicBezTo>
                <a:cubicBezTo>
                  <a:pt x="170" y="1083"/>
                  <a:pt x="141" y="1063"/>
                  <a:pt x="115" y="1055"/>
                </a:cubicBezTo>
                <a:cubicBezTo>
                  <a:pt x="80" y="1030"/>
                  <a:pt x="96" y="1037"/>
                  <a:pt x="71" y="1029"/>
                </a:cubicBezTo>
                <a:cubicBezTo>
                  <a:pt x="57" y="1019"/>
                  <a:pt x="50" y="1008"/>
                  <a:pt x="36" y="998"/>
                </a:cubicBezTo>
                <a:cubicBezTo>
                  <a:pt x="31" y="987"/>
                  <a:pt x="22" y="978"/>
                  <a:pt x="18" y="967"/>
                </a:cubicBezTo>
                <a:cubicBezTo>
                  <a:pt x="10" y="944"/>
                  <a:pt x="9" y="920"/>
                  <a:pt x="0" y="897"/>
                </a:cubicBezTo>
                <a:cubicBezTo>
                  <a:pt x="3" y="837"/>
                  <a:pt x="5" y="785"/>
                  <a:pt x="27" y="730"/>
                </a:cubicBezTo>
                <a:cubicBezTo>
                  <a:pt x="37" y="690"/>
                  <a:pt x="53" y="690"/>
                  <a:pt x="62" y="659"/>
                </a:cubicBezTo>
                <a:cubicBezTo>
                  <a:pt x="70" y="623"/>
                  <a:pt x="68" y="577"/>
                  <a:pt x="84" y="545"/>
                </a:cubicBezTo>
                <a:cubicBezTo>
                  <a:pt x="144" y="425"/>
                  <a:pt x="302" y="452"/>
                  <a:pt x="414" y="435"/>
                </a:cubicBezTo>
                <a:cubicBezTo>
                  <a:pt x="432" y="429"/>
                  <a:pt x="446" y="425"/>
                  <a:pt x="466" y="422"/>
                </a:cubicBezTo>
                <a:cubicBezTo>
                  <a:pt x="488" y="414"/>
                  <a:pt x="509" y="412"/>
                  <a:pt x="532" y="409"/>
                </a:cubicBezTo>
                <a:cubicBezTo>
                  <a:pt x="569" y="396"/>
                  <a:pt x="609" y="387"/>
                  <a:pt x="647" y="378"/>
                </a:cubicBezTo>
                <a:cubicBezTo>
                  <a:pt x="662" y="368"/>
                  <a:pt x="676" y="366"/>
                  <a:pt x="691" y="356"/>
                </a:cubicBezTo>
                <a:cubicBezTo>
                  <a:pt x="708" y="318"/>
                  <a:pt x="688" y="354"/>
                  <a:pt x="713" y="329"/>
                </a:cubicBezTo>
                <a:cubicBezTo>
                  <a:pt x="729" y="313"/>
                  <a:pt x="742" y="287"/>
                  <a:pt x="752" y="268"/>
                </a:cubicBezTo>
                <a:cubicBezTo>
                  <a:pt x="761" y="251"/>
                  <a:pt x="763" y="232"/>
                  <a:pt x="770" y="215"/>
                </a:cubicBezTo>
                <a:cubicBezTo>
                  <a:pt x="778" y="196"/>
                  <a:pt x="783" y="196"/>
                  <a:pt x="792" y="180"/>
                </a:cubicBezTo>
                <a:cubicBezTo>
                  <a:pt x="814" y="142"/>
                  <a:pt x="833" y="96"/>
                  <a:pt x="871" y="70"/>
                </a:cubicBezTo>
                <a:cubicBezTo>
                  <a:pt x="904" y="23"/>
                  <a:pt x="982" y="15"/>
                  <a:pt x="1034" y="0"/>
                </a:cubicBezTo>
                <a:cubicBezTo>
                  <a:pt x="1088" y="4"/>
                  <a:pt x="1102" y="6"/>
                  <a:pt x="1144" y="30"/>
                </a:cubicBezTo>
                <a:cubicBezTo>
                  <a:pt x="1156" y="47"/>
                  <a:pt x="1160" y="60"/>
                  <a:pt x="1174" y="74"/>
                </a:cubicBezTo>
                <a:cubicBezTo>
                  <a:pt x="1186" y="108"/>
                  <a:pt x="1169" y="64"/>
                  <a:pt x="1192" y="105"/>
                </a:cubicBezTo>
                <a:cubicBezTo>
                  <a:pt x="1199" y="118"/>
                  <a:pt x="1203" y="135"/>
                  <a:pt x="1210" y="149"/>
                </a:cubicBezTo>
                <a:cubicBezTo>
                  <a:pt x="1224" y="300"/>
                  <a:pt x="1217" y="381"/>
                  <a:pt x="1214" y="576"/>
                </a:cubicBezTo>
                <a:cubicBezTo>
                  <a:pt x="1212" y="683"/>
                  <a:pt x="1201" y="799"/>
                  <a:pt x="1144" y="892"/>
                </a:cubicBezTo>
                <a:cubicBezTo>
                  <a:pt x="1134" y="938"/>
                  <a:pt x="1141" y="920"/>
                  <a:pt x="1126" y="949"/>
                </a:cubicBezTo>
                <a:cubicBezTo>
                  <a:pt x="1117" y="988"/>
                  <a:pt x="1094" y="1038"/>
                  <a:pt x="1060" y="1059"/>
                </a:cubicBezTo>
                <a:cubicBezTo>
                  <a:pt x="1031" y="1105"/>
                  <a:pt x="964" y="1128"/>
                  <a:pt x="915" y="1143"/>
                </a:cubicBezTo>
                <a:cubicBezTo>
                  <a:pt x="869" y="1161"/>
                  <a:pt x="830" y="1161"/>
                  <a:pt x="783" y="1169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-80963"/>
            <a:ext cx="8229600" cy="1143001"/>
          </a:xfrm>
        </p:spPr>
        <p:txBody>
          <a:bodyPr/>
          <a:lstStyle/>
          <a:p>
            <a:r>
              <a:rPr lang="ja-JP" altLang="en-US" sz="4000" smtClean="0"/>
              <a:t>陰関数曲線</a:t>
            </a:r>
            <a:r>
              <a:rPr lang="en-US" altLang="ja-JP" sz="4000" smtClean="0">
                <a:solidFill>
                  <a:srgbClr val="0000FF"/>
                </a:solidFill>
              </a:rPr>
              <a:t>(</a:t>
            </a:r>
            <a:r>
              <a:rPr lang="ja-JP" altLang="en-US" sz="4000" smtClean="0">
                <a:solidFill>
                  <a:srgbClr val="0000FF"/>
                </a:solidFill>
              </a:rPr>
              <a:t>曲面</a:t>
            </a:r>
            <a:r>
              <a:rPr lang="en-US" altLang="ja-JP" sz="4000" smtClean="0">
                <a:solidFill>
                  <a:srgbClr val="0000FF"/>
                </a:solidFill>
              </a:rPr>
              <a:t>)</a:t>
            </a:r>
            <a:r>
              <a:rPr lang="en-US" altLang="ja-JP" sz="4000" smtClean="0"/>
              <a:t>→</a:t>
            </a:r>
            <a:r>
              <a:rPr lang="ja-JP" altLang="en-US" sz="4000" smtClean="0"/>
              <a:t>折れ線</a:t>
            </a:r>
            <a:r>
              <a:rPr lang="en-US" altLang="ja-JP" sz="4000" smtClean="0">
                <a:solidFill>
                  <a:srgbClr val="0000FF"/>
                </a:solidFill>
              </a:rPr>
              <a:t>(</a:t>
            </a:r>
            <a:r>
              <a:rPr lang="ja-JP" altLang="en-US" sz="4000" smtClean="0">
                <a:solidFill>
                  <a:srgbClr val="0000FF"/>
                </a:solidFill>
              </a:rPr>
              <a:t>メッシュ</a:t>
            </a:r>
            <a:r>
              <a:rPr lang="en-US" altLang="ja-JP" sz="400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1063"/>
            <a:ext cx="8229600" cy="243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ja-JP" altLang="en-US" smtClean="0"/>
              <a:t>平面</a:t>
            </a:r>
            <a:r>
              <a:rPr lang="en-US" altLang="ja-JP" smtClean="0">
                <a:solidFill>
                  <a:srgbClr val="0000FF"/>
                </a:solidFill>
              </a:rPr>
              <a:t>(</a:t>
            </a:r>
            <a:r>
              <a:rPr lang="ja-JP" altLang="en-US" smtClean="0">
                <a:solidFill>
                  <a:srgbClr val="0000FF"/>
                </a:solidFill>
              </a:rPr>
              <a:t>空間</a:t>
            </a:r>
            <a:r>
              <a:rPr lang="en-US" altLang="ja-JP" smtClean="0">
                <a:solidFill>
                  <a:srgbClr val="0000FF"/>
                </a:solidFill>
              </a:rPr>
              <a:t>)</a:t>
            </a:r>
            <a:r>
              <a:rPr lang="ja-JP" altLang="en-US" smtClean="0"/>
              <a:t>を格子点で評価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符号が変わる辺で</a:t>
            </a:r>
            <a:br>
              <a:rPr lang="ja-JP" altLang="en-US" smtClean="0"/>
            </a:br>
            <a:r>
              <a:rPr lang="ja-JP" altLang="en-US" smtClean="0"/>
              <a:t>　　　　　陰関数がゼロになる点をみつける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線分</a:t>
            </a:r>
            <a:r>
              <a:rPr lang="en-US" altLang="ja-JP" smtClean="0">
                <a:solidFill>
                  <a:srgbClr val="0000FF"/>
                </a:solidFill>
              </a:rPr>
              <a:t>(</a:t>
            </a:r>
            <a:r>
              <a:rPr lang="ja-JP" altLang="en-US" smtClean="0">
                <a:solidFill>
                  <a:srgbClr val="0000FF"/>
                </a:solidFill>
              </a:rPr>
              <a:t>多角形</a:t>
            </a:r>
            <a:r>
              <a:rPr lang="en-US" altLang="ja-JP" smtClean="0">
                <a:solidFill>
                  <a:srgbClr val="0000FF"/>
                </a:solidFill>
              </a:rPr>
              <a:t>)</a:t>
            </a:r>
            <a:r>
              <a:rPr lang="ja-JP" altLang="en-US" smtClean="0"/>
              <a:t>で見つけた点をつなげる</a:t>
            </a:r>
          </a:p>
        </p:txBody>
      </p:sp>
      <p:graphicFrame>
        <p:nvGraphicFramePr>
          <p:cNvPr id="21510" name="Object 2"/>
          <p:cNvGraphicFramePr>
            <a:graphicFrameLocks noChangeAspect="1"/>
          </p:cNvGraphicFramePr>
          <p:nvPr/>
        </p:nvGraphicFramePr>
        <p:xfrm>
          <a:off x="3776663" y="6257925"/>
          <a:ext cx="15128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5" name="数式" r:id="rId3" imgW="571252" imgH="203112" progId="Equation.3">
                  <p:embed/>
                </p:oleObj>
              </mc:Choice>
              <mc:Fallback>
                <p:oleObj name="数式" r:id="rId3" imgW="571252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3" y="6257925"/>
                        <a:ext cx="15128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3"/>
          <p:cNvGraphicFramePr>
            <a:graphicFrameLocks noChangeAspect="1"/>
          </p:cNvGraphicFramePr>
          <p:nvPr/>
        </p:nvGraphicFramePr>
        <p:xfrm>
          <a:off x="95250" y="6254750"/>
          <a:ext cx="1282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6" name="数式" r:id="rId5" imgW="541080" imgH="183096" progId="Equation.3">
                  <p:embed/>
                </p:oleObj>
              </mc:Choice>
              <mc:Fallback>
                <p:oleObj name="数式" r:id="rId5" imgW="541080" imgH="18309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6254750"/>
                        <a:ext cx="12827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4"/>
          <p:cNvGraphicFramePr>
            <a:graphicFrameLocks noChangeAspect="1"/>
          </p:cNvGraphicFramePr>
          <p:nvPr/>
        </p:nvGraphicFramePr>
        <p:xfrm>
          <a:off x="1731963" y="6230938"/>
          <a:ext cx="12985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7" name="数式" r:id="rId7" imgW="555984" imgH="183096" progId="Equation.3">
                  <p:embed/>
                </p:oleObj>
              </mc:Choice>
              <mc:Fallback>
                <p:oleObj name="数式" r:id="rId7" imgW="555984" imgH="18309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6230938"/>
                        <a:ext cx="12985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Line 82"/>
          <p:cNvSpPr>
            <a:spLocks noChangeShapeType="1"/>
          </p:cNvSpPr>
          <p:nvPr/>
        </p:nvSpPr>
        <p:spPr bwMode="auto">
          <a:xfrm flipH="1" flipV="1">
            <a:off x="1543050" y="5410200"/>
            <a:ext cx="611188" cy="873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4" name="Line 83"/>
          <p:cNvSpPr>
            <a:spLocks noChangeShapeType="1"/>
          </p:cNvSpPr>
          <p:nvPr/>
        </p:nvSpPr>
        <p:spPr bwMode="auto">
          <a:xfrm flipV="1">
            <a:off x="595313" y="5986463"/>
            <a:ext cx="204787" cy="271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5" name="Line 84"/>
          <p:cNvSpPr>
            <a:spLocks noChangeShapeType="1"/>
          </p:cNvSpPr>
          <p:nvPr/>
        </p:nvSpPr>
        <p:spPr bwMode="auto">
          <a:xfrm flipV="1">
            <a:off x="2797175" y="4703763"/>
            <a:ext cx="45720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258763" y="529907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17" name="Rectangle 69"/>
          <p:cNvSpPr>
            <a:spLocks noChangeArrowheads="1"/>
          </p:cNvSpPr>
          <p:nvPr/>
        </p:nvSpPr>
        <p:spPr bwMode="auto">
          <a:xfrm>
            <a:off x="196850" y="579596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857250" y="529907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19" name="Rectangle 69"/>
          <p:cNvSpPr>
            <a:spLocks noChangeArrowheads="1"/>
          </p:cNvSpPr>
          <p:nvPr/>
        </p:nvSpPr>
        <p:spPr bwMode="auto">
          <a:xfrm>
            <a:off x="795338" y="579596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0" name="Rectangle 8"/>
          <p:cNvSpPr>
            <a:spLocks noChangeArrowheads="1"/>
          </p:cNvSpPr>
          <p:nvPr/>
        </p:nvSpPr>
        <p:spPr bwMode="auto">
          <a:xfrm>
            <a:off x="1458913" y="53006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1" name="Rectangle 69"/>
          <p:cNvSpPr>
            <a:spLocks noChangeArrowheads="1"/>
          </p:cNvSpPr>
          <p:nvPr/>
        </p:nvSpPr>
        <p:spPr bwMode="auto">
          <a:xfrm>
            <a:off x="1397000" y="57975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2" name="Rectangle 8"/>
          <p:cNvSpPr>
            <a:spLocks noChangeArrowheads="1"/>
          </p:cNvSpPr>
          <p:nvPr/>
        </p:nvSpPr>
        <p:spPr bwMode="auto">
          <a:xfrm>
            <a:off x="2058988" y="52959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3" name="Rectangle 69"/>
          <p:cNvSpPr>
            <a:spLocks noChangeArrowheads="1"/>
          </p:cNvSpPr>
          <p:nvPr/>
        </p:nvSpPr>
        <p:spPr bwMode="auto">
          <a:xfrm>
            <a:off x="1997075" y="57927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4" name="Rectangle 69"/>
          <p:cNvSpPr>
            <a:spLocks noChangeArrowheads="1"/>
          </p:cNvSpPr>
          <p:nvPr/>
        </p:nvSpPr>
        <p:spPr bwMode="auto">
          <a:xfrm>
            <a:off x="2595563" y="57943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5" name="Rectangle 8"/>
          <p:cNvSpPr>
            <a:spLocks noChangeArrowheads="1"/>
          </p:cNvSpPr>
          <p:nvPr/>
        </p:nvSpPr>
        <p:spPr bwMode="auto">
          <a:xfrm>
            <a:off x="258763" y="470217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6" name="Rectangle 8"/>
          <p:cNvSpPr>
            <a:spLocks noChangeArrowheads="1"/>
          </p:cNvSpPr>
          <p:nvPr/>
        </p:nvSpPr>
        <p:spPr bwMode="auto">
          <a:xfrm>
            <a:off x="857250" y="470217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7" name="Rectangle 8"/>
          <p:cNvSpPr>
            <a:spLocks noChangeArrowheads="1"/>
          </p:cNvSpPr>
          <p:nvPr/>
        </p:nvSpPr>
        <p:spPr bwMode="auto">
          <a:xfrm>
            <a:off x="1458913" y="47037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8" name="Rectangle 8"/>
          <p:cNvSpPr>
            <a:spLocks noChangeArrowheads="1"/>
          </p:cNvSpPr>
          <p:nvPr/>
        </p:nvSpPr>
        <p:spPr bwMode="auto">
          <a:xfrm>
            <a:off x="2058988" y="46990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29" name="Rectangle 97"/>
          <p:cNvSpPr>
            <a:spLocks noChangeArrowheads="1"/>
          </p:cNvSpPr>
          <p:nvPr/>
        </p:nvSpPr>
        <p:spPr bwMode="auto">
          <a:xfrm>
            <a:off x="184150" y="52165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0" name="Rectangle 97"/>
          <p:cNvSpPr>
            <a:spLocks noChangeArrowheads="1"/>
          </p:cNvSpPr>
          <p:nvPr/>
        </p:nvSpPr>
        <p:spPr bwMode="auto">
          <a:xfrm>
            <a:off x="782638" y="52165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1" name="Rectangle 97"/>
          <p:cNvSpPr>
            <a:spLocks noChangeArrowheads="1"/>
          </p:cNvSpPr>
          <p:nvPr/>
        </p:nvSpPr>
        <p:spPr bwMode="auto">
          <a:xfrm>
            <a:off x="1384300" y="521811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2" name="Rectangle 97"/>
          <p:cNvSpPr>
            <a:spLocks noChangeArrowheads="1"/>
          </p:cNvSpPr>
          <p:nvPr/>
        </p:nvSpPr>
        <p:spPr bwMode="auto">
          <a:xfrm>
            <a:off x="1984375" y="521335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3" name="Rectangle 97"/>
          <p:cNvSpPr>
            <a:spLocks noChangeArrowheads="1"/>
          </p:cNvSpPr>
          <p:nvPr/>
        </p:nvSpPr>
        <p:spPr bwMode="auto">
          <a:xfrm>
            <a:off x="2582863" y="52149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4" name="Rectangle 8"/>
          <p:cNvSpPr>
            <a:spLocks noChangeArrowheads="1"/>
          </p:cNvSpPr>
          <p:nvPr/>
        </p:nvSpPr>
        <p:spPr bwMode="auto">
          <a:xfrm>
            <a:off x="258763" y="41021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5" name="Rectangle 8"/>
          <p:cNvSpPr>
            <a:spLocks noChangeArrowheads="1"/>
          </p:cNvSpPr>
          <p:nvPr/>
        </p:nvSpPr>
        <p:spPr bwMode="auto">
          <a:xfrm>
            <a:off x="857250" y="41021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6" name="Rectangle 8"/>
          <p:cNvSpPr>
            <a:spLocks noChangeArrowheads="1"/>
          </p:cNvSpPr>
          <p:nvPr/>
        </p:nvSpPr>
        <p:spPr bwMode="auto">
          <a:xfrm>
            <a:off x="1458913" y="410368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7" name="Rectangle 8"/>
          <p:cNvSpPr>
            <a:spLocks noChangeArrowheads="1"/>
          </p:cNvSpPr>
          <p:nvPr/>
        </p:nvSpPr>
        <p:spPr bwMode="auto">
          <a:xfrm>
            <a:off x="2058988" y="409892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8" name="Rectangle 8"/>
          <p:cNvSpPr>
            <a:spLocks noChangeArrowheads="1"/>
          </p:cNvSpPr>
          <p:nvPr/>
        </p:nvSpPr>
        <p:spPr bwMode="auto">
          <a:xfrm>
            <a:off x="258763" y="35052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39" name="Rectangle 97"/>
          <p:cNvSpPr>
            <a:spLocks noChangeArrowheads="1"/>
          </p:cNvSpPr>
          <p:nvPr/>
        </p:nvSpPr>
        <p:spPr bwMode="auto">
          <a:xfrm>
            <a:off x="184150" y="34226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0" name="Rectangle 8"/>
          <p:cNvSpPr>
            <a:spLocks noChangeArrowheads="1"/>
          </p:cNvSpPr>
          <p:nvPr/>
        </p:nvSpPr>
        <p:spPr bwMode="auto">
          <a:xfrm>
            <a:off x="857250" y="35052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1" name="Rectangle 97"/>
          <p:cNvSpPr>
            <a:spLocks noChangeArrowheads="1"/>
          </p:cNvSpPr>
          <p:nvPr/>
        </p:nvSpPr>
        <p:spPr bwMode="auto">
          <a:xfrm>
            <a:off x="782638" y="34226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2" name="Rectangle 8"/>
          <p:cNvSpPr>
            <a:spLocks noChangeArrowheads="1"/>
          </p:cNvSpPr>
          <p:nvPr/>
        </p:nvSpPr>
        <p:spPr bwMode="auto">
          <a:xfrm>
            <a:off x="1458913" y="350678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3" name="Rectangle 97"/>
          <p:cNvSpPr>
            <a:spLocks noChangeArrowheads="1"/>
          </p:cNvSpPr>
          <p:nvPr/>
        </p:nvSpPr>
        <p:spPr bwMode="auto">
          <a:xfrm>
            <a:off x="1384300" y="34242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4" name="Rectangle 8"/>
          <p:cNvSpPr>
            <a:spLocks noChangeArrowheads="1"/>
          </p:cNvSpPr>
          <p:nvPr/>
        </p:nvSpPr>
        <p:spPr bwMode="auto">
          <a:xfrm>
            <a:off x="2058988" y="350202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5" name="Rectangle 97"/>
          <p:cNvSpPr>
            <a:spLocks noChangeArrowheads="1"/>
          </p:cNvSpPr>
          <p:nvPr/>
        </p:nvSpPr>
        <p:spPr bwMode="auto">
          <a:xfrm>
            <a:off x="1984375" y="34194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6" name="Rectangle 97"/>
          <p:cNvSpPr>
            <a:spLocks noChangeArrowheads="1"/>
          </p:cNvSpPr>
          <p:nvPr/>
        </p:nvSpPr>
        <p:spPr bwMode="auto">
          <a:xfrm>
            <a:off x="2582863" y="342106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7" name="Rectangle 97"/>
          <p:cNvSpPr>
            <a:spLocks noChangeArrowheads="1"/>
          </p:cNvSpPr>
          <p:nvPr/>
        </p:nvSpPr>
        <p:spPr bwMode="auto">
          <a:xfrm>
            <a:off x="184150" y="40195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8" name="Rectangle 97"/>
          <p:cNvSpPr>
            <a:spLocks noChangeArrowheads="1"/>
          </p:cNvSpPr>
          <p:nvPr/>
        </p:nvSpPr>
        <p:spPr bwMode="auto">
          <a:xfrm>
            <a:off x="782638" y="40195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49" name="Rectangle 97"/>
          <p:cNvSpPr>
            <a:spLocks noChangeArrowheads="1"/>
          </p:cNvSpPr>
          <p:nvPr/>
        </p:nvSpPr>
        <p:spPr bwMode="auto">
          <a:xfrm>
            <a:off x="1384300" y="40211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0" name="Rectangle 97"/>
          <p:cNvSpPr>
            <a:spLocks noChangeArrowheads="1"/>
          </p:cNvSpPr>
          <p:nvPr/>
        </p:nvSpPr>
        <p:spPr bwMode="auto">
          <a:xfrm>
            <a:off x="1984375" y="40163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1" name="Rectangle 97"/>
          <p:cNvSpPr>
            <a:spLocks noChangeArrowheads="1"/>
          </p:cNvSpPr>
          <p:nvPr/>
        </p:nvSpPr>
        <p:spPr bwMode="auto">
          <a:xfrm>
            <a:off x="2582863" y="401796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2" name="Rectangle 97"/>
          <p:cNvSpPr>
            <a:spLocks noChangeArrowheads="1"/>
          </p:cNvSpPr>
          <p:nvPr/>
        </p:nvSpPr>
        <p:spPr bwMode="auto">
          <a:xfrm>
            <a:off x="184150" y="46386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3" name="Rectangle 97"/>
          <p:cNvSpPr>
            <a:spLocks noChangeArrowheads="1"/>
          </p:cNvSpPr>
          <p:nvPr/>
        </p:nvSpPr>
        <p:spPr bwMode="auto">
          <a:xfrm>
            <a:off x="782638" y="46386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4" name="Rectangle 97"/>
          <p:cNvSpPr>
            <a:spLocks noChangeArrowheads="1"/>
          </p:cNvSpPr>
          <p:nvPr/>
        </p:nvSpPr>
        <p:spPr bwMode="auto">
          <a:xfrm>
            <a:off x="1384300" y="464026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5" name="Rectangle 97"/>
          <p:cNvSpPr>
            <a:spLocks noChangeArrowheads="1"/>
          </p:cNvSpPr>
          <p:nvPr/>
        </p:nvSpPr>
        <p:spPr bwMode="auto">
          <a:xfrm>
            <a:off x="1984375" y="46355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6" name="Rectangle 97"/>
          <p:cNvSpPr>
            <a:spLocks noChangeArrowheads="1"/>
          </p:cNvSpPr>
          <p:nvPr/>
        </p:nvSpPr>
        <p:spPr bwMode="auto">
          <a:xfrm>
            <a:off x="2582863" y="46370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7" name="Rectangle 8"/>
          <p:cNvSpPr>
            <a:spLocks noChangeArrowheads="1"/>
          </p:cNvSpPr>
          <p:nvPr/>
        </p:nvSpPr>
        <p:spPr bwMode="auto">
          <a:xfrm>
            <a:off x="3394075" y="531971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8" name="Rectangle 69"/>
          <p:cNvSpPr>
            <a:spLocks noChangeArrowheads="1"/>
          </p:cNvSpPr>
          <p:nvPr/>
        </p:nvSpPr>
        <p:spPr bwMode="auto">
          <a:xfrm>
            <a:off x="3332163" y="5816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59" name="Rectangle 8"/>
          <p:cNvSpPr>
            <a:spLocks noChangeArrowheads="1"/>
          </p:cNvSpPr>
          <p:nvPr/>
        </p:nvSpPr>
        <p:spPr bwMode="auto">
          <a:xfrm>
            <a:off x="3992563" y="531971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0" name="Rectangle 69"/>
          <p:cNvSpPr>
            <a:spLocks noChangeArrowheads="1"/>
          </p:cNvSpPr>
          <p:nvPr/>
        </p:nvSpPr>
        <p:spPr bwMode="auto">
          <a:xfrm>
            <a:off x="3930650" y="5816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1" name="Rectangle 8"/>
          <p:cNvSpPr>
            <a:spLocks noChangeArrowheads="1"/>
          </p:cNvSpPr>
          <p:nvPr/>
        </p:nvSpPr>
        <p:spPr bwMode="auto">
          <a:xfrm>
            <a:off x="4594225" y="53213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2" name="Rectangle 69"/>
          <p:cNvSpPr>
            <a:spLocks noChangeArrowheads="1"/>
          </p:cNvSpPr>
          <p:nvPr/>
        </p:nvSpPr>
        <p:spPr bwMode="auto">
          <a:xfrm>
            <a:off x="4532313" y="58181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3" name="Rectangle 8"/>
          <p:cNvSpPr>
            <a:spLocks noChangeArrowheads="1"/>
          </p:cNvSpPr>
          <p:nvPr/>
        </p:nvSpPr>
        <p:spPr bwMode="auto">
          <a:xfrm>
            <a:off x="5194300" y="53165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4" name="Rectangle 69"/>
          <p:cNvSpPr>
            <a:spLocks noChangeArrowheads="1"/>
          </p:cNvSpPr>
          <p:nvPr/>
        </p:nvSpPr>
        <p:spPr bwMode="auto">
          <a:xfrm>
            <a:off x="5132388" y="58134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5" name="Rectangle 69"/>
          <p:cNvSpPr>
            <a:spLocks noChangeArrowheads="1"/>
          </p:cNvSpPr>
          <p:nvPr/>
        </p:nvSpPr>
        <p:spPr bwMode="auto">
          <a:xfrm>
            <a:off x="5730875" y="58150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6" name="Rectangle 8"/>
          <p:cNvSpPr>
            <a:spLocks noChangeArrowheads="1"/>
          </p:cNvSpPr>
          <p:nvPr/>
        </p:nvSpPr>
        <p:spPr bwMode="auto">
          <a:xfrm>
            <a:off x="3394075" y="472281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7" name="Rectangle 8"/>
          <p:cNvSpPr>
            <a:spLocks noChangeArrowheads="1"/>
          </p:cNvSpPr>
          <p:nvPr/>
        </p:nvSpPr>
        <p:spPr bwMode="auto">
          <a:xfrm>
            <a:off x="3992563" y="472281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8" name="Rectangle 8"/>
          <p:cNvSpPr>
            <a:spLocks noChangeArrowheads="1"/>
          </p:cNvSpPr>
          <p:nvPr/>
        </p:nvSpPr>
        <p:spPr bwMode="auto">
          <a:xfrm>
            <a:off x="4594225" y="4724400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69" name="Rectangle 8"/>
          <p:cNvSpPr>
            <a:spLocks noChangeArrowheads="1"/>
          </p:cNvSpPr>
          <p:nvPr/>
        </p:nvSpPr>
        <p:spPr bwMode="auto">
          <a:xfrm>
            <a:off x="5194300" y="47196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0" name="Rectangle 97"/>
          <p:cNvSpPr>
            <a:spLocks noChangeArrowheads="1"/>
          </p:cNvSpPr>
          <p:nvPr/>
        </p:nvSpPr>
        <p:spPr bwMode="auto">
          <a:xfrm>
            <a:off x="3319463" y="523716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1" name="Rectangle 97"/>
          <p:cNvSpPr>
            <a:spLocks noChangeArrowheads="1"/>
          </p:cNvSpPr>
          <p:nvPr/>
        </p:nvSpPr>
        <p:spPr bwMode="auto">
          <a:xfrm>
            <a:off x="3917950" y="523716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2" name="Rectangle 97"/>
          <p:cNvSpPr>
            <a:spLocks noChangeArrowheads="1"/>
          </p:cNvSpPr>
          <p:nvPr/>
        </p:nvSpPr>
        <p:spPr bwMode="auto">
          <a:xfrm>
            <a:off x="4519613" y="523875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3" name="Rectangle 97"/>
          <p:cNvSpPr>
            <a:spLocks noChangeArrowheads="1"/>
          </p:cNvSpPr>
          <p:nvPr/>
        </p:nvSpPr>
        <p:spPr bwMode="auto">
          <a:xfrm>
            <a:off x="5119688" y="5233988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4" name="Rectangle 97"/>
          <p:cNvSpPr>
            <a:spLocks noChangeArrowheads="1"/>
          </p:cNvSpPr>
          <p:nvPr/>
        </p:nvSpPr>
        <p:spPr bwMode="auto">
          <a:xfrm>
            <a:off x="5718175" y="52355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5" name="Rectangle 8"/>
          <p:cNvSpPr>
            <a:spLocks noChangeArrowheads="1"/>
          </p:cNvSpPr>
          <p:nvPr/>
        </p:nvSpPr>
        <p:spPr bwMode="auto">
          <a:xfrm>
            <a:off x="3394075" y="41227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6" name="Rectangle 8"/>
          <p:cNvSpPr>
            <a:spLocks noChangeArrowheads="1"/>
          </p:cNvSpPr>
          <p:nvPr/>
        </p:nvSpPr>
        <p:spPr bwMode="auto">
          <a:xfrm>
            <a:off x="3992563" y="41227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7" name="Rectangle 8"/>
          <p:cNvSpPr>
            <a:spLocks noChangeArrowheads="1"/>
          </p:cNvSpPr>
          <p:nvPr/>
        </p:nvSpPr>
        <p:spPr bwMode="auto">
          <a:xfrm>
            <a:off x="4594225" y="412432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8" name="Rectangle 8"/>
          <p:cNvSpPr>
            <a:spLocks noChangeArrowheads="1"/>
          </p:cNvSpPr>
          <p:nvPr/>
        </p:nvSpPr>
        <p:spPr bwMode="auto">
          <a:xfrm>
            <a:off x="5194300" y="41195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79" name="Rectangle 8"/>
          <p:cNvSpPr>
            <a:spLocks noChangeArrowheads="1"/>
          </p:cNvSpPr>
          <p:nvPr/>
        </p:nvSpPr>
        <p:spPr bwMode="auto">
          <a:xfrm>
            <a:off x="3394075" y="35258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0" name="Rectangle 97"/>
          <p:cNvSpPr>
            <a:spLocks noChangeArrowheads="1"/>
          </p:cNvSpPr>
          <p:nvPr/>
        </p:nvSpPr>
        <p:spPr bwMode="auto">
          <a:xfrm>
            <a:off x="3319463" y="34432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1" name="Rectangle 8"/>
          <p:cNvSpPr>
            <a:spLocks noChangeArrowheads="1"/>
          </p:cNvSpPr>
          <p:nvPr/>
        </p:nvSpPr>
        <p:spPr bwMode="auto">
          <a:xfrm>
            <a:off x="3992563" y="35258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2" name="Rectangle 97"/>
          <p:cNvSpPr>
            <a:spLocks noChangeArrowheads="1"/>
          </p:cNvSpPr>
          <p:nvPr/>
        </p:nvSpPr>
        <p:spPr bwMode="auto">
          <a:xfrm>
            <a:off x="3917950" y="34432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3" name="Rectangle 8"/>
          <p:cNvSpPr>
            <a:spLocks noChangeArrowheads="1"/>
          </p:cNvSpPr>
          <p:nvPr/>
        </p:nvSpPr>
        <p:spPr bwMode="auto">
          <a:xfrm>
            <a:off x="4594225" y="352742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4" name="Rectangle 97"/>
          <p:cNvSpPr>
            <a:spLocks noChangeArrowheads="1"/>
          </p:cNvSpPr>
          <p:nvPr/>
        </p:nvSpPr>
        <p:spPr bwMode="auto">
          <a:xfrm>
            <a:off x="4519613" y="34448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5" name="Rectangle 8"/>
          <p:cNvSpPr>
            <a:spLocks noChangeArrowheads="1"/>
          </p:cNvSpPr>
          <p:nvPr/>
        </p:nvSpPr>
        <p:spPr bwMode="auto">
          <a:xfrm>
            <a:off x="5194300" y="35226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6" name="Rectangle 97"/>
          <p:cNvSpPr>
            <a:spLocks noChangeArrowheads="1"/>
          </p:cNvSpPr>
          <p:nvPr/>
        </p:nvSpPr>
        <p:spPr bwMode="auto">
          <a:xfrm>
            <a:off x="5119688" y="34401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7" name="Rectangle 97"/>
          <p:cNvSpPr>
            <a:spLocks noChangeArrowheads="1"/>
          </p:cNvSpPr>
          <p:nvPr/>
        </p:nvSpPr>
        <p:spPr bwMode="auto">
          <a:xfrm>
            <a:off x="5718175" y="34417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8" name="Rectangle 97"/>
          <p:cNvSpPr>
            <a:spLocks noChangeArrowheads="1"/>
          </p:cNvSpPr>
          <p:nvPr/>
        </p:nvSpPr>
        <p:spPr bwMode="auto">
          <a:xfrm>
            <a:off x="3319463" y="40401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89" name="Rectangle 97"/>
          <p:cNvSpPr>
            <a:spLocks noChangeArrowheads="1"/>
          </p:cNvSpPr>
          <p:nvPr/>
        </p:nvSpPr>
        <p:spPr bwMode="auto">
          <a:xfrm>
            <a:off x="3917950" y="40401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0" name="Rectangle 97"/>
          <p:cNvSpPr>
            <a:spLocks noChangeArrowheads="1"/>
          </p:cNvSpPr>
          <p:nvPr/>
        </p:nvSpPr>
        <p:spPr bwMode="auto">
          <a:xfrm>
            <a:off x="4519613" y="404177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1" name="Rectangle 97"/>
          <p:cNvSpPr>
            <a:spLocks noChangeArrowheads="1"/>
          </p:cNvSpPr>
          <p:nvPr/>
        </p:nvSpPr>
        <p:spPr bwMode="auto">
          <a:xfrm>
            <a:off x="5119688" y="403701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2" name="Rectangle 97"/>
          <p:cNvSpPr>
            <a:spLocks noChangeArrowheads="1"/>
          </p:cNvSpPr>
          <p:nvPr/>
        </p:nvSpPr>
        <p:spPr bwMode="auto">
          <a:xfrm>
            <a:off x="5718175" y="4038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3" name="Rectangle 97"/>
          <p:cNvSpPr>
            <a:spLocks noChangeArrowheads="1"/>
          </p:cNvSpPr>
          <p:nvPr/>
        </p:nvSpPr>
        <p:spPr bwMode="auto">
          <a:xfrm>
            <a:off x="3319463" y="46593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4" name="Rectangle 97"/>
          <p:cNvSpPr>
            <a:spLocks noChangeArrowheads="1"/>
          </p:cNvSpPr>
          <p:nvPr/>
        </p:nvSpPr>
        <p:spPr bwMode="auto">
          <a:xfrm>
            <a:off x="3917950" y="465931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5" name="Rectangle 97"/>
          <p:cNvSpPr>
            <a:spLocks noChangeArrowheads="1"/>
          </p:cNvSpPr>
          <p:nvPr/>
        </p:nvSpPr>
        <p:spPr bwMode="auto">
          <a:xfrm>
            <a:off x="4519613" y="46609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6" name="Rectangle 97"/>
          <p:cNvSpPr>
            <a:spLocks noChangeArrowheads="1"/>
          </p:cNvSpPr>
          <p:nvPr/>
        </p:nvSpPr>
        <p:spPr bwMode="auto">
          <a:xfrm>
            <a:off x="5119688" y="4656138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7" name="Rectangle 97"/>
          <p:cNvSpPr>
            <a:spLocks noChangeArrowheads="1"/>
          </p:cNvSpPr>
          <p:nvPr/>
        </p:nvSpPr>
        <p:spPr bwMode="auto">
          <a:xfrm>
            <a:off x="5718175" y="46577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98" name="Line 84"/>
          <p:cNvSpPr>
            <a:spLocks noChangeShapeType="1"/>
          </p:cNvSpPr>
          <p:nvPr/>
        </p:nvSpPr>
        <p:spPr bwMode="auto">
          <a:xfrm flipV="1">
            <a:off x="5951538" y="4710113"/>
            <a:ext cx="45720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99" name="Oval 31"/>
          <p:cNvSpPr>
            <a:spLocks noChangeArrowheads="1"/>
          </p:cNvSpPr>
          <p:nvPr/>
        </p:nvSpPr>
        <p:spPr bwMode="auto">
          <a:xfrm>
            <a:off x="4508500" y="556101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0" name="Oval 31"/>
          <p:cNvSpPr>
            <a:spLocks noChangeArrowheads="1"/>
          </p:cNvSpPr>
          <p:nvPr/>
        </p:nvSpPr>
        <p:spPr bwMode="auto">
          <a:xfrm>
            <a:off x="5108575" y="543560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1" name="Oval 31"/>
          <p:cNvSpPr>
            <a:spLocks noChangeArrowheads="1"/>
          </p:cNvSpPr>
          <p:nvPr/>
        </p:nvSpPr>
        <p:spPr bwMode="auto">
          <a:xfrm>
            <a:off x="5353050" y="5240338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2" name="Oval 31"/>
          <p:cNvSpPr>
            <a:spLocks noChangeArrowheads="1"/>
          </p:cNvSpPr>
          <p:nvPr/>
        </p:nvSpPr>
        <p:spPr bwMode="auto">
          <a:xfrm>
            <a:off x="5499100" y="463867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3" name="Oval 31"/>
          <p:cNvSpPr>
            <a:spLocks noChangeArrowheads="1"/>
          </p:cNvSpPr>
          <p:nvPr/>
        </p:nvSpPr>
        <p:spPr bwMode="auto">
          <a:xfrm>
            <a:off x="3908425" y="54070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4" name="Oval 31"/>
          <p:cNvSpPr>
            <a:spLocks noChangeArrowheads="1"/>
          </p:cNvSpPr>
          <p:nvPr/>
        </p:nvSpPr>
        <p:spPr bwMode="auto">
          <a:xfrm>
            <a:off x="3662363" y="524510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5" name="Oval 31"/>
          <p:cNvSpPr>
            <a:spLocks noChangeArrowheads="1"/>
          </p:cNvSpPr>
          <p:nvPr/>
        </p:nvSpPr>
        <p:spPr bwMode="auto">
          <a:xfrm>
            <a:off x="3698875" y="464661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6" name="Oval 31"/>
          <p:cNvSpPr>
            <a:spLocks noChangeArrowheads="1"/>
          </p:cNvSpPr>
          <p:nvPr/>
        </p:nvSpPr>
        <p:spPr bwMode="auto">
          <a:xfrm>
            <a:off x="3900488" y="438150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7" name="Oval 31"/>
          <p:cNvSpPr>
            <a:spLocks noChangeArrowheads="1"/>
          </p:cNvSpPr>
          <p:nvPr/>
        </p:nvSpPr>
        <p:spPr bwMode="auto">
          <a:xfrm>
            <a:off x="4529138" y="429101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8" name="Oval 31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09" name="Oval 31"/>
          <p:cNvSpPr>
            <a:spLocks noChangeArrowheads="1"/>
          </p:cNvSpPr>
          <p:nvPr/>
        </p:nvSpPr>
        <p:spPr bwMode="auto">
          <a:xfrm>
            <a:off x="5129213" y="37179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0" name="Oval 31"/>
          <p:cNvSpPr>
            <a:spLocks noChangeArrowheads="1"/>
          </p:cNvSpPr>
          <p:nvPr/>
        </p:nvSpPr>
        <p:spPr bwMode="auto">
          <a:xfrm>
            <a:off x="5507038" y="403225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1" name="Line 82"/>
          <p:cNvSpPr>
            <a:spLocks noChangeShapeType="1"/>
          </p:cNvSpPr>
          <p:nvPr/>
        </p:nvSpPr>
        <p:spPr bwMode="auto">
          <a:xfrm flipH="1" flipV="1">
            <a:off x="4062413" y="5551488"/>
            <a:ext cx="611187" cy="8239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12" name="Rectangle 8"/>
          <p:cNvSpPr>
            <a:spLocks noChangeArrowheads="1"/>
          </p:cNvSpPr>
          <p:nvPr/>
        </p:nvSpPr>
        <p:spPr bwMode="auto">
          <a:xfrm>
            <a:off x="6569075" y="5329238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3" name="Rectangle 69"/>
          <p:cNvSpPr>
            <a:spLocks noChangeArrowheads="1"/>
          </p:cNvSpPr>
          <p:nvPr/>
        </p:nvSpPr>
        <p:spPr bwMode="auto">
          <a:xfrm>
            <a:off x="6507163" y="58261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4" name="Rectangle 8"/>
          <p:cNvSpPr>
            <a:spLocks noChangeArrowheads="1"/>
          </p:cNvSpPr>
          <p:nvPr/>
        </p:nvSpPr>
        <p:spPr bwMode="auto">
          <a:xfrm>
            <a:off x="7167563" y="5329238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5" name="Rectangle 69"/>
          <p:cNvSpPr>
            <a:spLocks noChangeArrowheads="1"/>
          </p:cNvSpPr>
          <p:nvPr/>
        </p:nvSpPr>
        <p:spPr bwMode="auto">
          <a:xfrm>
            <a:off x="7105650" y="58261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6" name="Rectangle 8"/>
          <p:cNvSpPr>
            <a:spLocks noChangeArrowheads="1"/>
          </p:cNvSpPr>
          <p:nvPr/>
        </p:nvSpPr>
        <p:spPr bwMode="auto">
          <a:xfrm>
            <a:off x="7769225" y="5330825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7" name="Rectangle 69"/>
          <p:cNvSpPr>
            <a:spLocks noChangeArrowheads="1"/>
          </p:cNvSpPr>
          <p:nvPr/>
        </p:nvSpPr>
        <p:spPr bwMode="auto">
          <a:xfrm>
            <a:off x="7707313" y="58277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8" name="Rectangle 8"/>
          <p:cNvSpPr>
            <a:spLocks noChangeArrowheads="1"/>
          </p:cNvSpPr>
          <p:nvPr/>
        </p:nvSpPr>
        <p:spPr bwMode="auto">
          <a:xfrm>
            <a:off x="8369300" y="5326063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19" name="Rectangle 69"/>
          <p:cNvSpPr>
            <a:spLocks noChangeArrowheads="1"/>
          </p:cNvSpPr>
          <p:nvPr/>
        </p:nvSpPr>
        <p:spPr bwMode="auto">
          <a:xfrm>
            <a:off x="8307388" y="58229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0" name="Rectangle 69"/>
          <p:cNvSpPr>
            <a:spLocks noChangeArrowheads="1"/>
          </p:cNvSpPr>
          <p:nvPr/>
        </p:nvSpPr>
        <p:spPr bwMode="auto">
          <a:xfrm>
            <a:off x="8905875" y="58245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1" name="Rectangle 8"/>
          <p:cNvSpPr>
            <a:spLocks noChangeArrowheads="1"/>
          </p:cNvSpPr>
          <p:nvPr/>
        </p:nvSpPr>
        <p:spPr bwMode="auto">
          <a:xfrm>
            <a:off x="6569075" y="4732338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2" name="Rectangle 8"/>
          <p:cNvSpPr>
            <a:spLocks noChangeArrowheads="1"/>
          </p:cNvSpPr>
          <p:nvPr/>
        </p:nvSpPr>
        <p:spPr bwMode="auto">
          <a:xfrm>
            <a:off x="7167563" y="4732338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3" name="Rectangle 8"/>
          <p:cNvSpPr>
            <a:spLocks noChangeArrowheads="1"/>
          </p:cNvSpPr>
          <p:nvPr/>
        </p:nvSpPr>
        <p:spPr bwMode="auto">
          <a:xfrm>
            <a:off x="7769225" y="4733925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4" name="Rectangle 8"/>
          <p:cNvSpPr>
            <a:spLocks noChangeArrowheads="1"/>
          </p:cNvSpPr>
          <p:nvPr/>
        </p:nvSpPr>
        <p:spPr bwMode="auto">
          <a:xfrm>
            <a:off x="8369300" y="4729163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5" name="Rectangle 97"/>
          <p:cNvSpPr>
            <a:spLocks noChangeArrowheads="1"/>
          </p:cNvSpPr>
          <p:nvPr/>
        </p:nvSpPr>
        <p:spPr bwMode="auto">
          <a:xfrm>
            <a:off x="6494463" y="524668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6" name="Rectangle 97"/>
          <p:cNvSpPr>
            <a:spLocks noChangeArrowheads="1"/>
          </p:cNvSpPr>
          <p:nvPr/>
        </p:nvSpPr>
        <p:spPr bwMode="auto">
          <a:xfrm>
            <a:off x="7092950" y="5246688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7" name="Rectangle 97"/>
          <p:cNvSpPr>
            <a:spLocks noChangeArrowheads="1"/>
          </p:cNvSpPr>
          <p:nvPr/>
        </p:nvSpPr>
        <p:spPr bwMode="auto">
          <a:xfrm>
            <a:off x="7694613" y="524827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8" name="Rectangle 97"/>
          <p:cNvSpPr>
            <a:spLocks noChangeArrowheads="1"/>
          </p:cNvSpPr>
          <p:nvPr/>
        </p:nvSpPr>
        <p:spPr bwMode="auto">
          <a:xfrm>
            <a:off x="8294688" y="524351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29" name="Rectangle 97"/>
          <p:cNvSpPr>
            <a:spLocks noChangeArrowheads="1"/>
          </p:cNvSpPr>
          <p:nvPr/>
        </p:nvSpPr>
        <p:spPr bwMode="auto">
          <a:xfrm>
            <a:off x="8893175" y="52451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0" name="Rectangle 8"/>
          <p:cNvSpPr>
            <a:spLocks noChangeArrowheads="1"/>
          </p:cNvSpPr>
          <p:nvPr/>
        </p:nvSpPr>
        <p:spPr bwMode="auto">
          <a:xfrm>
            <a:off x="6569075" y="4132263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1" name="Rectangle 8"/>
          <p:cNvSpPr>
            <a:spLocks noChangeArrowheads="1"/>
          </p:cNvSpPr>
          <p:nvPr/>
        </p:nvSpPr>
        <p:spPr bwMode="auto">
          <a:xfrm>
            <a:off x="7167563" y="4132263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2" name="Rectangle 8"/>
          <p:cNvSpPr>
            <a:spLocks noChangeArrowheads="1"/>
          </p:cNvSpPr>
          <p:nvPr/>
        </p:nvSpPr>
        <p:spPr bwMode="auto">
          <a:xfrm>
            <a:off x="7769225" y="4133850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3" name="Rectangle 8"/>
          <p:cNvSpPr>
            <a:spLocks noChangeArrowheads="1"/>
          </p:cNvSpPr>
          <p:nvPr/>
        </p:nvSpPr>
        <p:spPr bwMode="auto">
          <a:xfrm>
            <a:off x="8369300" y="4129088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4" name="Rectangle 8"/>
          <p:cNvSpPr>
            <a:spLocks noChangeArrowheads="1"/>
          </p:cNvSpPr>
          <p:nvPr/>
        </p:nvSpPr>
        <p:spPr bwMode="auto">
          <a:xfrm>
            <a:off x="6569075" y="35353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5" name="Rectangle 8"/>
          <p:cNvSpPr>
            <a:spLocks noChangeArrowheads="1"/>
          </p:cNvSpPr>
          <p:nvPr/>
        </p:nvSpPr>
        <p:spPr bwMode="auto">
          <a:xfrm>
            <a:off x="7167563" y="3535363"/>
            <a:ext cx="600075" cy="6000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6" name="Rectangle 8"/>
          <p:cNvSpPr>
            <a:spLocks noChangeArrowheads="1"/>
          </p:cNvSpPr>
          <p:nvPr/>
        </p:nvSpPr>
        <p:spPr bwMode="auto">
          <a:xfrm>
            <a:off x="7769225" y="3536950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7" name="Rectangle 97"/>
          <p:cNvSpPr>
            <a:spLocks noChangeArrowheads="1"/>
          </p:cNvSpPr>
          <p:nvPr/>
        </p:nvSpPr>
        <p:spPr bwMode="auto">
          <a:xfrm>
            <a:off x="7694613" y="3454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8" name="Rectangle 8"/>
          <p:cNvSpPr>
            <a:spLocks noChangeArrowheads="1"/>
          </p:cNvSpPr>
          <p:nvPr/>
        </p:nvSpPr>
        <p:spPr bwMode="auto">
          <a:xfrm>
            <a:off x="8369300" y="3532188"/>
            <a:ext cx="600075" cy="600075"/>
          </a:xfrm>
          <a:prstGeom prst="rect">
            <a:avLst/>
          </a:prstGeom>
          <a:solidFill>
            <a:srgbClr val="FFFF99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39" name="Rectangle 97"/>
          <p:cNvSpPr>
            <a:spLocks noChangeArrowheads="1"/>
          </p:cNvSpPr>
          <p:nvPr/>
        </p:nvSpPr>
        <p:spPr bwMode="auto">
          <a:xfrm>
            <a:off x="8294688" y="34496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0" name="Rectangle 97"/>
          <p:cNvSpPr>
            <a:spLocks noChangeArrowheads="1"/>
          </p:cNvSpPr>
          <p:nvPr/>
        </p:nvSpPr>
        <p:spPr bwMode="auto">
          <a:xfrm>
            <a:off x="8893175" y="34512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1" name="Rectangle 97"/>
          <p:cNvSpPr>
            <a:spLocks noChangeArrowheads="1"/>
          </p:cNvSpPr>
          <p:nvPr/>
        </p:nvSpPr>
        <p:spPr bwMode="auto">
          <a:xfrm>
            <a:off x="6494463" y="40497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2" name="Rectangle 97"/>
          <p:cNvSpPr>
            <a:spLocks noChangeArrowheads="1"/>
          </p:cNvSpPr>
          <p:nvPr/>
        </p:nvSpPr>
        <p:spPr bwMode="auto">
          <a:xfrm>
            <a:off x="7092950" y="4049713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3" name="Rectangle 97"/>
          <p:cNvSpPr>
            <a:spLocks noChangeArrowheads="1"/>
          </p:cNvSpPr>
          <p:nvPr/>
        </p:nvSpPr>
        <p:spPr bwMode="auto">
          <a:xfrm>
            <a:off x="7694613" y="40513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4" name="Rectangle 97"/>
          <p:cNvSpPr>
            <a:spLocks noChangeArrowheads="1"/>
          </p:cNvSpPr>
          <p:nvPr/>
        </p:nvSpPr>
        <p:spPr bwMode="auto">
          <a:xfrm>
            <a:off x="8294688" y="4046538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5" name="Rectangle 97"/>
          <p:cNvSpPr>
            <a:spLocks noChangeArrowheads="1"/>
          </p:cNvSpPr>
          <p:nvPr/>
        </p:nvSpPr>
        <p:spPr bwMode="auto">
          <a:xfrm>
            <a:off x="8893175" y="4048125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6" name="Rectangle 97"/>
          <p:cNvSpPr>
            <a:spLocks noChangeArrowheads="1"/>
          </p:cNvSpPr>
          <p:nvPr/>
        </p:nvSpPr>
        <p:spPr bwMode="auto">
          <a:xfrm>
            <a:off x="6494463" y="4668838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7" name="Rectangle 97"/>
          <p:cNvSpPr>
            <a:spLocks noChangeArrowheads="1"/>
          </p:cNvSpPr>
          <p:nvPr/>
        </p:nvSpPr>
        <p:spPr bwMode="auto">
          <a:xfrm>
            <a:off x="7092950" y="4668838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8" name="Rectangle 97"/>
          <p:cNvSpPr>
            <a:spLocks noChangeArrowheads="1"/>
          </p:cNvSpPr>
          <p:nvPr/>
        </p:nvSpPr>
        <p:spPr bwMode="auto">
          <a:xfrm>
            <a:off x="7694613" y="4670425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49" name="Rectangle 97"/>
          <p:cNvSpPr>
            <a:spLocks noChangeArrowheads="1"/>
          </p:cNvSpPr>
          <p:nvPr/>
        </p:nvSpPr>
        <p:spPr bwMode="auto">
          <a:xfrm>
            <a:off x="8294688" y="4665663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0" name="Rectangle 97"/>
          <p:cNvSpPr>
            <a:spLocks noChangeArrowheads="1"/>
          </p:cNvSpPr>
          <p:nvPr/>
        </p:nvSpPr>
        <p:spPr bwMode="auto">
          <a:xfrm>
            <a:off x="8893175" y="466725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1" name="Oval 31"/>
          <p:cNvSpPr>
            <a:spLocks noChangeArrowheads="1"/>
          </p:cNvSpPr>
          <p:nvPr/>
        </p:nvSpPr>
        <p:spPr bwMode="auto">
          <a:xfrm>
            <a:off x="6873875" y="4656138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2" name="Freeform 285"/>
          <p:cNvSpPr>
            <a:spLocks/>
          </p:cNvSpPr>
          <p:nvPr/>
        </p:nvSpPr>
        <p:spPr bwMode="auto">
          <a:xfrm>
            <a:off x="6896100" y="3797300"/>
            <a:ext cx="1871663" cy="1835150"/>
          </a:xfrm>
          <a:custGeom>
            <a:avLst/>
            <a:gdLst>
              <a:gd name="T0" fmla="*/ 0 w 1179"/>
              <a:gd name="T1" fmla="*/ 2147483646 h 1156"/>
              <a:gd name="T2" fmla="*/ 2147483646 w 1179"/>
              <a:gd name="T3" fmla="*/ 2147483646 h 1156"/>
              <a:gd name="T4" fmla="*/ 2147483646 w 1179"/>
              <a:gd name="T5" fmla="*/ 2147483646 h 1156"/>
              <a:gd name="T6" fmla="*/ 2147483646 w 1179"/>
              <a:gd name="T7" fmla="*/ 2147483646 h 1156"/>
              <a:gd name="T8" fmla="*/ 2147483646 w 1179"/>
              <a:gd name="T9" fmla="*/ 0 h 1156"/>
              <a:gd name="T10" fmla="*/ 2147483646 w 1179"/>
              <a:gd name="T11" fmla="*/ 2147483646 h 1156"/>
              <a:gd name="T12" fmla="*/ 2147483646 w 1179"/>
              <a:gd name="T13" fmla="*/ 2147483646 h 1156"/>
              <a:gd name="T14" fmla="*/ 2147483646 w 1179"/>
              <a:gd name="T15" fmla="*/ 2147483646 h 1156"/>
              <a:gd name="T16" fmla="*/ 2147483646 w 1179"/>
              <a:gd name="T17" fmla="*/ 2147483646 h 1156"/>
              <a:gd name="T18" fmla="*/ 2147483646 w 1179"/>
              <a:gd name="T19" fmla="*/ 2147483646 h 1156"/>
              <a:gd name="T20" fmla="*/ 2147483646 w 1179"/>
              <a:gd name="T21" fmla="*/ 2147483646 h 1156"/>
              <a:gd name="T22" fmla="*/ 0 w 1179"/>
              <a:gd name="T23" fmla="*/ 2147483646 h 11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9"/>
              <a:gd name="T37" fmla="*/ 0 h 1156"/>
              <a:gd name="T38" fmla="*/ 1179 w 1179"/>
              <a:gd name="T39" fmla="*/ 1156 h 11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9" h="1156">
                <a:moveTo>
                  <a:pt x="0" y="958"/>
                </a:moveTo>
                <a:lnTo>
                  <a:pt x="40" y="620"/>
                </a:lnTo>
                <a:lnTo>
                  <a:pt x="163" y="440"/>
                </a:lnTo>
                <a:lnTo>
                  <a:pt x="554" y="356"/>
                </a:lnTo>
                <a:lnTo>
                  <a:pt x="959" y="0"/>
                </a:lnTo>
                <a:lnTo>
                  <a:pt x="1170" y="211"/>
                </a:lnTo>
                <a:lnTo>
                  <a:pt x="1179" y="589"/>
                </a:lnTo>
                <a:lnTo>
                  <a:pt x="1077" y="950"/>
                </a:lnTo>
                <a:lnTo>
                  <a:pt x="932" y="1090"/>
                </a:lnTo>
                <a:lnTo>
                  <a:pt x="550" y="1156"/>
                </a:lnTo>
                <a:lnTo>
                  <a:pt x="176" y="1077"/>
                </a:lnTo>
                <a:lnTo>
                  <a:pt x="0" y="958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53" name="Oval 31"/>
          <p:cNvSpPr>
            <a:spLocks noChangeArrowheads="1"/>
          </p:cNvSpPr>
          <p:nvPr/>
        </p:nvSpPr>
        <p:spPr bwMode="auto">
          <a:xfrm>
            <a:off x="8674100" y="406876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4" name="Oval 31"/>
          <p:cNvSpPr>
            <a:spLocks noChangeArrowheads="1"/>
          </p:cNvSpPr>
          <p:nvPr/>
        </p:nvSpPr>
        <p:spPr bwMode="auto">
          <a:xfrm>
            <a:off x="7683500" y="5570538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5" name="Oval 31"/>
          <p:cNvSpPr>
            <a:spLocks noChangeArrowheads="1"/>
          </p:cNvSpPr>
          <p:nvPr/>
        </p:nvSpPr>
        <p:spPr bwMode="auto">
          <a:xfrm>
            <a:off x="8283575" y="54451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6" name="Oval 31"/>
          <p:cNvSpPr>
            <a:spLocks noChangeArrowheads="1"/>
          </p:cNvSpPr>
          <p:nvPr/>
        </p:nvSpPr>
        <p:spPr bwMode="auto">
          <a:xfrm>
            <a:off x="7083425" y="541655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7" name="Oval 31"/>
          <p:cNvSpPr>
            <a:spLocks noChangeArrowheads="1"/>
          </p:cNvSpPr>
          <p:nvPr/>
        </p:nvSpPr>
        <p:spPr bwMode="auto">
          <a:xfrm>
            <a:off x="6837363" y="52546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8" name="Oval 31"/>
          <p:cNvSpPr>
            <a:spLocks noChangeArrowheads="1"/>
          </p:cNvSpPr>
          <p:nvPr/>
        </p:nvSpPr>
        <p:spPr bwMode="auto">
          <a:xfrm>
            <a:off x="8528050" y="5249863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59" name="Oval 31"/>
          <p:cNvSpPr>
            <a:spLocks noChangeArrowheads="1"/>
          </p:cNvSpPr>
          <p:nvPr/>
        </p:nvSpPr>
        <p:spPr bwMode="auto">
          <a:xfrm>
            <a:off x="8674100" y="464820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60" name="Oval 31"/>
          <p:cNvSpPr>
            <a:spLocks noChangeArrowheads="1"/>
          </p:cNvSpPr>
          <p:nvPr/>
        </p:nvSpPr>
        <p:spPr bwMode="auto">
          <a:xfrm>
            <a:off x="7075488" y="43910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61" name="Oval 31"/>
          <p:cNvSpPr>
            <a:spLocks noChangeArrowheads="1"/>
          </p:cNvSpPr>
          <p:nvPr/>
        </p:nvSpPr>
        <p:spPr bwMode="auto">
          <a:xfrm>
            <a:off x="7704138" y="4300538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62" name="Oval 31"/>
          <p:cNvSpPr>
            <a:spLocks noChangeArrowheads="1"/>
          </p:cNvSpPr>
          <p:nvPr/>
        </p:nvSpPr>
        <p:spPr bwMode="auto">
          <a:xfrm>
            <a:off x="7975600" y="404812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63" name="Oval 31"/>
          <p:cNvSpPr>
            <a:spLocks noChangeArrowheads="1"/>
          </p:cNvSpPr>
          <p:nvPr/>
        </p:nvSpPr>
        <p:spPr bwMode="auto">
          <a:xfrm>
            <a:off x="8304213" y="3727450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664" name="Oval 31"/>
          <p:cNvSpPr>
            <a:spLocks noChangeArrowheads="1"/>
          </p:cNvSpPr>
          <p:nvPr/>
        </p:nvSpPr>
        <p:spPr bwMode="auto">
          <a:xfrm>
            <a:off x="6865938" y="4676775"/>
            <a:ext cx="1524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3F42D0-FF91-4673-BB2F-4806DF40478B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000"/>
          </a:p>
        </p:txBody>
      </p:sp>
      <p:sp>
        <p:nvSpPr>
          <p:cNvPr id="4099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7AF973E-0C4C-4C90-BD4E-003A4BE3DCEF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0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r>
              <a:rPr lang="ja-JP" altLang="en-US" smtClean="0"/>
              <a:t>今回の授業の目的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814388"/>
            <a:ext cx="8772525" cy="2300287"/>
          </a:xfrm>
        </p:spPr>
        <p:txBody>
          <a:bodyPr/>
          <a:lstStyle/>
          <a:p>
            <a:r>
              <a:rPr lang="ja-JP" altLang="en-US" smtClean="0"/>
              <a:t>陰関数により表された曲線・曲面について学ぶ</a:t>
            </a:r>
          </a:p>
          <a:p>
            <a:pPr lvl="1"/>
            <a:r>
              <a:rPr lang="ja-JP" altLang="en-US" smtClean="0"/>
              <a:t>レンダリングの方法</a:t>
            </a:r>
          </a:p>
          <a:p>
            <a:pPr lvl="1"/>
            <a:r>
              <a:rPr lang="ja-JP" altLang="en-US" smtClean="0"/>
              <a:t>法線と曲率の計算方法</a:t>
            </a:r>
          </a:p>
          <a:p>
            <a:pPr lvl="1"/>
            <a:r>
              <a:rPr lang="ja-JP" altLang="en-US" smtClean="0"/>
              <a:t>形状操作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941638"/>
            <a:ext cx="23193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4273550"/>
            <a:ext cx="32400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9200"/>
            <a:ext cx="20208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5351463"/>
            <a:ext cx="14065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416550"/>
            <a:ext cx="18272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Line 12"/>
          <p:cNvSpPr>
            <a:spLocks noChangeShapeType="1"/>
          </p:cNvSpPr>
          <p:nvPr/>
        </p:nvSpPr>
        <p:spPr bwMode="auto">
          <a:xfrm flipV="1">
            <a:off x="6296025" y="4911725"/>
            <a:ext cx="649288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 flipV="1">
            <a:off x="7412038" y="4919663"/>
            <a:ext cx="7683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Oval 14"/>
          <p:cNvSpPr>
            <a:spLocks noChangeArrowheads="1"/>
          </p:cNvSpPr>
          <p:nvPr/>
        </p:nvSpPr>
        <p:spPr bwMode="auto">
          <a:xfrm>
            <a:off x="6926263" y="4564063"/>
            <a:ext cx="488950" cy="4889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6932613" y="45783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CBE21A-A824-436F-BF1E-08D7147EF089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2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" y="20638"/>
            <a:ext cx="9144000" cy="1143000"/>
          </a:xfrm>
        </p:spPr>
        <p:txBody>
          <a:bodyPr/>
          <a:lstStyle/>
          <a:p>
            <a:r>
              <a:rPr lang="ja-JP" altLang="en-US" smtClean="0"/>
              <a:t>関数値がゼロになる点の見つけ方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082675"/>
            <a:ext cx="8416925" cy="1662113"/>
          </a:xfrm>
        </p:spPr>
        <p:txBody>
          <a:bodyPr/>
          <a:lstStyle/>
          <a:p>
            <a:r>
              <a:rPr lang="ja-JP" altLang="en-US" smtClean="0"/>
              <a:t>根が一つだけ存在すると仮定し、</a:t>
            </a:r>
            <a:br>
              <a:rPr lang="ja-JP" altLang="en-US" smtClean="0"/>
            </a:br>
            <a:r>
              <a:rPr lang="ja-JP" altLang="en-US" smtClean="0"/>
              <a:t>                         線形補間による推定をする</a:t>
            </a:r>
          </a:p>
          <a:p>
            <a:pPr lvl="1"/>
            <a:r>
              <a:rPr lang="ja-JP" altLang="en-US" smtClean="0"/>
              <a:t>精度が必要なら繰り返し行う</a:t>
            </a:r>
          </a:p>
          <a:p>
            <a:endParaRPr lang="ja-JP" altLang="en-US" smtClean="0"/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1317625" y="3273425"/>
            <a:ext cx="2428875" cy="2428875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4" name="Rectangle 97"/>
          <p:cNvSpPr>
            <a:spLocks noChangeArrowheads="1"/>
          </p:cNvSpPr>
          <p:nvPr/>
        </p:nvSpPr>
        <p:spPr bwMode="auto">
          <a:xfrm>
            <a:off x="3579813" y="5549900"/>
            <a:ext cx="309562" cy="309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5" name="Oval 31"/>
          <p:cNvSpPr>
            <a:spLocks noChangeArrowheads="1"/>
          </p:cNvSpPr>
          <p:nvPr/>
        </p:nvSpPr>
        <p:spPr bwMode="auto">
          <a:xfrm>
            <a:off x="1920875" y="5524500"/>
            <a:ext cx="330200" cy="33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6" name="Oval 31"/>
          <p:cNvSpPr>
            <a:spLocks noChangeArrowheads="1"/>
          </p:cNvSpPr>
          <p:nvPr/>
        </p:nvSpPr>
        <p:spPr bwMode="auto">
          <a:xfrm>
            <a:off x="3595688" y="4446588"/>
            <a:ext cx="330200" cy="330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7" name="Rectangle 97"/>
          <p:cNvSpPr>
            <a:spLocks noChangeArrowheads="1"/>
          </p:cNvSpPr>
          <p:nvPr/>
        </p:nvSpPr>
        <p:spPr bwMode="auto">
          <a:xfrm>
            <a:off x="3549650" y="3151188"/>
            <a:ext cx="309563" cy="3095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8" name="Rectangle 97"/>
          <p:cNvSpPr>
            <a:spLocks noChangeArrowheads="1"/>
          </p:cNvSpPr>
          <p:nvPr/>
        </p:nvSpPr>
        <p:spPr bwMode="auto">
          <a:xfrm>
            <a:off x="1190625" y="3140075"/>
            <a:ext cx="309563" cy="3095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9" name="Rectangle 97"/>
          <p:cNvSpPr>
            <a:spLocks noChangeArrowheads="1"/>
          </p:cNvSpPr>
          <p:nvPr/>
        </p:nvSpPr>
        <p:spPr bwMode="auto">
          <a:xfrm>
            <a:off x="1190625" y="5529263"/>
            <a:ext cx="309563" cy="3095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22540" name="Object 2"/>
          <p:cNvGraphicFramePr>
            <a:graphicFrameLocks noChangeAspect="1"/>
          </p:cNvGraphicFramePr>
          <p:nvPr/>
        </p:nvGraphicFramePr>
        <p:xfrm>
          <a:off x="2778125" y="2652713"/>
          <a:ext cx="1714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数式" r:id="rId3" imgW="647419" imgH="203112" progId="Equation.3">
                  <p:embed/>
                </p:oleObj>
              </mc:Choice>
              <mc:Fallback>
                <p:oleObj name="数式" r:id="rId3" imgW="64741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652713"/>
                        <a:ext cx="1714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6"/>
          <p:cNvGraphicFramePr>
            <a:graphicFrameLocks noChangeAspect="1"/>
          </p:cNvGraphicFramePr>
          <p:nvPr/>
        </p:nvGraphicFramePr>
        <p:xfrm>
          <a:off x="2959100" y="5919788"/>
          <a:ext cx="17478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数式" r:id="rId5" imgW="660113" imgH="203112" progId="Equation.3">
                  <p:embed/>
                </p:oleObj>
              </mc:Choice>
              <mc:Fallback>
                <p:oleObj name="数式" r:id="rId5" imgW="660113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5919788"/>
                        <a:ext cx="17478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7"/>
          <p:cNvGraphicFramePr>
            <a:graphicFrameLocks noChangeAspect="1"/>
          </p:cNvGraphicFramePr>
          <p:nvPr/>
        </p:nvGraphicFramePr>
        <p:xfrm>
          <a:off x="114300" y="5948363"/>
          <a:ext cx="198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数式" r:id="rId7" imgW="748975" imgH="203112" progId="Equation.3">
                  <p:embed/>
                </p:oleObj>
              </mc:Choice>
              <mc:Fallback>
                <p:oleObj name="数式" r:id="rId7" imgW="748975" imgH="20311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948363"/>
                        <a:ext cx="19843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8"/>
          <p:cNvGraphicFramePr>
            <a:graphicFrameLocks noChangeAspect="1"/>
          </p:cNvGraphicFramePr>
          <p:nvPr/>
        </p:nvGraphicFramePr>
        <p:xfrm>
          <a:off x="3275013" y="3995738"/>
          <a:ext cx="24288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数式" r:id="rId9" imgW="106920" imgH="601881" progId="Equation.3">
                  <p:embed/>
                </p:oleObj>
              </mc:Choice>
              <mc:Fallback>
                <p:oleObj name="数式" r:id="rId9" imgW="106920" imgH="60188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995738"/>
                        <a:ext cx="242887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20"/>
          <p:cNvGraphicFramePr>
            <a:graphicFrameLocks noChangeAspect="1"/>
          </p:cNvGraphicFramePr>
          <p:nvPr/>
        </p:nvGraphicFramePr>
        <p:xfrm>
          <a:off x="1819275" y="5153025"/>
          <a:ext cx="485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数式" r:id="rId11" imgW="243648" imgH="167514" progId="Equation.3">
                  <p:embed/>
                </p:oleObj>
              </mc:Choice>
              <mc:Fallback>
                <p:oleObj name="数式" r:id="rId11" imgW="243648" imgH="16751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5153025"/>
                        <a:ext cx="485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22"/>
          <p:cNvGraphicFramePr>
            <a:graphicFrameLocks noChangeAspect="1"/>
          </p:cNvGraphicFramePr>
          <p:nvPr/>
        </p:nvGraphicFramePr>
        <p:xfrm>
          <a:off x="4926013" y="2744788"/>
          <a:ext cx="363537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数式" r:id="rId13" imgW="1651000" imgH="952500" progId="Equation.3">
                  <p:embed/>
                </p:oleObj>
              </mc:Choice>
              <mc:Fallback>
                <p:oleObj name="数式" r:id="rId13" imgW="1651000" imgH="9525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2744788"/>
                        <a:ext cx="363537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Line 23"/>
          <p:cNvSpPr>
            <a:spLocks noChangeShapeType="1"/>
          </p:cNvSpPr>
          <p:nvPr/>
        </p:nvSpPr>
        <p:spPr bwMode="auto">
          <a:xfrm flipH="1">
            <a:off x="3997325" y="4335463"/>
            <a:ext cx="919163" cy="26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5057775" y="5057775"/>
          <a:ext cx="389255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数式" r:id="rId15" imgW="1993900" imgH="762000" progId="Equation.3">
                  <p:embed/>
                </p:oleObj>
              </mc:Choice>
              <mc:Fallback>
                <p:oleObj name="数式" r:id="rId15" imgW="1993900" imgH="7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5057775"/>
                        <a:ext cx="3892550" cy="1479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26D27C-8699-468A-A81B-0487DECC313A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2000"/>
          </a:p>
        </p:txBody>
      </p:sp>
      <p:sp>
        <p:nvSpPr>
          <p:cNvPr id="23555" name="Line 65"/>
          <p:cNvSpPr>
            <a:spLocks noChangeShapeType="1"/>
          </p:cNvSpPr>
          <p:nvPr/>
        </p:nvSpPr>
        <p:spPr bwMode="auto">
          <a:xfrm>
            <a:off x="7777163" y="4452938"/>
            <a:ext cx="806450" cy="836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6" name="Line 66"/>
          <p:cNvSpPr>
            <a:spLocks noChangeShapeType="1"/>
          </p:cNvSpPr>
          <p:nvPr/>
        </p:nvSpPr>
        <p:spPr bwMode="auto">
          <a:xfrm>
            <a:off x="7010400" y="5289550"/>
            <a:ext cx="806450" cy="836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7" name="Line 64"/>
          <p:cNvSpPr>
            <a:spLocks noChangeShapeType="1"/>
          </p:cNvSpPr>
          <p:nvPr/>
        </p:nvSpPr>
        <p:spPr bwMode="auto">
          <a:xfrm flipV="1">
            <a:off x="4757738" y="4521200"/>
            <a:ext cx="827087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8" name="Line 63"/>
          <p:cNvSpPr>
            <a:spLocks noChangeShapeType="1"/>
          </p:cNvSpPr>
          <p:nvPr/>
        </p:nvSpPr>
        <p:spPr bwMode="auto">
          <a:xfrm flipV="1">
            <a:off x="5535613" y="5308600"/>
            <a:ext cx="827087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113"/>
            <a:ext cx="8229600" cy="1143001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次元の場合の点のつなげ方</a:t>
            </a:r>
            <a:endParaRPr lang="en-US" altLang="ja-JP" smtClean="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998538"/>
            <a:ext cx="8229600" cy="1262062"/>
          </a:xfrm>
        </p:spPr>
        <p:txBody>
          <a:bodyPr/>
          <a:lstStyle/>
          <a:p>
            <a:r>
              <a:rPr lang="ja-JP" altLang="en-US" smtClean="0"/>
              <a:t>各セルで、回転を同一視すれば</a:t>
            </a:r>
            <a:r>
              <a:rPr lang="en-US" altLang="ja-JP" smtClean="0"/>
              <a:t>6</a:t>
            </a:r>
            <a:r>
              <a:rPr lang="ja-JP" altLang="en-US" smtClean="0"/>
              <a:t>通り</a:t>
            </a:r>
          </a:p>
          <a:p>
            <a:pPr lvl="1"/>
            <a:r>
              <a:rPr lang="ja-JP" altLang="en-US" smtClean="0"/>
              <a:t>うち</a:t>
            </a:r>
            <a:r>
              <a:rPr lang="en-US" altLang="ja-JP" smtClean="0"/>
              <a:t>2</a:t>
            </a:r>
            <a:r>
              <a:rPr lang="ja-JP" altLang="en-US" smtClean="0"/>
              <a:t>通りは</a:t>
            </a:r>
            <a:r>
              <a:rPr lang="en-US" altLang="ja-JP" smtClean="0"/>
              <a:t>4</a:t>
            </a:r>
            <a:r>
              <a:rPr lang="ja-JP" altLang="en-US" smtClean="0"/>
              <a:t>つ角の符号が全て同じ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1123950" y="2189163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2" name="Rectangle 97"/>
          <p:cNvSpPr>
            <a:spLocks noChangeArrowheads="1"/>
          </p:cNvSpPr>
          <p:nvPr/>
        </p:nvSpPr>
        <p:spPr bwMode="auto">
          <a:xfrm>
            <a:off x="2600325" y="3687763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3" name="Rectangle 97"/>
          <p:cNvSpPr>
            <a:spLocks noChangeArrowheads="1"/>
          </p:cNvSpPr>
          <p:nvPr/>
        </p:nvSpPr>
        <p:spPr bwMode="auto">
          <a:xfrm>
            <a:off x="2600325" y="2114550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4" name="Rectangle 97"/>
          <p:cNvSpPr>
            <a:spLocks noChangeArrowheads="1"/>
          </p:cNvSpPr>
          <p:nvPr/>
        </p:nvSpPr>
        <p:spPr bwMode="auto">
          <a:xfrm>
            <a:off x="1046163" y="2122488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5" name="Rectangle 97"/>
          <p:cNvSpPr>
            <a:spLocks noChangeArrowheads="1"/>
          </p:cNvSpPr>
          <p:nvPr/>
        </p:nvSpPr>
        <p:spPr bwMode="auto">
          <a:xfrm>
            <a:off x="1036638" y="3706813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 flipV="1">
            <a:off x="1878013" y="2928938"/>
            <a:ext cx="827087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7" name="Oval 31"/>
          <p:cNvSpPr>
            <a:spLocks noChangeArrowheads="1"/>
          </p:cNvSpPr>
          <p:nvPr/>
        </p:nvSpPr>
        <p:spPr bwMode="auto">
          <a:xfrm>
            <a:off x="1757363" y="3643313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8" name="Oval 31"/>
          <p:cNvSpPr>
            <a:spLocks noChangeArrowheads="1"/>
          </p:cNvSpPr>
          <p:nvPr/>
        </p:nvSpPr>
        <p:spPr bwMode="auto">
          <a:xfrm>
            <a:off x="2586038" y="2838450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9" name="Rectangle 8"/>
          <p:cNvSpPr>
            <a:spLocks noChangeArrowheads="1"/>
          </p:cNvSpPr>
          <p:nvPr/>
        </p:nvSpPr>
        <p:spPr bwMode="auto">
          <a:xfrm>
            <a:off x="3486150" y="2166938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0" name="Rectangle 97"/>
          <p:cNvSpPr>
            <a:spLocks noChangeArrowheads="1"/>
          </p:cNvSpPr>
          <p:nvPr/>
        </p:nvSpPr>
        <p:spPr bwMode="auto">
          <a:xfrm>
            <a:off x="4962525" y="3665538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1" name="Rectangle 97"/>
          <p:cNvSpPr>
            <a:spLocks noChangeArrowheads="1"/>
          </p:cNvSpPr>
          <p:nvPr/>
        </p:nvSpPr>
        <p:spPr bwMode="auto">
          <a:xfrm>
            <a:off x="4962525" y="2092325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2" name="Rectangle 97"/>
          <p:cNvSpPr>
            <a:spLocks noChangeArrowheads="1"/>
          </p:cNvSpPr>
          <p:nvPr/>
        </p:nvSpPr>
        <p:spPr bwMode="auto">
          <a:xfrm>
            <a:off x="3408363" y="2100263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3" name="Rectangle 97"/>
          <p:cNvSpPr>
            <a:spLocks noChangeArrowheads="1"/>
          </p:cNvSpPr>
          <p:nvPr/>
        </p:nvSpPr>
        <p:spPr bwMode="auto">
          <a:xfrm>
            <a:off x="3398838" y="3684588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V="1">
            <a:off x="3433763" y="2946400"/>
            <a:ext cx="1633537" cy="38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5" name="Oval 31"/>
          <p:cNvSpPr>
            <a:spLocks noChangeArrowheads="1"/>
          </p:cNvSpPr>
          <p:nvPr/>
        </p:nvSpPr>
        <p:spPr bwMode="auto">
          <a:xfrm>
            <a:off x="3343275" y="2873375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6" name="Oval 31"/>
          <p:cNvSpPr>
            <a:spLocks noChangeArrowheads="1"/>
          </p:cNvSpPr>
          <p:nvPr/>
        </p:nvSpPr>
        <p:spPr bwMode="auto">
          <a:xfrm>
            <a:off x="4948238" y="2816225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7" name="Rectangle 8"/>
          <p:cNvSpPr>
            <a:spLocks noChangeArrowheads="1"/>
          </p:cNvSpPr>
          <p:nvPr/>
        </p:nvSpPr>
        <p:spPr bwMode="auto">
          <a:xfrm>
            <a:off x="5956300" y="2165350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8" name="Rectangle 97"/>
          <p:cNvSpPr>
            <a:spLocks noChangeArrowheads="1"/>
          </p:cNvSpPr>
          <p:nvPr/>
        </p:nvSpPr>
        <p:spPr bwMode="auto">
          <a:xfrm>
            <a:off x="7432675" y="3663950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79" name="Rectangle 97"/>
          <p:cNvSpPr>
            <a:spLocks noChangeArrowheads="1"/>
          </p:cNvSpPr>
          <p:nvPr/>
        </p:nvSpPr>
        <p:spPr bwMode="auto">
          <a:xfrm>
            <a:off x="7432675" y="2090738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0" name="Rectangle 97"/>
          <p:cNvSpPr>
            <a:spLocks noChangeArrowheads="1"/>
          </p:cNvSpPr>
          <p:nvPr/>
        </p:nvSpPr>
        <p:spPr bwMode="auto">
          <a:xfrm>
            <a:off x="5878513" y="2098675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1" name="Rectangle 97"/>
          <p:cNvSpPr>
            <a:spLocks noChangeArrowheads="1"/>
          </p:cNvSpPr>
          <p:nvPr/>
        </p:nvSpPr>
        <p:spPr bwMode="auto">
          <a:xfrm>
            <a:off x="5868988" y="3683000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2" name="Line 27"/>
          <p:cNvSpPr>
            <a:spLocks noChangeShapeType="1"/>
          </p:cNvSpPr>
          <p:nvPr/>
        </p:nvSpPr>
        <p:spPr bwMode="auto">
          <a:xfrm>
            <a:off x="6719888" y="2157413"/>
            <a:ext cx="817562" cy="78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6619875" y="204628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4" name="Oval 31"/>
          <p:cNvSpPr>
            <a:spLocks noChangeArrowheads="1"/>
          </p:cNvSpPr>
          <p:nvPr/>
        </p:nvSpPr>
        <p:spPr bwMode="auto">
          <a:xfrm>
            <a:off x="7418388" y="281463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5" name="Rectangle 8"/>
          <p:cNvSpPr>
            <a:spLocks noChangeArrowheads="1"/>
          </p:cNvSpPr>
          <p:nvPr/>
        </p:nvSpPr>
        <p:spPr bwMode="auto">
          <a:xfrm>
            <a:off x="1393825" y="4451350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6" name="Rectangle 97"/>
          <p:cNvSpPr>
            <a:spLocks noChangeArrowheads="1"/>
          </p:cNvSpPr>
          <p:nvPr/>
        </p:nvSpPr>
        <p:spPr bwMode="auto">
          <a:xfrm>
            <a:off x="2870200" y="5949950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7" name="Rectangle 97"/>
          <p:cNvSpPr>
            <a:spLocks noChangeArrowheads="1"/>
          </p:cNvSpPr>
          <p:nvPr/>
        </p:nvSpPr>
        <p:spPr bwMode="auto">
          <a:xfrm>
            <a:off x="2870200" y="4376738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8" name="Rectangle 97"/>
          <p:cNvSpPr>
            <a:spLocks noChangeArrowheads="1"/>
          </p:cNvSpPr>
          <p:nvPr/>
        </p:nvSpPr>
        <p:spPr bwMode="auto">
          <a:xfrm>
            <a:off x="1316038" y="4384675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89" name="Rectangle 97"/>
          <p:cNvSpPr>
            <a:spLocks noChangeArrowheads="1"/>
          </p:cNvSpPr>
          <p:nvPr/>
        </p:nvSpPr>
        <p:spPr bwMode="auto">
          <a:xfrm>
            <a:off x="1306513" y="5969000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0" name="Oval 31"/>
          <p:cNvSpPr>
            <a:spLocks noChangeArrowheads="1"/>
          </p:cNvSpPr>
          <p:nvPr/>
        </p:nvSpPr>
        <p:spPr bwMode="auto">
          <a:xfrm>
            <a:off x="2057400" y="433228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1" name="Oval 31"/>
          <p:cNvSpPr>
            <a:spLocks noChangeArrowheads="1"/>
          </p:cNvSpPr>
          <p:nvPr/>
        </p:nvSpPr>
        <p:spPr bwMode="auto">
          <a:xfrm>
            <a:off x="2855913" y="510063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2" name="Oval 31"/>
          <p:cNvSpPr>
            <a:spLocks noChangeArrowheads="1"/>
          </p:cNvSpPr>
          <p:nvPr/>
        </p:nvSpPr>
        <p:spPr bwMode="auto">
          <a:xfrm>
            <a:off x="1300163" y="5127625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3" name="Oval 31"/>
          <p:cNvSpPr>
            <a:spLocks noChangeArrowheads="1"/>
          </p:cNvSpPr>
          <p:nvPr/>
        </p:nvSpPr>
        <p:spPr bwMode="auto">
          <a:xfrm>
            <a:off x="2098675" y="5895975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4" name="Line 40"/>
          <p:cNvSpPr>
            <a:spLocks noChangeShapeType="1"/>
          </p:cNvSpPr>
          <p:nvPr/>
        </p:nvSpPr>
        <p:spPr bwMode="auto">
          <a:xfrm flipV="1">
            <a:off x="3244850" y="5834063"/>
            <a:ext cx="1249363" cy="7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5" name="Text Box 41"/>
          <p:cNvSpPr txBox="1">
            <a:spLocks noChangeArrowheads="1"/>
          </p:cNvSpPr>
          <p:nvPr/>
        </p:nvSpPr>
        <p:spPr bwMode="auto">
          <a:xfrm>
            <a:off x="855663" y="6127750"/>
            <a:ext cx="2586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※4</a:t>
            </a:r>
            <a:r>
              <a:rPr lang="ja-JP" altLang="en-US" sz="2000"/>
              <a:t>点の符号のみでは</a:t>
            </a:r>
            <a:br>
              <a:rPr lang="ja-JP" altLang="en-US" sz="2000"/>
            </a:br>
            <a:r>
              <a:rPr lang="ja-JP" altLang="en-US" sz="2000"/>
              <a:t>つなぎ方が不明</a:t>
            </a:r>
          </a:p>
        </p:txBody>
      </p:sp>
      <p:sp>
        <p:nvSpPr>
          <p:cNvPr id="23596" name="Text Box 42"/>
          <p:cNvSpPr txBox="1">
            <a:spLocks noChangeArrowheads="1"/>
          </p:cNvSpPr>
          <p:nvPr/>
        </p:nvSpPr>
        <p:spPr bwMode="auto">
          <a:xfrm>
            <a:off x="3092450" y="5041900"/>
            <a:ext cx="153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真ん中の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符号を使うと</a:t>
            </a:r>
          </a:p>
        </p:txBody>
      </p:sp>
      <p:sp>
        <p:nvSpPr>
          <p:cNvPr id="23597" name="Rectangle 8"/>
          <p:cNvSpPr>
            <a:spLocks noChangeArrowheads="1"/>
          </p:cNvSpPr>
          <p:nvPr/>
        </p:nvSpPr>
        <p:spPr bwMode="auto">
          <a:xfrm>
            <a:off x="4775200" y="4549775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8" name="Rectangle 97"/>
          <p:cNvSpPr>
            <a:spLocks noChangeArrowheads="1"/>
          </p:cNvSpPr>
          <p:nvPr/>
        </p:nvSpPr>
        <p:spPr bwMode="auto">
          <a:xfrm>
            <a:off x="6251575" y="6048375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99" name="Rectangle 97"/>
          <p:cNvSpPr>
            <a:spLocks noChangeArrowheads="1"/>
          </p:cNvSpPr>
          <p:nvPr/>
        </p:nvSpPr>
        <p:spPr bwMode="auto">
          <a:xfrm>
            <a:off x="6251575" y="4475163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0" name="Rectangle 97"/>
          <p:cNvSpPr>
            <a:spLocks noChangeArrowheads="1"/>
          </p:cNvSpPr>
          <p:nvPr/>
        </p:nvSpPr>
        <p:spPr bwMode="auto">
          <a:xfrm>
            <a:off x="4697413" y="4483100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1" name="Rectangle 97"/>
          <p:cNvSpPr>
            <a:spLocks noChangeArrowheads="1"/>
          </p:cNvSpPr>
          <p:nvPr/>
        </p:nvSpPr>
        <p:spPr bwMode="auto">
          <a:xfrm>
            <a:off x="4687888" y="6067425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2" name="Oval 31"/>
          <p:cNvSpPr>
            <a:spLocks noChangeArrowheads="1"/>
          </p:cNvSpPr>
          <p:nvPr/>
        </p:nvSpPr>
        <p:spPr bwMode="auto">
          <a:xfrm>
            <a:off x="5438775" y="4430713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3" name="Oval 31"/>
          <p:cNvSpPr>
            <a:spLocks noChangeArrowheads="1"/>
          </p:cNvSpPr>
          <p:nvPr/>
        </p:nvSpPr>
        <p:spPr bwMode="auto">
          <a:xfrm>
            <a:off x="6237288" y="5199063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4" name="Oval 31"/>
          <p:cNvSpPr>
            <a:spLocks noChangeArrowheads="1"/>
          </p:cNvSpPr>
          <p:nvPr/>
        </p:nvSpPr>
        <p:spPr bwMode="auto">
          <a:xfrm>
            <a:off x="4681538" y="5226050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5" name="Oval 31"/>
          <p:cNvSpPr>
            <a:spLocks noChangeArrowheads="1"/>
          </p:cNvSpPr>
          <p:nvPr/>
        </p:nvSpPr>
        <p:spPr bwMode="auto">
          <a:xfrm>
            <a:off x="5480050" y="5994400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6" name="Rectangle 8"/>
          <p:cNvSpPr>
            <a:spLocks noChangeArrowheads="1"/>
          </p:cNvSpPr>
          <p:nvPr/>
        </p:nvSpPr>
        <p:spPr bwMode="auto">
          <a:xfrm>
            <a:off x="6978650" y="4500563"/>
            <a:ext cx="1593850" cy="1593850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7" name="Rectangle 97"/>
          <p:cNvSpPr>
            <a:spLocks noChangeArrowheads="1"/>
          </p:cNvSpPr>
          <p:nvPr/>
        </p:nvSpPr>
        <p:spPr bwMode="auto">
          <a:xfrm>
            <a:off x="8455025" y="5999163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8" name="Rectangle 97"/>
          <p:cNvSpPr>
            <a:spLocks noChangeArrowheads="1"/>
          </p:cNvSpPr>
          <p:nvPr/>
        </p:nvSpPr>
        <p:spPr bwMode="auto">
          <a:xfrm>
            <a:off x="8455025" y="4425950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09" name="Rectangle 97"/>
          <p:cNvSpPr>
            <a:spLocks noChangeArrowheads="1"/>
          </p:cNvSpPr>
          <p:nvPr/>
        </p:nvSpPr>
        <p:spPr bwMode="auto">
          <a:xfrm>
            <a:off x="6900863" y="4433888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0" name="Rectangle 97"/>
          <p:cNvSpPr>
            <a:spLocks noChangeArrowheads="1"/>
          </p:cNvSpPr>
          <p:nvPr/>
        </p:nvSpPr>
        <p:spPr bwMode="auto">
          <a:xfrm>
            <a:off x="6891338" y="6018213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1" name="Oval 31"/>
          <p:cNvSpPr>
            <a:spLocks noChangeArrowheads="1"/>
          </p:cNvSpPr>
          <p:nvPr/>
        </p:nvSpPr>
        <p:spPr bwMode="auto">
          <a:xfrm>
            <a:off x="7727950" y="4381500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2" name="Oval 31"/>
          <p:cNvSpPr>
            <a:spLocks noChangeArrowheads="1"/>
          </p:cNvSpPr>
          <p:nvPr/>
        </p:nvSpPr>
        <p:spPr bwMode="auto">
          <a:xfrm>
            <a:off x="8440738" y="5149850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3" name="Oval 31"/>
          <p:cNvSpPr>
            <a:spLocks noChangeArrowheads="1"/>
          </p:cNvSpPr>
          <p:nvPr/>
        </p:nvSpPr>
        <p:spPr bwMode="auto">
          <a:xfrm>
            <a:off x="6884988" y="517683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4" name="Oval 31"/>
          <p:cNvSpPr>
            <a:spLocks noChangeArrowheads="1"/>
          </p:cNvSpPr>
          <p:nvPr/>
        </p:nvSpPr>
        <p:spPr bwMode="auto">
          <a:xfrm>
            <a:off x="7645400" y="5945188"/>
            <a:ext cx="231775" cy="2317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5" name="Rectangle 97"/>
          <p:cNvSpPr>
            <a:spLocks noChangeArrowheads="1"/>
          </p:cNvSpPr>
          <p:nvPr/>
        </p:nvSpPr>
        <p:spPr bwMode="auto">
          <a:xfrm>
            <a:off x="5503863" y="5272088"/>
            <a:ext cx="171450" cy="1714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616" name="Rectangle 97"/>
          <p:cNvSpPr>
            <a:spLocks noChangeArrowheads="1"/>
          </p:cNvSpPr>
          <p:nvPr/>
        </p:nvSpPr>
        <p:spPr bwMode="auto">
          <a:xfrm>
            <a:off x="7688263" y="5210175"/>
            <a:ext cx="171450" cy="171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1CBCF-7003-41F9-B47F-51DA6D46F454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ja-JP" sz="20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-165100"/>
            <a:ext cx="8229600" cy="1143000"/>
          </a:xfrm>
        </p:spPr>
        <p:txBody>
          <a:bodyPr/>
          <a:lstStyle/>
          <a:p>
            <a:r>
              <a:rPr lang="en-US" altLang="ja-JP" smtClean="0"/>
              <a:t>3</a:t>
            </a:r>
            <a:r>
              <a:rPr lang="ja-JP" altLang="en-US" smtClean="0"/>
              <a:t>次元の場合の点のつなげ方</a:t>
            </a:r>
            <a:endParaRPr lang="en-US" altLang="ja-JP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777875"/>
            <a:ext cx="8459788" cy="4525963"/>
          </a:xfrm>
        </p:spPr>
        <p:txBody>
          <a:bodyPr/>
          <a:lstStyle/>
          <a:p>
            <a:r>
              <a:rPr lang="ja-JP" altLang="en-US" smtClean="0"/>
              <a:t>マーチングキューブ法 </a:t>
            </a:r>
            <a:r>
              <a:rPr lang="en-US" altLang="ja-JP" smtClean="0"/>
              <a:t>[Lorensen et al. 1987]</a:t>
            </a: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0" y="2790825"/>
          <a:ext cx="3690938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ビットマップ イメージ" r:id="rId3" imgW="6200000" imgH="5990476" progId="Paint.Picture">
                  <p:embed/>
                </p:oleObj>
              </mc:Choice>
              <mc:Fallback>
                <p:oleObj name="ビットマップ イメージ" r:id="rId3" imgW="6200000" imgH="59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90825"/>
                        <a:ext cx="3690938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331913"/>
            <a:ext cx="53721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10" descr="MCcas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E6DC"/>
              </a:clrFrom>
              <a:clrTo>
                <a:srgbClr val="F4E6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363788"/>
            <a:ext cx="44259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2424113" y="20208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http://users.polytech.unice.fr/~lingrand/MarchingCubes/algo.html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0720EF6-6F44-41FE-B319-04D9D0C24297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2000"/>
          </a:p>
        </p:txBody>
      </p:sp>
      <p:sp>
        <p:nvSpPr>
          <p:cNvPr id="25603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8163D3-5044-41D4-AAB8-909A299D8952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ja-JP" sz="2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449388"/>
            <a:ext cx="8351837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陰関数曲線とは？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陰関数曲面とは？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ポリゴンへの変換方法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法線と曲率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陰関数の特長を活かした形状モデリング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2976563" y="4918075"/>
            <a:ext cx="1244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704AEF-2135-4D34-82DC-8A0071EEDC2D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ja-JP" sz="20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229600" cy="1143000"/>
          </a:xfrm>
        </p:spPr>
        <p:txBody>
          <a:bodyPr/>
          <a:lstStyle/>
          <a:p>
            <a:r>
              <a:rPr lang="ja-JP" altLang="en-US" smtClean="0"/>
              <a:t>単位法線ベクトル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6313"/>
            <a:ext cx="8229600" cy="1574800"/>
          </a:xfrm>
        </p:spPr>
        <p:txBody>
          <a:bodyPr/>
          <a:lstStyle/>
          <a:p>
            <a:r>
              <a:rPr lang="ja-JP" altLang="en-US" smtClean="0"/>
              <a:t>勾配ベクトルを正規化する</a:t>
            </a:r>
          </a:p>
          <a:p>
            <a:pPr lvl="1"/>
            <a:r>
              <a:rPr lang="ja-JP" altLang="en-US" smtClean="0"/>
              <a:t>向きは値が増える方向 → 内側正なら内向き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48050"/>
            <a:ext cx="298132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322638"/>
            <a:ext cx="3424238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13"/>
          <p:cNvGraphicFramePr>
            <a:graphicFrameLocks noChangeAspect="1"/>
          </p:cNvGraphicFramePr>
          <p:nvPr/>
        </p:nvGraphicFramePr>
        <p:xfrm>
          <a:off x="1716088" y="2132013"/>
          <a:ext cx="5602287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数式" r:id="rId5" imgW="2324100" imgH="444500" progId="Equation.3">
                  <p:embed/>
                </p:oleObj>
              </mc:Choice>
              <mc:Fallback>
                <p:oleObj name="数式" r:id="rId5" imgW="23241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132013"/>
                        <a:ext cx="5602287" cy="1065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1955800" y="5143500"/>
            <a:ext cx="482600" cy="433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V="1">
            <a:off x="6003925" y="3786188"/>
            <a:ext cx="188913" cy="747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 flipV="1">
            <a:off x="2782888" y="5262563"/>
            <a:ext cx="2857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H="1" flipV="1">
            <a:off x="6557963" y="3787775"/>
            <a:ext cx="188912" cy="804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4938713" y="5999163"/>
            <a:ext cx="133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高さ表示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8E76A8-509E-4E1F-8A52-6624E5A6FA87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20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-19050"/>
            <a:ext cx="8229600" cy="1143000"/>
          </a:xfrm>
        </p:spPr>
        <p:txBody>
          <a:bodyPr/>
          <a:lstStyle/>
          <a:p>
            <a:r>
              <a:rPr lang="ja-JP" altLang="en-US" smtClean="0"/>
              <a:t>解析的な微分が面倒な場合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6313"/>
            <a:ext cx="8229600" cy="1574800"/>
          </a:xfrm>
        </p:spPr>
        <p:txBody>
          <a:bodyPr/>
          <a:lstStyle/>
          <a:p>
            <a:r>
              <a:rPr lang="ja-JP" altLang="en-US" smtClean="0"/>
              <a:t>中心差分で近似する</a:t>
            </a:r>
          </a:p>
          <a:p>
            <a:pPr lvl="1"/>
            <a:r>
              <a:rPr lang="ja-JP" altLang="en-US" smtClean="0"/>
              <a:t>ラスタデータ処理の資料を参考</a:t>
            </a:r>
          </a:p>
        </p:txBody>
      </p:sp>
      <p:graphicFrame>
        <p:nvGraphicFramePr>
          <p:cNvPr id="27653" name="Object 13"/>
          <p:cNvGraphicFramePr>
            <a:graphicFrameLocks noChangeAspect="1"/>
          </p:cNvGraphicFramePr>
          <p:nvPr/>
        </p:nvGraphicFramePr>
        <p:xfrm>
          <a:off x="1908175" y="2062163"/>
          <a:ext cx="4849813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数式" r:id="rId3" imgW="2235200" imgH="1079500" progId="Equation.3">
                  <p:embed/>
                </p:oleObj>
              </mc:Choice>
              <mc:Fallback>
                <p:oleObj name="数式" r:id="rId3" imgW="2235200" imgH="1079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2163"/>
                        <a:ext cx="4849813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6" t="10951" r="8456" b="48274"/>
          <a:stretch>
            <a:fillRect/>
          </a:stretch>
        </p:blipFill>
        <p:spPr bwMode="auto">
          <a:xfrm>
            <a:off x="2901950" y="4410075"/>
            <a:ext cx="2416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3578225" y="5653088"/>
            <a:ext cx="1012825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 flipV="1">
            <a:off x="4068763" y="5227638"/>
            <a:ext cx="0" cy="865187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7" name="Oval 13"/>
          <p:cNvSpPr>
            <a:spLocks noChangeArrowheads="1"/>
          </p:cNvSpPr>
          <p:nvPr/>
        </p:nvSpPr>
        <p:spPr bwMode="auto">
          <a:xfrm>
            <a:off x="3913188" y="5505450"/>
            <a:ext cx="304800" cy="31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27658" name="Object 16"/>
          <p:cNvGraphicFramePr>
            <a:graphicFrameLocks noChangeAspect="1"/>
          </p:cNvGraphicFramePr>
          <p:nvPr/>
        </p:nvGraphicFramePr>
        <p:xfrm>
          <a:off x="5830888" y="4519613"/>
          <a:ext cx="7985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数式" r:id="rId6" imgW="368140" imgH="203112" progId="Equation.3">
                  <p:embed/>
                </p:oleObj>
              </mc:Choice>
              <mc:Fallback>
                <p:oleObj name="数式" r:id="rId6" imgW="368140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519613"/>
                        <a:ext cx="79851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Line 17"/>
          <p:cNvSpPr>
            <a:spLocks noChangeShapeType="1"/>
          </p:cNvSpPr>
          <p:nvPr/>
        </p:nvSpPr>
        <p:spPr bwMode="auto">
          <a:xfrm flipV="1">
            <a:off x="4090988" y="4759325"/>
            <a:ext cx="1690687" cy="884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60" name="Object 18"/>
          <p:cNvGraphicFramePr>
            <a:graphicFrameLocks noChangeAspect="1"/>
          </p:cNvGraphicFramePr>
          <p:nvPr/>
        </p:nvGraphicFramePr>
        <p:xfrm>
          <a:off x="5715000" y="5462588"/>
          <a:ext cx="12652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数式" r:id="rId8" imgW="583947" imgH="203112" progId="Equation.3">
                  <p:embed/>
                </p:oleObj>
              </mc:Choice>
              <mc:Fallback>
                <p:oleObj name="数式" r:id="rId8" imgW="583947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62588"/>
                        <a:ext cx="12652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9"/>
          <p:cNvGraphicFramePr>
            <a:graphicFrameLocks noChangeAspect="1"/>
          </p:cNvGraphicFramePr>
          <p:nvPr/>
        </p:nvGraphicFramePr>
        <p:xfrm>
          <a:off x="1133475" y="5324475"/>
          <a:ext cx="12652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数式" r:id="rId10" imgW="583947" imgH="203112" progId="Equation.3">
                  <p:embed/>
                </p:oleObj>
              </mc:Choice>
              <mc:Fallback>
                <p:oleObj name="数式" r:id="rId10" imgW="583947" imgH="20311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324475"/>
                        <a:ext cx="12652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Line 20"/>
          <p:cNvSpPr>
            <a:spLocks noChangeShapeType="1"/>
          </p:cNvSpPr>
          <p:nvPr/>
        </p:nvSpPr>
        <p:spPr bwMode="auto">
          <a:xfrm>
            <a:off x="4600575" y="5641975"/>
            <a:ext cx="1090613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3" name="Line 21"/>
          <p:cNvSpPr>
            <a:spLocks noChangeShapeType="1"/>
          </p:cNvSpPr>
          <p:nvPr/>
        </p:nvSpPr>
        <p:spPr bwMode="auto">
          <a:xfrm>
            <a:off x="2447925" y="5553075"/>
            <a:ext cx="1090613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A7A90-C401-405D-B9D1-A942E283B8EF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ja-JP" sz="200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17513" y="719138"/>
            <a:ext cx="8524875" cy="3040062"/>
          </a:xfrm>
          <a:noFill/>
        </p:spPr>
        <p:txBody>
          <a:bodyPr/>
          <a:lstStyle/>
          <a:p>
            <a:r>
              <a:rPr lang="ja-JP" altLang="en-US" smtClean="0"/>
              <a:t>単位法線ベクトル場の変化を解析する</a:t>
            </a:r>
          </a:p>
          <a:p>
            <a:pPr lvl="1"/>
            <a:endParaRPr lang="ja-JP" altLang="en-US" smtClean="0"/>
          </a:p>
          <a:p>
            <a:pPr lvl="1"/>
            <a:endParaRPr lang="ja-JP" altLang="en-US" smtClean="0"/>
          </a:p>
          <a:p>
            <a:pPr lvl="1"/>
            <a:r>
              <a:rPr lang="ja-JP" altLang="en-US" smtClean="0"/>
              <a:t>法線方向への変化はないので、</a:t>
            </a:r>
            <a:br>
              <a:rPr lang="ja-JP" altLang="en-US" smtClean="0"/>
            </a:br>
            <a:r>
              <a:rPr lang="ja-JP" altLang="en-US" smtClean="0"/>
              <a:t>　固有値の一つはゼロで、</a:t>
            </a:r>
            <a:br>
              <a:rPr lang="ja-JP" altLang="en-US" smtClean="0"/>
            </a:br>
            <a:r>
              <a:rPr lang="ja-JP" altLang="en-US" smtClean="0"/>
              <a:t>  対応する固有ベクトルは勾配方向と平行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-166688"/>
            <a:ext cx="8229600" cy="1143001"/>
          </a:xfrm>
        </p:spPr>
        <p:txBody>
          <a:bodyPr/>
          <a:lstStyle/>
          <a:p>
            <a:r>
              <a:rPr lang="ja-JP" altLang="en-US" smtClean="0"/>
              <a:t>曲率の計算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6" b="48274"/>
          <a:stretch>
            <a:fillRect/>
          </a:stretch>
        </p:blipFill>
        <p:spPr bwMode="auto">
          <a:xfrm>
            <a:off x="412750" y="3760788"/>
            <a:ext cx="28003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8" name="Object 13"/>
          <p:cNvGraphicFramePr>
            <a:graphicFrameLocks noChangeAspect="1"/>
          </p:cNvGraphicFramePr>
          <p:nvPr/>
        </p:nvGraphicFramePr>
        <p:xfrm>
          <a:off x="1663700" y="1435100"/>
          <a:ext cx="57785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数式" r:id="rId4" imgW="1752600" imgH="215900" progId="Equation.3">
                  <p:embed/>
                </p:oleObj>
              </mc:Choice>
              <mc:Fallback>
                <p:oleObj name="数式" r:id="rId4" imgW="17526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35100"/>
                        <a:ext cx="5778500" cy="704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675063" y="3816350"/>
          <a:ext cx="3984625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数式" r:id="rId6" imgW="1905000" imgH="1473200" progId="Equation.3">
                  <p:embed/>
                </p:oleObj>
              </mc:Choice>
              <mc:Fallback>
                <p:oleObj name="数式" r:id="rId6" imgW="1905000" imgH="147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3816350"/>
                        <a:ext cx="3984625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10"/>
          <p:cNvSpPr>
            <a:spLocks noChangeShapeType="1"/>
          </p:cNvSpPr>
          <p:nvPr/>
        </p:nvSpPr>
        <p:spPr bwMode="auto">
          <a:xfrm flipV="1">
            <a:off x="1289050" y="5291138"/>
            <a:ext cx="363538" cy="3143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1" name="Line 11"/>
          <p:cNvSpPr>
            <a:spLocks noChangeShapeType="1"/>
          </p:cNvSpPr>
          <p:nvPr/>
        </p:nvSpPr>
        <p:spPr bwMode="auto">
          <a:xfrm flipV="1">
            <a:off x="1700213" y="4926013"/>
            <a:ext cx="363537" cy="3143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 flipV="1">
            <a:off x="835025" y="5672138"/>
            <a:ext cx="363538" cy="3143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 flipV="1">
            <a:off x="1543050" y="5691188"/>
            <a:ext cx="412750" cy="2079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V="1">
            <a:off x="992188" y="4954588"/>
            <a:ext cx="196850" cy="4238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6FCC9-54F5-4BA1-BEC8-10E7130882A5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20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-87313"/>
            <a:ext cx="8229600" cy="1143001"/>
          </a:xfrm>
        </p:spPr>
        <p:txBody>
          <a:bodyPr/>
          <a:lstStyle/>
          <a:p>
            <a:r>
              <a:rPr lang="en-US" altLang="ja-JP" smtClean="0"/>
              <a:t>3</a:t>
            </a:r>
            <a:r>
              <a:rPr lang="ja-JP" altLang="en-US" smtClean="0"/>
              <a:t>次元の例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95250" y="1722438"/>
          <a:ext cx="195738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ビットマップ イメージ" r:id="rId3" imgW="4809524" imgH="5304762" progId="Paint.Picture">
                  <p:embed/>
                </p:oleObj>
              </mc:Choice>
              <mc:Fallback>
                <p:oleObj name="ビットマップ イメージ" r:id="rId3" imgW="4809524" imgH="53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722438"/>
                        <a:ext cx="1957388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874838" y="2519363"/>
          <a:ext cx="2055812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ビットマップ イメージ" r:id="rId5" imgW="4153480" imgH="4571429" progId="Paint.Picture">
                  <p:embed/>
                </p:oleObj>
              </mc:Choice>
              <mc:Fallback>
                <p:oleObj name="ビットマップ イメージ" r:id="rId5" imgW="4153480" imgH="457142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519363"/>
                        <a:ext cx="2055812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7"/>
          <p:cNvGraphicFramePr>
            <a:graphicFrameLocks noChangeAspect="1"/>
          </p:cNvGraphicFramePr>
          <p:nvPr/>
        </p:nvGraphicFramePr>
        <p:xfrm>
          <a:off x="265113" y="831850"/>
          <a:ext cx="323373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数式" r:id="rId7" imgW="1623240" imgH="472674" progId="Equation.3">
                  <p:embed/>
                </p:oleObj>
              </mc:Choice>
              <mc:Fallback>
                <p:oleObj name="数式" r:id="rId7" imgW="1623240" imgH="47267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831850"/>
                        <a:ext cx="3233737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894138"/>
            <a:ext cx="20542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88938" y="6197600"/>
            <a:ext cx="3465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最大主曲率と最大主方向</a:t>
            </a:r>
          </a:p>
        </p:txBody>
      </p:sp>
      <p:graphicFrame>
        <p:nvGraphicFramePr>
          <p:cNvPr id="29705" name="Object 13"/>
          <p:cNvGraphicFramePr>
            <a:graphicFrameLocks noChangeAspect="1"/>
          </p:cNvGraphicFramePr>
          <p:nvPr/>
        </p:nvGraphicFramePr>
        <p:xfrm>
          <a:off x="4027488" y="1106488"/>
          <a:ext cx="499745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数式" r:id="rId10" imgW="2235200" imgH="2362200" progId="Equation.3">
                  <p:embed/>
                </p:oleObj>
              </mc:Choice>
              <mc:Fallback>
                <p:oleObj name="数式" r:id="rId10" imgW="2235200" imgH="2362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106488"/>
                        <a:ext cx="499745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224098-09FD-44C3-9AE3-4116FE16484B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2000"/>
          </a:p>
        </p:txBody>
      </p:sp>
      <p:sp>
        <p:nvSpPr>
          <p:cNvPr id="30723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046F11-89E3-4527-B97F-FC0165AE1E6B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ja-JP" sz="2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449388"/>
            <a:ext cx="8351837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陰関数曲線とは？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陰関数曲面とは？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ポリゴンへの変換方法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法線と曲率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陰関数の特長を活かした形状モデリング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7820025" y="6024563"/>
            <a:ext cx="1244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29436-88A9-48D3-AE64-61DAA74BF076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ja-JP" sz="20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8900"/>
            <a:ext cx="8229600" cy="1143000"/>
          </a:xfrm>
        </p:spPr>
        <p:txBody>
          <a:bodyPr/>
          <a:lstStyle/>
          <a:p>
            <a:r>
              <a:rPr lang="ja-JP" altLang="en-US" smtClean="0"/>
              <a:t>メタボール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795338"/>
            <a:ext cx="8229600" cy="2336800"/>
          </a:xfrm>
        </p:spPr>
        <p:txBody>
          <a:bodyPr/>
          <a:lstStyle/>
          <a:p>
            <a:r>
              <a:rPr lang="ja-JP" altLang="en-US" smtClean="0"/>
              <a:t>有機的な曲面のモデリングによく用いられる</a:t>
            </a:r>
          </a:p>
        </p:txBody>
      </p:sp>
      <p:pic>
        <p:nvPicPr>
          <p:cNvPr id="31749" name="Picture 6" descr="http://www.cs.tsukuba.ac.jp/~kanamori/projects/metaball/molecule_enhanc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82713"/>
            <a:ext cx="4191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正方形/長方形 6"/>
          <p:cNvSpPr>
            <a:spLocks noChangeArrowheads="1"/>
          </p:cNvSpPr>
          <p:nvPr/>
        </p:nvSpPr>
        <p:spPr bwMode="auto">
          <a:xfrm>
            <a:off x="4178300" y="6118225"/>
            <a:ext cx="4976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http://www.cs.tsukuba.ac.jp/~kanamori/</a:t>
            </a:r>
            <a:br>
              <a:rPr lang="en-US" altLang="ja-JP" sz="2000"/>
            </a:br>
            <a:r>
              <a:rPr lang="en-US" altLang="ja-JP" sz="2000"/>
              <a:t>projects/metaball/index-ja.html</a:t>
            </a:r>
            <a:endParaRPr lang="ja-JP" altLang="en-US" sz="2000"/>
          </a:p>
        </p:txBody>
      </p:sp>
      <p:sp>
        <p:nvSpPr>
          <p:cNvPr id="31751" name="テキスト ボックス 7"/>
          <p:cNvSpPr txBox="1">
            <a:spLocks noChangeArrowheads="1"/>
          </p:cNvSpPr>
          <p:nvPr/>
        </p:nvSpPr>
        <p:spPr bwMode="auto">
          <a:xfrm>
            <a:off x="4094163" y="5662613"/>
            <a:ext cx="498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分子動力学シミュレーションの可視化</a:t>
            </a:r>
          </a:p>
        </p:txBody>
      </p: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325813"/>
            <a:ext cx="29845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300163"/>
            <a:ext cx="2590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テキスト ボックス 10"/>
          <p:cNvSpPr txBox="1">
            <a:spLocks noChangeArrowheads="1"/>
          </p:cNvSpPr>
          <p:nvPr/>
        </p:nvSpPr>
        <p:spPr bwMode="auto">
          <a:xfrm>
            <a:off x="666750" y="6107113"/>
            <a:ext cx="2519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正</a:t>
            </a:r>
            <a:r>
              <a:rPr lang="en-US" altLang="ja-JP" sz="2000"/>
              <a:t>12</a:t>
            </a:r>
            <a:r>
              <a:rPr lang="ja-JP" altLang="en-US" sz="2000"/>
              <a:t>面体の頂点に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配置されたメタボール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rot="16200000" flipH="1">
            <a:off x="2162175" y="3033713"/>
            <a:ext cx="515938" cy="25876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テキスト ボックス 18"/>
          <p:cNvSpPr txBox="1">
            <a:spLocks noChangeArrowheads="1"/>
          </p:cNvSpPr>
          <p:nvPr/>
        </p:nvSpPr>
        <p:spPr bwMode="auto">
          <a:xfrm>
            <a:off x="2555875" y="2173288"/>
            <a:ext cx="2192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球のサイズを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大きくすると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球同士が融合する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E484E4-553F-454C-A2FB-051F8FB31200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2000"/>
          </a:p>
        </p:txBody>
      </p:sp>
      <p:sp>
        <p:nvSpPr>
          <p:cNvPr id="5123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17264C-3EFE-4BE5-8569-0BF6DA84999C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2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8638" y="1449388"/>
            <a:ext cx="8351837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陰関数曲線とは？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陰関数曲面とは？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ポリゴンへの変換方法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法線と曲率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陰関数の特長を活かした形状モデリング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B4F70F-F6B2-490B-B98E-EA542EC047A5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ja-JP" sz="20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/>
          <a:lstStyle/>
          <a:p>
            <a:r>
              <a:rPr lang="ja-JP" altLang="en-US" smtClean="0"/>
              <a:t>メタボールの関数</a:t>
            </a:r>
          </a:p>
        </p:txBody>
      </p:sp>
      <p:graphicFrame>
        <p:nvGraphicFramePr>
          <p:cNvPr id="32772" name="Object 13"/>
          <p:cNvGraphicFramePr>
            <a:graphicFrameLocks noChangeAspect="1"/>
          </p:cNvGraphicFramePr>
          <p:nvPr/>
        </p:nvGraphicFramePr>
        <p:xfrm>
          <a:off x="2085975" y="768350"/>
          <a:ext cx="50466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数式" r:id="rId3" imgW="2603500" imgH="736600" progId="Equation.3">
                  <p:embed/>
                </p:oleObj>
              </mc:Choice>
              <mc:Fallback>
                <p:oleObj name="数式" r:id="rId3" imgW="2603500" imgH="736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768350"/>
                        <a:ext cx="5046663" cy="1416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179638"/>
            <a:ext cx="26416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229100"/>
            <a:ext cx="23209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203700"/>
            <a:ext cx="23256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208463"/>
            <a:ext cx="23161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185988"/>
            <a:ext cx="28829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1549400" y="6669088"/>
            <a:ext cx="65151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テキスト ボックス 12"/>
          <p:cNvSpPr txBox="1">
            <a:spLocks noChangeArrowheads="1"/>
          </p:cNvSpPr>
          <p:nvPr/>
        </p:nvSpPr>
        <p:spPr bwMode="auto">
          <a:xfrm>
            <a:off x="187325" y="6457950"/>
            <a:ext cx="127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パラメータ</a:t>
            </a:r>
          </a:p>
        </p:txBody>
      </p:sp>
      <p:sp>
        <p:nvSpPr>
          <p:cNvPr id="32780" name="テキスト ボックス 14"/>
          <p:cNvSpPr txBox="1">
            <a:spLocks noChangeArrowheads="1"/>
          </p:cNvSpPr>
          <p:nvPr/>
        </p:nvSpPr>
        <p:spPr bwMode="auto">
          <a:xfrm>
            <a:off x="6196013" y="337820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影響半径小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17FEC-330B-4AD3-A81E-AFB159200725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ja-JP" sz="20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-104775"/>
            <a:ext cx="8229600" cy="1143000"/>
          </a:xfrm>
        </p:spPr>
        <p:txBody>
          <a:bodyPr/>
          <a:lstStyle/>
          <a:p>
            <a:r>
              <a:rPr lang="ja-JP" altLang="en-US" smtClean="0"/>
              <a:t>線・面を中心にしたメタボール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79513"/>
            <a:ext cx="21224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81100"/>
            <a:ext cx="21193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39592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513"/>
            <a:ext cx="25082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テキスト ボックス 8"/>
          <p:cNvSpPr txBox="1">
            <a:spLocks noChangeArrowheads="1"/>
          </p:cNvSpPr>
          <p:nvPr/>
        </p:nvSpPr>
        <p:spPr bwMode="auto">
          <a:xfrm>
            <a:off x="457200" y="820738"/>
            <a:ext cx="401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直線までの距離を用いたメタボール</a:t>
            </a:r>
          </a:p>
        </p:txBody>
      </p:sp>
      <p:graphicFrame>
        <p:nvGraphicFramePr>
          <p:cNvPr id="33801" name="Object 13"/>
          <p:cNvGraphicFramePr>
            <a:graphicFrameLocks noChangeAspect="1"/>
          </p:cNvGraphicFramePr>
          <p:nvPr/>
        </p:nvGraphicFramePr>
        <p:xfrm>
          <a:off x="2441575" y="3317875"/>
          <a:ext cx="5191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数式" r:id="rId7" imgW="164957" imgH="190335" progId="Equation.3">
                  <p:embed/>
                </p:oleObj>
              </mc:Choice>
              <mc:Fallback>
                <p:oleObj name="数式" r:id="rId7" imgW="164957" imgH="1903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3317875"/>
                        <a:ext cx="51911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矢印コネクタ 11"/>
          <p:cNvCxnSpPr/>
          <p:nvPr/>
        </p:nvCxnSpPr>
        <p:spPr>
          <a:xfrm rot="16200000" flipH="1">
            <a:off x="1808162" y="3397251"/>
            <a:ext cx="550863" cy="46831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3044032" y="3404394"/>
            <a:ext cx="547687" cy="4921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139825"/>
            <a:ext cx="12795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495425"/>
            <a:ext cx="32115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167188"/>
            <a:ext cx="339883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7" name="Object 3"/>
          <p:cNvGraphicFramePr>
            <a:graphicFrameLocks noChangeAspect="1"/>
          </p:cNvGraphicFramePr>
          <p:nvPr/>
        </p:nvGraphicFramePr>
        <p:xfrm>
          <a:off x="6948488" y="3449638"/>
          <a:ext cx="5191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数式" r:id="rId12" imgW="164957" imgH="190335" progId="Equation.3">
                  <p:embed/>
                </p:oleObj>
              </mc:Choice>
              <mc:Fallback>
                <p:oleObj name="数式" r:id="rId12" imgW="164957" imgH="190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449638"/>
                        <a:ext cx="5191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/>
          <p:nvPr/>
        </p:nvCxnSpPr>
        <p:spPr>
          <a:xfrm rot="16200000" flipH="1">
            <a:off x="6314282" y="3529806"/>
            <a:ext cx="550862" cy="46672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7432675" y="3119438"/>
            <a:ext cx="1082675" cy="79057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テキスト ボックス 22"/>
          <p:cNvSpPr txBox="1">
            <a:spLocks noChangeArrowheads="1"/>
          </p:cNvSpPr>
          <p:nvPr/>
        </p:nvSpPr>
        <p:spPr bwMode="auto">
          <a:xfrm>
            <a:off x="5192713" y="858838"/>
            <a:ext cx="214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円盤までの距離を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用いたメタボール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>
          <a:xfrm>
            <a:off x="457200" y="-147638"/>
            <a:ext cx="8229600" cy="1143001"/>
          </a:xfrm>
        </p:spPr>
        <p:txBody>
          <a:bodyPr/>
          <a:lstStyle/>
          <a:p>
            <a:r>
              <a:rPr lang="ja-JP" altLang="en-US" smtClean="0"/>
              <a:t>ブレンディング集合演算</a:t>
            </a:r>
          </a:p>
        </p:txBody>
      </p:sp>
      <p:sp>
        <p:nvSpPr>
          <p:cNvPr id="348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50" y="723900"/>
            <a:ext cx="8636000" cy="1371600"/>
          </a:xfrm>
        </p:spPr>
        <p:txBody>
          <a:bodyPr/>
          <a:lstStyle/>
          <a:p>
            <a:r>
              <a:rPr lang="ja-JP" altLang="en-US" smtClean="0"/>
              <a:t>曲面・曲線の交差する部分を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          </a:t>
            </a:r>
            <a:r>
              <a:rPr lang="ja-JP" altLang="en-US" smtClean="0"/>
              <a:t>        丸めて集合演算を行う</a:t>
            </a: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1E63F-63BB-4F6C-8FD5-1509718F5D96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ja-JP" sz="2000"/>
          </a:p>
        </p:txBody>
      </p:sp>
      <p:pic>
        <p:nvPicPr>
          <p:cNvPr id="34821" name="Picture 4" descr="bunny-kno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835150"/>
            <a:ext cx="4457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5263"/>
            <a:ext cx="17621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435100"/>
            <a:ext cx="17843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5800"/>
            <a:ext cx="1776413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217863"/>
            <a:ext cx="1797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005388"/>
            <a:ext cx="17922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995863"/>
            <a:ext cx="179863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25"/>
          <p:cNvSpPr txBox="1">
            <a:spLocks noChangeArrowheads="1"/>
          </p:cNvSpPr>
          <p:nvPr/>
        </p:nvSpPr>
        <p:spPr bwMode="auto">
          <a:xfrm>
            <a:off x="2316163" y="2149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和</a:t>
            </a:r>
          </a:p>
        </p:txBody>
      </p:sp>
      <p:sp>
        <p:nvSpPr>
          <p:cNvPr id="34829" name="Oval 24"/>
          <p:cNvSpPr>
            <a:spLocks noChangeArrowheads="1"/>
          </p:cNvSpPr>
          <p:nvPr/>
        </p:nvSpPr>
        <p:spPr bwMode="auto">
          <a:xfrm>
            <a:off x="2319338" y="2160588"/>
            <a:ext cx="474662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2309813" y="5683250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差</a:t>
            </a:r>
          </a:p>
        </p:txBody>
      </p:sp>
      <p:sp>
        <p:nvSpPr>
          <p:cNvPr id="34831" name="Oval 24"/>
          <p:cNvSpPr>
            <a:spLocks noChangeArrowheads="1"/>
          </p:cNvSpPr>
          <p:nvPr/>
        </p:nvSpPr>
        <p:spPr bwMode="auto">
          <a:xfrm>
            <a:off x="2324100" y="5684838"/>
            <a:ext cx="474663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4832" name="Text Box 25"/>
          <p:cNvSpPr txBox="1">
            <a:spLocks noChangeArrowheads="1"/>
          </p:cNvSpPr>
          <p:nvPr/>
        </p:nvSpPr>
        <p:spPr bwMode="auto">
          <a:xfrm>
            <a:off x="2305050" y="376078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積</a:t>
            </a:r>
          </a:p>
        </p:txBody>
      </p: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2319338" y="3752850"/>
            <a:ext cx="474662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4834" name="テキスト ボックス 17"/>
          <p:cNvSpPr txBox="1">
            <a:spLocks noChangeArrowheads="1"/>
          </p:cNvSpPr>
          <p:nvPr/>
        </p:nvSpPr>
        <p:spPr bwMode="auto">
          <a:xfrm>
            <a:off x="5849938" y="6203950"/>
            <a:ext cx="270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ブレンディング和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30A31-459D-46AD-BD1E-8789D46B5A26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ja-JP" sz="20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8"/>
            <a:ext cx="8229600" cy="1143000"/>
          </a:xfrm>
        </p:spPr>
        <p:txBody>
          <a:bodyPr/>
          <a:lstStyle/>
          <a:p>
            <a:r>
              <a:rPr lang="en-US" altLang="ja-JP" sz="4000" smtClean="0"/>
              <a:t>R-</a:t>
            </a:r>
            <a:r>
              <a:rPr lang="ja-JP" altLang="en-US" sz="4000" smtClean="0"/>
              <a:t>集合演算 </a:t>
            </a:r>
            <a:br>
              <a:rPr lang="ja-JP" altLang="en-US" sz="4000" smtClean="0"/>
            </a:br>
            <a:r>
              <a:rPr lang="en-US" altLang="ja-JP" sz="2400" smtClean="0"/>
              <a:t>[Pasko and Savchenko, 1994]</a:t>
            </a:r>
            <a:br>
              <a:rPr lang="en-US" altLang="ja-JP" sz="2400" smtClean="0"/>
            </a:br>
            <a:endParaRPr lang="en-US" altLang="ja-JP" sz="2400" smtClean="0"/>
          </a:p>
        </p:txBody>
      </p:sp>
      <p:graphicFrame>
        <p:nvGraphicFramePr>
          <p:cNvPr id="35844" name="Object 13"/>
          <p:cNvGraphicFramePr>
            <a:graphicFrameLocks noChangeAspect="1"/>
          </p:cNvGraphicFramePr>
          <p:nvPr/>
        </p:nvGraphicFramePr>
        <p:xfrm>
          <a:off x="1036638" y="992188"/>
          <a:ext cx="723900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数式" r:id="rId3" imgW="3213100" imgH="508000" progId="Equation.3">
                  <p:embed/>
                </p:oleObj>
              </mc:Choice>
              <mc:Fallback>
                <p:oleObj name="数式" r:id="rId3" imgW="3213100" imgH="508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992188"/>
                        <a:ext cx="7239000" cy="11350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330575"/>
            <a:ext cx="20653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806950"/>
            <a:ext cx="20780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328988"/>
            <a:ext cx="204311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4797425"/>
            <a:ext cx="20732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テキスト ボックス 14"/>
          <p:cNvSpPr txBox="1">
            <a:spLocks noChangeArrowheads="1"/>
          </p:cNvSpPr>
          <p:nvPr/>
        </p:nvSpPr>
        <p:spPr bwMode="auto">
          <a:xfrm>
            <a:off x="439738" y="533558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R-</a:t>
            </a:r>
            <a:r>
              <a:rPr lang="ja-JP" altLang="en-US" sz="2400"/>
              <a:t>集合演算</a:t>
            </a:r>
          </a:p>
        </p:txBody>
      </p:sp>
      <p:sp>
        <p:nvSpPr>
          <p:cNvPr id="35850" name="テキスト ボックス 15"/>
          <p:cNvSpPr txBox="1">
            <a:spLocks noChangeArrowheads="1"/>
          </p:cNvSpPr>
          <p:nvPr/>
        </p:nvSpPr>
        <p:spPr bwMode="auto">
          <a:xfrm>
            <a:off x="7004050" y="3959225"/>
            <a:ext cx="1420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Max/Min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集合演算</a:t>
            </a:r>
          </a:p>
        </p:txBody>
      </p:sp>
      <p:graphicFrame>
        <p:nvGraphicFramePr>
          <p:cNvPr id="35851" name="Object 14"/>
          <p:cNvGraphicFramePr>
            <a:graphicFrameLocks noChangeAspect="1"/>
          </p:cNvGraphicFramePr>
          <p:nvPr/>
        </p:nvGraphicFramePr>
        <p:xfrm>
          <a:off x="2798763" y="3567113"/>
          <a:ext cx="14779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数式" r:id="rId9" imgW="746496" imgH="396060" progId="Equation.3">
                  <p:embed/>
                </p:oleObj>
              </mc:Choice>
              <mc:Fallback>
                <p:oleObj name="数式" r:id="rId9" imgW="746496" imgH="3960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3567113"/>
                        <a:ext cx="147796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5"/>
          <p:cNvGraphicFramePr>
            <a:graphicFrameLocks noChangeAspect="1"/>
          </p:cNvGraphicFramePr>
          <p:nvPr/>
        </p:nvGraphicFramePr>
        <p:xfrm>
          <a:off x="4660900" y="5870575"/>
          <a:ext cx="17970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数式" r:id="rId11" imgW="906552" imgH="396060" progId="Equation.3">
                  <p:embed/>
                </p:oleObj>
              </mc:Choice>
              <mc:Fallback>
                <p:oleObj name="数式" r:id="rId11" imgW="906552" imgH="3960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870575"/>
                        <a:ext cx="17970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矢印コネクタ 19"/>
          <p:cNvCxnSpPr/>
          <p:nvPr/>
        </p:nvCxnSpPr>
        <p:spPr>
          <a:xfrm>
            <a:off x="2347913" y="4354513"/>
            <a:ext cx="2349500" cy="1587"/>
          </a:xfrm>
          <a:prstGeom prst="straightConnector1">
            <a:avLst/>
          </a:prstGeom>
          <a:ln w="63500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340225" y="5805488"/>
            <a:ext cx="2347913" cy="1587"/>
          </a:xfrm>
          <a:prstGeom prst="straightConnector1">
            <a:avLst/>
          </a:prstGeom>
          <a:ln w="635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55" name="Object 16"/>
          <p:cNvGraphicFramePr>
            <a:graphicFrameLocks noChangeAspect="1"/>
          </p:cNvGraphicFramePr>
          <p:nvPr/>
        </p:nvGraphicFramePr>
        <p:xfrm>
          <a:off x="1076325" y="2179638"/>
          <a:ext cx="71532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数式" r:id="rId13" imgW="3175000" imgH="508000" progId="Equation.3">
                  <p:embed/>
                </p:oleObj>
              </mc:Choice>
              <mc:Fallback>
                <p:oleObj name="数式" r:id="rId13" imgW="3175000" imgH="508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2179638"/>
                        <a:ext cx="7153275" cy="11350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FBE3C-4707-4BF5-B56F-D12A4DAC84C3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20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en-US" altLang="ja-JP" smtClean="0"/>
              <a:t>R-</a:t>
            </a:r>
            <a:r>
              <a:rPr lang="ja-JP" altLang="en-US" smtClean="0"/>
              <a:t>集合演算の性質</a:t>
            </a:r>
          </a:p>
        </p:txBody>
      </p: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943100"/>
            <a:ext cx="16764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92475"/>
            <a:ext cx="38322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947863"/>
            <a:ext cx="167163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231">
            <a:off x="4640263" y="3632200"/>
            <a:ext cx="4167187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コンテンツ プレースホルダ 2"/>
          <p:cNvSpPr>
            <a:spLocks noGrp="1"/>
          </p:cNvSpPr>
          <p:nvPr>
            <p:ph idx="1"/>
          </p:nvPr>
        </p:nvSpPr>
        <p:spPr>
          <a:xfrm>
            <a:off x="317500" y="820738"/>
            <a:ext cx="8634413" cy="1371600"/>
          </a:xfrm>
        </p:spPr>
        <p:txBody>
          <a:bodyPr/>
          <a:lstStyle/>
          <a:p>
            <a:r>
              <a:rPr lang="ja-JP" altLang="en-US" smtClean="0"/>
              <a:t>どちらもゼロでない限り微分可能 </a:t>
            </a:r>
            <a:r>
              <a:rPr lang="en-US" altLang="ja-JP" smtClean="0"/>
              <a:t>(</a:t>
            </a:r>
            <a:r>
              <a:rPr lang="ja-JP" altLang="en-US" smtClean="0"/>
              <a:t>法線が連続</a:t>
            </a:r>
            <a:r>
              <a:rPr lang="en-US" altLang="ja-JP" smtClean="0"/>
              <a:t>)</a:t>
            </a:r>
          </a:p>
          <a:p>
            <a:pPr lvl="1"/>
            <a:r>
              <a:rPr lang="en-US" altLang="ja-JP" smtClean="0"/>
              <a:t>Max/Min </a:t>
            </a:r>
            <a:r>
              <a:rPr lang="ja-JP" altLang="en-US" smtClean="0"/>
              <a:t>は関数値が等しいところで微分不可能</a:t>
            </a:r>
            <a:endParaRPr lang="en-US" altLang="ja-JP" smtClean="0"/>
          </a:p>
        </p:txBody>
      </p:sp>
      <p:sp>
        <p:nvSpPr>
          <p:cNvPr id="36873" name="テキスト ボックス 11"/>
          <p:cNvSpPr txBox="1">
            <a:spLocks noChangeArrowheads="1"/>
          </p:cNvSpPr>
          <p:nvPr/>
        </p:nvSpPr>
        <p:spPr bwMode="auto">
          <a:xfrm>
            <a:off x="2076450" y="2193925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R-</a:t>
            </a:r>
            <a:r>
              <a:rPr lang="ja-JP" altLang="en-US" sz="2400"/>
              <a:t>集合演算</a:t>
            </a:r>
          </a:p>
        </p:txBody>
      </p:sp>
      <p:sp>
        <p:nvSpPr>
          <p:cNvPr id="36874" name="テキスト ボックス 12"/>
          <p:cNvSpPr txBox="1">
            <a:spLocks noChangeArrowheads="1"/>
          </p:cNvSpPr>
          <p:nvPr/>
        </p:nvSpPr>
        <p:spPr bwMode="auto">
          <a:xfrm>
            <a:off x="6327775" y="2185988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Max/Min </a:t>
            </a:r>
            <a:r>
              <a:rPr lang="ja-JP" altLang="en-US" sz="2400"/>
              <a:t>集合演算</a:t>
            </a:r>
          </a:p>
        </p:txBody>
      </p:sp>
      <p:sp>
        <p:nvSpPr>
          <p:cNvPr id="36875" name="テキスト ボックス 14"/>
          <p:cNvSpPr txBox="1">
            <a:spLocks noChangeArrowheads="1"/>
          </p:cNvSpPr>
          <p:nvPr/>
        </p:nvSpPr>
        <p:spPr bwMode="auto">
          <a:xfrm>
            <a:off x="2357438" y="2917825"/>
            <a:ext cx="19240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微分不可能点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>(</a:t>
            </a:r>
            <a:r>
              <a:rPr lang="ja-JP" altLang="en-US" sz="2000"/>
              <a:t>角になるところ</a:t>
            </a:r>
            <a:r>
              <a:rPr lang="en-US" altLang="ja-JP" sz="2000"/>
              <a:t>)</a:t>
            </a:r>
            <a:endParaRPr lang="ja-JP" altLang="en-US" sz="2000"/>
          </a:p>
        </p:txBody>
      </p:sp>
      <p:cxnSp>
        <p:nvCxnSpPr>
          <p:cNvPr id="17" name="直線矢印コネクタ 16"/>
          <p:cNvCxnSpPr/>
          <p:nvPr/>
        </p:nvCxnSpPr>
        <p:spPr>
          <a:xfrm rot="5400000">
            <a:off x="2049463" y="4157662"/>
            <a:ext cx="1538288" cy="60166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テキスト ボックス 17"/>
          <p:cNvSpPr txBox="1">
            <a:spLocks noChangeArrowheads="1"/>
          </p:cNvSpPr>
          <p:nvPr/>
        </p:nvSpPr>
        <p:spPr bwMode="auto">
          <a:xfrm>
            <a:off x="6840538" y="2928938"/>
            <a:ext cx="1954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微分不可能な線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>(</a:t>
            </a:r>
            <a:r>
              <a:rPr lang="ja-JP" altLang="en-US" sz="2000"/>
              <a:t>角になるところ</a:t>
            </a:r>
            <a:r>
              <a:rPr lang="en-US" altLang="ja-JP" sz="2000"/>
              <a:t>)</a:t>
            </a:r>
            <a:endParaRPr lang="ja-JP" altLang="en-US" sz="2000"/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6719887" y="3662363"/>
            <a:ext cx="1095375" cy="10033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6733381" y="3985419"/>
            <a:ext cx="1404938" cy="6921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6592094" y="4426744"/>
            <a:ext cx="1965325" cy="36988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CF4D5-C93E-4173-BAE3-E5B9AE0937BE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ja-JP" sz="20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ja-JP" smtClean="0"/>
              <a:t>R-</a:t>
            </a:r>
            <a:r>
              <a:rPr lang="ja-JP" altLang="en-US" smtClean="0"/>
              <a:t>集合演算によるブレンディング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030288"/>
            <a:ext cx="8539163" cy="946150"/>
          </a:xfrm>
        </p:spPr>
        <p:txBody>
          <a:bodyPr/>
          <a:lstStyle/>
          <a:p>
            <a:r>
              <a:rPr lang="ja-JP" altLang="en-US" smtClean="0"/>
              <a:t>関数値がどちらもゼロに近い時に曲面をずらす</a:t>
            </a:r>
          </a:p>
        </p:txBody>
      </p:sp>
      <p:graphicFrame>
        <p:nvGraphicFramePr>
          <p:cNvPr id="38917" name="Object 13"/>
          <p:cNvGraphicFramePr>
            <a:graphicFrameLocks noChangeAspect="1"/>
          </p:cNvGraphicFramePr>
          <p:nvPr/>
        </p:nvGraphicFramePr>
        <p:xfrm>
          <a:off x="185738" y="1668463"/>
          <a:ext cx="887571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数式" r:id="rId3" imgW="4000500" imgH="508000" progId="Equation.3">
                  <p:embed/>
                </p:oleObj>
              </mc:Choice>
              <mc:Fallback>
                <p:oleObj name="数式" r:id="rId3" imgW="4000500" imgH="508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668463"/>
                        <a:ext cx="8875712" cy="11191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73038" y="2935288"/>
          <a:ext cx="8902700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数式" r:id="rId5" imgW="4013200" imgH="508000" progId="Equation.3">
                  <p:embed/>
                </p:oleObj>
              </mc:Choice>
              <mc:Fallback>
                <p:oleObj name="数式" r:id="rId5" imgW="40132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2935288"/>
                        <a:ext cx="8902700" cy="11191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フリーフォーム 9"/>
          <p:cNvSpPr/>
          <p:nvPr/>
        </p:nvSpPr>
        <p:spPr>
          <a:xfrm>
            <a:off x="5832475" y="4283075"/>
            <a:ext cx="2641600" cy="2124075"/>
          </a:xfrm>
          <a:custGeom>
            <a:avLst/>
            <a:gdLst>
              <a:gd name="connsiteX0" fmla="*/ 0 w 2936240"/>
              <a:gd name="connsiteY0" fmla="*/ 2304627 h 2304627"/>
              <a:gd name="connsiteX1" fmla="*/ 2164080 w 2936240"/>
              <a:gd name="connsiteY1" fmla="*/ 231987 h 2304627"/>
              <a:gd name="connsiteX2" fmla="*/ 2550160 w 2936240"/>
              <a:gd name="connsiteY2" fmla="*/ 912707 h 2304627"/>
              <a:gd name="connsiteX3" fmla="*/ 2936240 w 2936240"/>
              <a:gd name="connsiteY3" fmla="*/ 790787 h 2304627"/>
              <a:gd name="connsiteX0" fmla="*/ 0 w 2936240"/>
              <a:gd name="connsiteY0" fmla="*/ 2324947 h 2324947"/>
              <a:gd name="connsiteX1" fmla="*/ 2164080 w 2936240"/>
              <a:gd name="connsiteY1" fmla="*/ 252307 h 2324947"/>
              <a:gd name="connsiteX2" fmla="*/ 2936240 w 2936240"/>
              <a:gd name="connsiteY2" fmla="*/ 811107 h 2324947"/>
              <a:gd name="connsiteX0" fmla="*/ 0 w 2936240"/>
              <a:gd name="connsiteY0" fmla="*/ 1630257 h 1630257"/>
              <a:gd name="connsiteX1" fmla="*/ 1107440 w 2936240"/>
              <a:gd name="connsiteY1" fmla="*/ 431377 h 1630257"/>
              <a:gd name="connsiteX2" fmla="*/ 2936240 w 2936240"/>
              <a:gd name="connsiteY2" fmla="*/ 116417 h 163025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802977 h 1802977"/>
              <a:gd name="connsiteX1" fmla="*/ 985520 w 2814320"/>
              <a:gd name="connsiteY1" fmla="*/ 532977 h 1802977"/>
              <a:gd name="connsiteX2" fmla="*/ 2814320 w 2814320"/>
              <a:gd name="connsiteY2" fmla="*/ 218017 h 1802977"/>
              <a:gd name="connsiteX0" fmla="*/ 0 w 2814320"/>
              <a:gd name="connsiteY0" fmla="*/ 1802977 h 1802977"/>
              <a:gd name="connsiteX1" fmla="*/ 914400 w 2814320"/>
              <a:gd name="connsiteY1" fmla="*/ 360257 h 1802977"/>
              <a:gd name="connsiteX2" fmla="*/ 2814320 w 2814320"/>
              <a:gd name="connsiteY2" fmla="*/ 218017 h 1802977"/>
              <a:gd name="connsiteX0" fmla="*/ 0 w 2367280"/>
              <a:gd name="connsiteY0" fmla="*/ 2056977 h 2056977"/>
              <a:gd name="connsiteX1" fmla="*/ 914400 w 2367280"/>
              <a:gd name="connsiteY1" fmla="*/ 614257 h 2056977"/>
              <a:gd name="connsiteX2" fmla="*/ 2367280 w 2367280"/>
              <a:gd name="connsiteY2" fmla="*/ 218017 h 2056977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1600" h="1767840">
                <a:moveTo>
                  <a:pt x="0" y="1767840"/>
                </a:moveTo>
                <a:cubicBezTo>
                  <a:pt x="381846" y="908473"/>
                  <a:pt x="748453" y="690880"/>
                  <a:pt x="1188720" y="396240"/>
                </a:cubicBezTo>
                <a:cubicBezTo>
                  <a:pt x="1628987" y="101600"/>
                  <a:pt x="2155613" y="35983"/>
                  <a:pt x="26416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フリーフォーム 10"/>
          <p:cNvSpPr/>
          <p:nvPr/>
        </p:nvSpPr>
        <p:spPr>
          <a:xfrm flipH="1">
            <a:off x="5327650" y="4606925"/>
            <a:ext cx="2974975" cy="1690688"/>
          </a:xfrm>
          <a:custGeom>
            <a:avLst/>
            <a:gdLst>
              <a:gd name="connsiteX0" fmla="*/ 0 w 2936240"/>
              <a:gd name="connsiteY0" fmla="*/ 2304627 h 2304627"/>
              <a:gd name="connsiteX1" fmla="*/ 2164080 w 2936240"/>
              <a:gd name="connsiteY1" fmla="*/ 231987 h 2304627"/>
              <a:gd name="connsiteX2" fmla="*/ 2550160 w 2936240"/>
              <a:gd name="connsiteY2" fmla="*/ 912707 h 2304627"/>
              <a:gd name="connsiteX3" fmla="*/ 2936240 w 2936240"/>
              <a:gd name="connsiteY3" fmla="*/ 790787 h 2304627"/>
              <a:gd name="connsiteX0" fmla="*/ 0 w 2936240"/>
              <a:gd name="connsiteY0" fmla="*/ 2324947 h 2324947"/>
              <a:gd name="connsiteX1" fmla="*/ 2164080 w 2936240"/>
              <a:gd name="connsiteY1" fmla="*/ 252307 h 2324947"/>
              <a:gd name="connsiteX2" fmla="*/ 2936240 w 2936240"/>
              <a:gd name="connsiteY2" fmla="*/ 811107 h 2324947"/>
              <a:gd name="connsiteX0" fmla="*/ 0 w 2936240"/>
              <a:gd name="connsiteY0" fmla="*/ 1630257 h 1630257"/>
              <a:gd name="connsiteX1" fmla="*/ 1107440 w 2936240"/>
              <a:gd name="connsiteY1" fmla="*/ 431377 h 1630257"/>
              <a:gd name="connsiteX2" fmla="*/ 2936240 w 2936240"/>
              <a:gd name="connsiteY2" fmla="*/ 116417 h 163025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802977 h 1802977"/>
              <a:gd name="connsiteX1" fmla="*/ 985520 w 2814320"/>
              <a:gd name="connsiteY1" fmla="*/ 532977 h 1802977"/>
              <a:gd name="connsiteX2" fmla="*/ 2814320 w 2814320"/>
              <a:gd name="connsiteY2" fmla="*/ 218017 h 1802977"/>
              <a:gd name="connsiteX0" fmla="*/ 0 w 2814320"/>
              <a:gd name="connsiteY0" fmla="*/ 1802977 h 1802977"/>
              <a:gd name="connsiteX1" fmla="*/ 914400 w 2814320"/>
              <a:gd name="connsiteY1" fmla="*/ 360257 h 1802977"/>
              <a:gd name="connsiteX2" fmla="*/ 2814320 w 2814320"/>
              <a:gd name="connsiteY2" fmla="*/ 218017 h 1802977"/>
              <a:gd name="connsiteX0" fmla="*/ 0 w 2367280"/>
              <a:gd name="connsiteY0" fmla="*/ 2056977 h 2056977"/>
              <a:gd name="connsiteX1" fmla="*/ 914400 w 2367280"/>
              <a:gd name="connsiteY1" fmla="*/ 614257 h 2056977"/>
              <a:gd name="connsiteX2" fmla="*/ 2367280 w 2367280"/>
              <a:gd name="connsiteY2" fmla="*/ 218017 h 2056977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866986"/>
              <a:gd name="connsiteY0" fmla="*/ 2243701 h 2243701"/>
              <a:gd name="connsiteX1" fmla="*/ 1414106 w 2866986"/>
              <a:gd name="connsiteY1" fmla="*/ 396240 h 2243701"/>
              <a:gd name="connsiteX2" fmla="*/ 2866986 w 2866986"/>
              <a:gd name="connsiteY2" fmla="*/ 0 h 2243701"/>
              <a:gd name="connsiteX0" fmla="*/ 0 w 3054807"/>
              <a:gd name="connsiteY0" fmla="*/ 2111777 h 2111777"/>
              <a:gd name="connsiteX1" fmla="*/ 1414106 w 3054807"/>
              <a:gd name="connsiteY1" fmla="*/ 264316 h 2111777"/>
              <a:gd name="connsiteX2" fmla="*/ 3054807 w 3054807"/>
              <a:gd name="connsiteY2" fmla="*/ 525884 h 2111777"/>
              <a:gd name="connsiteX0" fmla="*/ 0 w 3054807"/>
              <a:gd name="connsiteY0" fmla="*/ 1585893 h 1585893"/>
              <a:gd name="connsiteX1" fmla="*/ 1508017 w 3054807"/>
              <a:gd name="connsiteY1" fmla="*/ 312265 h 1585893"/>
              <a:gd name="connsiteX2" fmla="*/ 3054807 w 3054807"/>
              <a:gd name="connsiteY2" fmla="*/ 0 h 1585893"/>
              <a:gd name="connsiteX0" fmla="*/ 0 w 3054807"/>
              <a:gd name="connsiteY0" fmla="*/ 1803865 h 1803865"/>
              <a:gd name="connsiteX1" fmla="*/ 1423497 w 3054807"/>
              <a:gd name="connsiteY1" fmla="*/ 264315 h 1803865"/>
              <a:gd name="connsiteX2" fmla="*/ 3054807 w 3054807"/>
              <a:gd name="connsiteY2" fmla="*/ 217972 h 1803865"/>
              <a:gd name="connsiteX0" fmla="*/ 0 w 2632209"/>
              <a:gd name="connsiteY0" fmla="*/ 1983481 h 1983481"/>
              <a:gd name="connsiteX1" fmla="*/ 1000899 w 2632209"/>
              <a:gd name="connsiteY1" fmla="*/ 289976 h 1983481"/>
              <a:gd name="connsiteX2" fmla="*/ 2632209 w 2632209"/>
              <a:gd name="connsiteY2" fmla="*/ 243633 h 1983481"/>
              <a:gd name="connsiteX0" fmla="*/ 0 w 2632209"/>
              <a:gd name="connsiteY0" fmla="*/ 1815529 h 1815529"/>
              <a:gd name="connsiteX1" fmla="*/ 1132374 w 2632209"/>
              <a:gd name="connsiteY1" fmla="*/ 289976 h 1815529"/>
              <a:gd name="connsiteX2" fmla="*/ 2632209 w 2632209"/>
              <a:gd name="connsiteY2" fmla="*/ 75681 h 1815529"/>
              <a:gd name="connsiteX0" fmla="*/ 0 w 2491343"/>
              <a:gd name="connsiteY0" fmla="*/ 2243699 h 2243699"/>
              <a:gd name="connsiteX1" fmla="*/ 1132374 w 2491343"/>
              <a:gd name="connsiteY1" fmla="*/ 718146 h 2243699"/>
              <a:gd name="connsiteX2" fmla="*/ 2491343 w 2491343"/>
              <a:gd name="connsiteY2" fmla="*/ 0 h 2243699"/>
              <a:gd name="connsiteX0" fmla="*/ 0 w 2688555"/>
              <a:gd name="connsiteY0" fmla="*/ 2229703 h 2229703"/>
              <a:gd name="connsiteX1" fmla="*/ 1132374 w 2688555"/>
              <a:gd name="connsiteY1" fmla="*/ 704150 h 2229703"/>
              <a:gd name="connsiteX2" fmla="*/ 2688555 w 2688555"/>
              <a:gd name="connsiteY2" fmla="*/ 0 h 2229703"/>
              <a:gd name="connsiteX0" fmla="*/ 0 w 2688555"/>
              <a:gd name="connsiteY0" fmla="*/ 2277694 h 2277694"/>
              <a:gd name="connsiteX1" fmla="*/ 1132374 w 2688555"/>
              <a:gd name="connsiteY1" fmla="*/ 752141 h 2277694"/>
              <a:gd name="connsiteX2" fmla="*/ 2688555 w 2688555"/>
              <a:gd name="connsiteY2" fmla="*/ 47991 h 22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555" h="2277694">
                <a:moveTo>
                  <a:pt x="0" y="2277694"/>
                </a:moveTo>
                <a:cubicBezTo>
                  <a:pt x="381846" y="1418327"/>
                  <a:pt x="684282" y="1123758"/>
                  <a:pt x="1132374" y="752141"/>
                </a:cubicBezTo>
                <a:cubicBezTo>
                  <a:pt x="1580466" y="380524"/>
                  <a:pt x="2080484" y="0"/>
                  <a:pt x="2688555" y="4799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8921" name="Freeform 10"/>
          <p:cNvSpPr>
            <a:spLocks/>
          </p:cNvSpPr>
          <p:nvPr/>
        </p:nvSpPr>
        <p:spPr bwMode="auto">
          <a:xfrm>
            <a:off x="5883275" y="5418138"/>
            <a:ext cx="2398713" cy="982662"/>
          </a:xfrm>
          <a:custGeom>
            <a:avLst/>
            <a:gdLst>
              <a:gd name="T0" fmla="*/ 0 w 1511"/>
              <a:gd name="T1" fmla="*/ 2147483646 h 619"/>
              <a:gd name="T2" fmla="*/ 2147483646 w 1511"/>
              <a:gd name="T3" fmla="*/ 2147483646 h 619"/>
              <a:gd name="T4" fmla="*/ 2147483646 w 1511"/>
              <a:gd name="T5" fmla="*/ 2147483646 h 619"/>
              <a:gd name="T6" fmla="*/ 0 60000 65536"/>
              <a:gd name="T7" fmla="*/ 0 60000 65536"/>
              <a:gd name="T8" fmla="*/ 0 60000 65536"/>
              <a:gd name="T9" fmla="*/ 0 w 1511"/>
              <a:gd name="T10" fmla="*/ 0 h 619"/>
              <a:gd name="T11" fmla="*/ 1511 w 1511"/>
              <a:gd name="T12" fmla="*/ 619 h 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1" h="619">
                <a:moveTo>
                  <a:pt x="0" y="619"/>
                </a:moveTo>
                <a:cubicBezTo>
                  <a:pt x="76" y="452"/>
                  <a:pt x="320" y="20"/>
                  <a:pt x="572" y="10"/>
                </a:cubicBezTo>
                <a:cubicBezTo>
                  <a:pt x="824" y="0"/>
                  <a:pt x="1361" y="352"/>
                  <a:pt x="1511" y="557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6753225" y="5008563"/>
            <a:ext cx="19050" cy="37941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5748338" y="6365875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積をすると交差は凸</a:t>
            </a:r>
          </a:p>
        </p:txBody>
      </p:sp>
      <p:graphicFrame>
        <p:nvGraphicFramePr>
          <p:cNvPr id="38924" name="Object 4"/>
          <p:cNvGraphicFramePr>
            <a:graphicFrameLocks noChangeAspect="1"/>
          </p:cNvGraphicFramePr>
          <p:nvPr/>
        </p:nvGraphicFramePr>
        <p:xfrm>
          <a:off x="5546725" y="4886325"/>
          <a:ext cx="6810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数式" r:id="rId7" imgW="406048" imgH="215713" progId="Equation.3">
                  <p:embed/>
                </p:oleObj>
              </mc:Choice>
              <mc:Fallback>
                <p:oleObj name="数式" r:id="rId7" imgW="406048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4886325"/>
                        <a:ext cx="6810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4"/>
          <p:cNvGraphicFramePr>
            <a:graphicFrameLocks noChangeAspect="1"/>
          </p:cNvGraphicFramePr>
          <p:nvPr/>
        </p:nvGraphicFramePr>
        <p:xfrm>
          <a:off x="7494588" y="4611688"/>
          <a:ext cx="7032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数式" r:id="rId9" imgW="418918" imgH="215806" progId="Equation.3">
                  <p:embed/>
                </p:oleObj>
              </mc:Choice>
              <mc:Fallback>
                <p:oleObj name="数式" r:id="rId9" imgW="418918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4611688"/>
                        <a:ext cx="7032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リーフォーム 9"/>
          <p:cNvSpPr/>
          <p:nvPr/>
        </p:nvSpPr>
        <p:spPr>
          <a:xfrm>
            <a:off x="1219200" y="4257675"/>
            <a:ext cx="2641600" cy="2124075"/>
          </a:xfrm>
          <a:custGeom>
            <a:avLst/>
            <a:gdLst>
              <a:gd name="connsiteX0" fmla="*/ 0 w 2936240"/>
              <a:gd name="connsiteY0" fmla="*/ 2304627 h 2304627"/>
              <a:gd name="connsiteX1" fmla="*/ 2164080 w 2936240"/>
              <a:gd name="connsiteY1" fmla="*/ 231987 h 2304627"/>
              <a:gd name="connsiteX2" fmla="*/ 2550160 w 2936240"/>
              <a:gd name="connsiteY2" fmla="*/ 912707 h 2304627"/>
              <a:gd name="connsiteX3" fmla="*/ 2936240 w 2936240"/>
              <a:gd name="connsiteY3" fmla="*/ 790787 h 2304627"/>
              <a:gd name="connsiteX0" fmla="*/ 0 w 2936240"/>
              <a:gd name="connsiteY0" fmla="*/ 2324947 h 2324947"/>
              <a:gd name="connsiteX1" fmla="*/ 2164080 w 2936240"/>
              <a:gd name="connsiteY1" fmla="*/ 252307 h 2324947"/>
              <a:gd name="connsiteX2" fmla="*/ 2936240 w 2936240"/>
              <a:gd name="connsiteY2" fmla="*/ 811107 h 2324947"/>
              <a:gd name="connsiteX0" fmla="*/ 0 w 2936240"/>
              <a:gd name="connsiteY0" fmla="*/ 1630257 h 1630257"/>
              <a:gd name="connsiteX1" fmla="*/ 1107440 w 2936240"/>
              <a:gd name="connsiteY1" fmla="*/ 431377 h 1630257"/>
              <a:gd name="connsiteX2" fmla="*/ 2936240 w 2936240"/>
              <a:gd name="connsiteY2" fmla="*/ 116417 h 163025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802977 h 1802977"/>
              <a:gd name="connsiteX1" fmla="*/ 985520 w 2814320"/>
              <a:gd name="connsiteY1" fmla="*/ 532977 h 1802977"/>
              <a:gd name="connsiteX2" fmla="*/ 2814320 w 2814320"/>
              <a:gd name="connsiteY2" fmla="*/ 218017 h 1802977"/>
              <a:gd name="connsiteX0" fmla="*/ 0 w 2814320"/>
              <a:gd name="connsiteY0" fmla="*/ 1802977 h 1802977"/>
              <a:gd name="connsiteX1" fmla="*/ 914400 w 2814320"/>
              <a:gd name="connsiteY1" fmla="*/ 360257 h 1802977"/>
              <a:gd name="connsiteX2" fmla="*/ 2814320 w 2814320"/>
              <a:gd name="connsiteY2" fmla="*/ 218017 h 1802977"/>
              <a:gd name="connsiteX0" fmla="*/ 0 w 2367280"/>
              <a:gd name="connsiteY0" fmla="*/ 2056977 h 2056977"/>
              <a:gd name="connsiteX1" fmla="*/ 914400 w 2367280"/>
              <a:gd name="connsiteY1" fmla="*/ 614257 h 2056977"/>
              <a:gd name="connsiteX2" fmla="*/ 2367280 w 2367280"/>
              <a:gd name="connsiteY2" fmla="*/ 218017 h 2056977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1600" h="1767840">
                <a:moveTo>
                  <a:pt x="0" y="1767840"/>
                </a:moveTo>
                <a:cubicBezTo>
                  <a:pt x="381846" y="908473"/>
                  <a:pt x="748453" y="690880"/>
                  <a:pt x="1188720" y="396240"/>
                </a:cubicBezTo>
                <a:cubicBezTo>
                  <a:pt x="1628987" y="101600"/>
                  <a:pt x="2155613" y="35983"/>
                  <a:pt x="26416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" name="フリーフォーム 10"/>
          <p:cNvSpPr/>
          <p:nvPr/>
        </p:nvSpPr>
        <p:spPr>
          <a:xfrm flipH="1">
            <a:off x="714375" y="4581525"/>
            <a:ext cx="2974975" cy="1690688"/>
          </a:xfrm>
          <a:custGeom>
            <a:avLst/>
            <a:gdLst>
              <a:gd name="connsiteX0" fmla="*/ 0 w 2936240"/>
              <a:gd name="connsiteY0" fmla="*/ 2304627 h 2304627"/>
              <a:gd name="connsiteX1" fmla="*/ 2164080 w 2936240"/>
              <a:gd name="connsiteY1" fmla="*/ 231987 h 2304627"/>
              <a:gd name="connsiteX2" fmla="*/ 2550160 w 2936240"/>
              <a:gd name="connsiteY2" fmla="*/ 912707 h 2304627"/>
              <a:gd name="connsiteX3" fmla="*/ 2936240 w 2936240"/>
              <a:gd name="connsiteY3" fmla="*/ 790787 h 2304627"/>
              <a:gd name="connsiteX0" fmla="*/ 0 w 2936240"/>
              <a:gd name="connsiteY0" fmla="*/ 2324947 h 2324947"/>
              <a:gd name="connsiteX1" fmla="*/ 2164080 w 2936240"/>
              <a:gd name="connsiteY1" fmla="*/ 252307 h 2324947"/>
              <a:gd name="connsiteX2" fmla="*/ 2936240 w 2936240"/>
              <a:gd name="connsiteY2" fmla="*/ 811107 h 2324947"/>
              <a:gd name="connsiteX0" fmla="*/ 0 w 2936240"/>
              <a:gd name="connsiteY0" fmla="*/ 1630257 h 1630257"/>
              <a:gd name="connsiteX1" fmla="*/ 1107440 w 2936240"/>
              <a:gd name="connsiteY1" fmla="*/ 431377 h 1630257"/>
              <a:gd name="connsiteX2" fmla="*/ 2936240 w 2936240"/>
              <a:gd name="connsiteY2" fmla="*/ 116417 h 163025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701377 h 1701377"/>
              <a:gd name="connsiteX1" fmla="*/ 985520 w 2814320"/>
              <a:gd name="connsiteY1" fmla="*/ 431377 h 1701377"/>
              <a:gd name="connsiteX2" fmla="*/ 2814320 w 2814320"/>
              <a:gd name="connsiteY2" fmla="*/ 116417 h 1701377"/>
              <a:gd name="connsiteX0" fmla="*/ 0 w 2814320"/>
              <a:gd name="connsiteY0" fmla="*/ 1802977 h 1802977"/>
              <a:gd name="connsiteX1" fmla="*/ 985520 w 2814320"/>
              <a:gd name="connsiteY1" fmla="*/ 532977 h 1802977"/>
              <a:gd name="connsiteX2" fmla="*/ 2814320 w 2814320"/>
              <a:gd name="connsiteY2" fmla="*/ 218017 h 1802977"/>
              <a:gd name="connsiteX0" fmla="*/ 0 w 2814320"/>
              <a:gd name="connsiteY0" fmla="*/ 1802977 h 1802977"/>
              <a:gd name="connsiteX1" fmla="*/ 914400 w 2814320"/>
              <a:gd name="connsiteY1" fmla="*/ 360257 h 1802977"/>
              <a:gd name="connsiteX2" fmla="*/ 2814320 w 2814320"/>
              <a:gd name="connsiteY2" fmla="*/ 218017 h 1802977"/>
              <a:gd name="connsiteX0" fmla="*/ 0 w 2367280"/>
              <a:gd name="connsiteY0" fmla="*/ 2056977 h 2056977"/>
              <a:gd name="connsiteX1" fmla="*/ 914400 w 2367280"/>
              <a:gd name="connsiteY1" fmla="*/ 614257 h 2056977"/>
              <a:gd name="connsiteX2" fmla="*/ 2367280 w 2367280"/>
              <a:gd name="connsiteY2" fmla="*/ 218017 h 2056977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367280"/>
              <a:gd name="connsiteY0" fmla="*/ 1838960 h 1838960"/>
              <a:gd name="connsiteX1" fmla="*/ 914400 w 2367280"/>
              <a:gd name="connsiteY1" fmla="*/ 396240 h 1838960"/>
              <a:gd name="connsiteX2" fmla="*/ 2367280 w 2367280"/>
              <a:gd name="connsiteY2" fmla="*/ 0 h 183896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641600"/>
              <a:gd name="connsiteY0" fmla="*/ 1767840 h 1767840"/>
              <a:gd name="connsiteX1" fmla="*/ 1188720 w 2641600"/>
              <a:gd name="connsiteY1" fmla="*/ 396240 h 1767840"/>
              <a:gd name="connsiteX2" fmla="*/ 2641600 w 2641600"/>
              <a:gd name="connsiteY2" fmla="*/ 0 h 1767840"/>
              <a:gd name="connsiteX0" fmla="*/ 0 w 2866986"/>
              <a:gd name="connsiteY0" fmla="*/ 2243701 h 2243701"/>
              <a:gd name="connsiteX1" fmla="*/ 1414106 w 2866986"/>
              <a:gd name="connsiteY1" fmla="*/ 396240 h 2243701"/>
              <a:gd name="connsiteX2" fmla="*/ 2866986 w 2866986"/>
              <a:gd name="connsiteY2" fmla="*/ 0 h 2243701"/>
              <a:gd name="connsiteX0" fmla="*/ 0 w 3054807"/>
              <a:gd name="connsiteY0" fmla="*/ 2111777 h 2111777"/>
              <a:gd name="connsiteX1" fmla="*/ 1414106 w 3054807"/>
              <a:gd name="connsiteY1" fmla="*/ 264316 h 2111777"/>
              <a:gd name="connsiteX2" fmla="*/ 3054807 w 3054807"/>
              <a:gd name="connsiteY2" fmla="*/ 525884 h 2111777"/>
              <a:gd name="connsiteX0" fmla="*/ 0 w 3054807"/>
              <a:gd name="connsiteY0" fmla="*/ 1585893 h 1585893"/>
              <a:gd name="connsiteX1" fmla="*/ 1508017 w 3054807"/>
              <a:gd name="connsiteY1" fmla="*/ 312265 h 1585893"/>
              <a:gd name="connsiteX2" fmla="*/ 3054807 w 3054807"/>
              <a:gd name="connsiteY2" fmla="*/ 0 h 1585893"/>
              <a:gd name="connsiteX0" fmla="*/ 0 w 3054807"/>
              <a:gd name="connsiteY0" fmla="*/ 1803865 h 1803865"/>
              <a:gd name="connsiteX1" fmla="*/ 1423497 w 3054807"/>
              <a:gd name="connsiteY1" fmla="*/ 264315 h 1803865"/>
              <a:gd name="connsiteX2" fmla="*/ 3054807 w 3054807"/>
              <a:gd name="connsiteY2" fmla="*/ 217972 h 1803865"/>
              <a:gd name="connsiteX0" fmla="*/ 0 w 2632209"/>
              <a:gd name="connsiteY0" fmla="*/ 1983481 h 1983481"/>
              <a:gd name="connsiteX1" fmla="*/ 1000899 w 2632209"/>
              <a:gd name="connsiteY1" fmla="*/ 289976 h 1983481"/>
              <a:gd name="connsiteX2" fmla="*/ 2632209 w 2632209"/>
              <a:gd name="connsiteY2" fmla="*/ 243633 h 1983481"/>
              <a:gd name="connsiteX0" fmla="*/ 0 w 2632209"/>
              <a:gd name="connsiteY0" fmla="*/ 1815529 h 1815529"/>
              <a:gd name="connsiteX1" fmla="*/ 1132374 w 2632209"/>
              <a:gd name="connsiteY1" fmla="*/ 289976 h 1815529"/>
              <a:gd name="connsiteX2" fmla="*/ 2632209 w 2632209"/>
              <a:gd name="connsiteY2" fmla="*/ 75681 h 1815529"/>
              <a:gd name="connsiteX0" fmla="*/ 0 w 2491343"/>
              <a:gd name="connsiteY0" fmla="*/ 2243699 h 2243699"/>
              <a:gd name="connsiteX1" fmla="*/ 1132374 w 2491343"/>
              <a:gd name="connsiteY1" fmla="*/ 718146 h 2243699"/>
              <a:gd name="connsiteX2" fmla="*/ 2491343 w 2491343"/>
              <a:gd name="connsiteY2" fmla="*/ 0 h 2243699"/>
              <a:gd name="connsiteX0" fmla="*/ 0 w 2688555"/>
              <a:gd name="connsiteY0" fmla="*/ 2229703 h 2229703"/>
              <a:gd name="connsiteX1" fmla="*/ 1132374 w 2688555"/>
              <a:gd name="connsiteY1" fmla="*/ 704150 h 2229703"/>
              <a:gd name="connsiteX2" fmla="*/ 2688555 w 2688555"/>
              <a:gd name="connsiteY2" fmla="*/ 0 h 2229703"/>
              <a:gd name="connsiteX0" fmla="*/ 0 w 2688555"/>
              <a:gd name="connsiteY0" fmla="*/ 2277694 h 2277694"/>
              <a:gd name="connsiteX1" fmla="*/ 1132374 w 2688555"/>
              <a:gd name="connsiteY1" fmla="*/ 752141 h 2277694"/>
              <a:gd name="connsiteX2" fmla="*/ 2688555 w 2688555"/>
              <a:gd name="connsiteY2" fmla="*/ 47991 h 227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8555" h="2277694">
                <a:moveTo>
                  <a:pt x="0" y="2277694"/>
                </a:moveTo>
                <a:cubicBezTo>
                  <a:pt x="381846" y="1418327"/>
                  <a:pt x="684282" y="1123758"/>
                  <a:pt x="1132374" y="752141"/>
                </a:cubicBezTo>
                <a:cubicBezTo>
                  <a:pt x="1580466" y="380524"/>
                  <a:pt x="2080484" y="0"/>
                  <a:pt x="2688555" y="4799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8928" name="Freeform 17"/>
          <p:cNvSpPr>
            <a:spLocks/>
          </p:cNvSpPr>
          <p:nvPr/>
        </p:nvSpPr>
        <p:spPr bwMode="auto">
          <a:xfrm>
            <a:off x="741363" y="4227513"/>
            <a:ext cx="3095625" cy="411162"/>
          </a:xfrm>
          <a:custGeom>
            <a:avLst/>
            <a:gdLst>
              <a:gd name="T0" fmla="*/ 0 w 1950"/>
              <a:gd name="T1" fmla="*/ 2147483646 h 259"/>
              <a:gd name="T2" fmla="*/ 2147483646 w 1950"/>
              <a:gd name="T3" fmla="*/ 2147483646 h 259"/>
              <a:gd name="T4" fmla="*/ 2147483646 w 1950"/>
              <a:gd name="T5" fmla="*/ 2147483646 h 259"/>
              <a:gd name="T6" fmla="*/ 0 60000 65536"/>
              <a:gd name="T7" fmla="*/ 0 60000 65536"/>
              <a:gd name="T8" fmla="*/ 0 60000 65536"/>
              <a:gd name="T9" fmla="*/ 0 w 1950"/>
              <a:gd name="T10" fmla="*/ 0 h 259"/>
              <a:gd name="T11" fmla="*/ 1950 w 1950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0" h="259">
                <a:moveTo>
                  <a:pt x="0" y="250"/>
                </a:moveTo>
                <a:cubicBezTo>
                  <a:pt x="351" y="204"/>
                  <a:pt x="510" y="259"/>
                  <a:pt x="860" y="230"/>
                </a:cubicBezTo>
                <a:cubicBezTo>
                  <a:pt x="1210" y="201"/>
                  <a:pt x="1641" y="0"/>
                  <a:pt x="1950" y="12"/>
                </a:cubicBezTo>
              </a:path>
            </a:pathLst>
          </a:custGeom>
          <a:noFill/>
          <a:ln w="63500">
            <a:solidFill>
              <a:srgbClr val="FF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 flipH="1" flipV="1">
            <a:off x="2071688" y="4622800"/>
            <a:ext cx="28575" cy="3349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1111250" y="6350000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和をすると交差は凹</a:t>
            </a:r>
          </a:p>
        </p:txBody>
      </p:sp>
      <p:graphicFrame>
        <p:nvGraphicFramePr>
          <p:cNvPr id="38931" name="Object 20"/>
          <p:cNvGraphicFramePr>
            <a:graphicFrameLocks noChangeAspect="1"/>
          </p:cNvGraphicFramePr>
          <p:nvPr/>
        </p:nvGraphicFramePr>
        <p:xfrm>
          <a:off x="933450" y="4860925"/>
          <a:ext cx="6810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数式" r:id="rId11" imgW="406048" imgH="215713" progId="Equation.3">
                  <p:embed/>
                </p:oleObj>
              </mc:Choice>
              <mc:Fallback>
                <p:oleObj name="数式" r:id="rId11" imgW="406048" imgH="215713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860925"/>
                        <a:ext cx="6810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21"/>
          <p:cNvGraphicFramePr>
            <a:graphicFrameLocks noChangeAspect="1"/>
          </p:cNvGraphicFramePr>
          <p:nvPr/>
        </p:nvGraphicFramePr>
        <p:xfrm>
          <a:off x="2881313" y="4586288"/>
          <a:ext cx="7032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数式" r:id="rId13" imgW="418918" imgH="215806" progId="Equation.3">
                  <p:embed/>
                </p:oleObj>
              </mc:Choice>
              <mc:Fallback>
                <p:oleObj name="数式" r:id="rId13" imgW="418918" imgH="215806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4586288"/>
                        <a:ext cx="7032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Line 22"/>
          <p:cNvSpPr>
            <a:spLocks noChangeShapeType="1"/>
          </p:cNvSpPr>
          <p:nvPr/>
        </p:nvSpPr>
        <p:spPr bwMode="auto">
          <a:xfrm flipH="1" flipV="1">
            <a:off x="1782763" y="4587875"/>
            <a:ext cx="9525" cy="2270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H="1" flipV="1">
            <a:off x="2389188" y="4505325"/>
            <a:ext cx="9525" cy="2270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>
            <a:off x="6486525" y="5224463"/>
            <a:ext cx="19050" cy="3000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7138988" y="5214938"/>
            <a:ext cx="19050" cy="3000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4651375" y="4306888"/>
            <a:ext cx="0" cy="209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8263"/>
            <a:ext cx="8229600" cy="1143001"/>
          </a:xfrm>
        </p:spPr>
        <p:txBody>
          <a:bodyPr/>
          <a:lstStyle/>
          <a:p>
            <a:r>
              <a:rPr lang="ja-JP" altLang="en-US" smtClean="0"/>
              <a:t>ブレンド付き </a:t>
            </a:r>
            <a:r>
              <a:rPr lang="en-US" altLang="ja-JP" smtClean="0"/>
              <a:t>CSG </a:t>
            </a:r>
            <a:r>
              <a:rPr lang="ja-JP" altLang="en-US" smtClean="0"/>
              <a:t>の結果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0588"/>
            <a:ext cx="32718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774700"/>
            <a:ext cx="30829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232275"/>
            <a:ext cx="30861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411663"/>
            <a:ext cx="30511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403725"/>
            <a:ext cx="19589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966788"/>
            <a:ext cx="216058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179388" y="3902075"/>
            <a:ext cx="8659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3806825" y="3408363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ブレンドあり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3821113" y="3889375"/>
            <a:ext cx="170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ブレンドなし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27DD3B-0C57-416E-991A-43A65F832146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000"/>
          </a:p>
        </p:txBody>
      </p:sp>
      <p:sp>
        <p:nvSpPr>
          <p:cNvPr id="6147" name="Rectangle 6"/>
          <p:cNvSpPr txBox="1">
            <a:spLocks noGrp="1" noChangeArrowheads="1"/>
          </p:cNvSpPr>
          <p:nvPr/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EADD1B-0DBB-44BD-BB88-A4BC647654FF}" type="slidenum">
              <a:rPr lang="en-US" altLang="ja-JP" sz="20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数式による平面曲線の表現方法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18488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陽</a:t>
            </a:r>
            <a:r>
              <a:rPr lang="en-US" altLang="ja-JP" sz="2800" smtClean="0"/>
              <a:t>(</a:t>
            </a:r>
            <a:r>
              <a:rPr lang="ja-JP" altLang="en-US" sz="2800" smtClean="0"/>
              <a:t>グラフ</a:t>
            </a:r>
            <a:r>
              <a:rPr lang="en-US" altLang="ja-JP" sz="2800" smtClean="0"/>
              <a:t>)</a:t>
            </a:r>
            <a:r>
              <a:rPr lang="ja-JP" altLang="en-US" sz="2800" smtClean="0"/>
              <a:t>形式 </a:t>
            </a:r>
            <a:r>
              <a:rPr lang="en-US" altLang="ja-JP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扱い易いが自由度がない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smtClean="0"/>
          </a:p>
          <a:p>
            <a:pPr eaLnBrk="1" hangingPunct="1">
              <a:lnSpc>
                <a:spcPct val="80000"/>
              </a:lnSpc>
            </a:pPr>
            <a:endParaRPr lang="ja-JP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パラメトリック形式 </a:t>
            </a:r>
            <a:r>
              <a:rPr lang="en-US" altLang="ja-JP" sz="2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扱い易く、自由度も高い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空間曲線への拡張も容易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smtClean="0"/>
          </a:p>
          <a:p>
            <a:pPr eaLnBrk="1" hangingPunct="1">
              <a:lnSpc>
                <a:spcPct val="80000"/>
              </a:lnSpc>
            </a:pPr>
            <a:endParaRPr lang="ja-JP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陰形式 </a:t>
            </a:r>
            <a:r>
              <a:rPr lang="en-US" altLang="ja-JP" sz="280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等値線とも呼ばれる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400" smtClean="0"/>
              <a:t>タマネギ状の曲線群</a:t>
            </a:r>
          </a:p>
          <a:p>
            <a:pPr lvl="1" eaLnBrk="1" hangingPunct="1">
              <a:lnSpc>
                <a:spcPct val="80000"/>
              </a:lnSpc>
            </a:pPr>
            <a:endParaRPr lang="en-US" altLang="ja-JP" sz="2400" smtClean="0"/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3125788" y="1392238"/>
          <a:ext cx="13017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数式" r:id="rId3" imgW="583947" imgH="203112" progId="Equation.3">
                  <p:embed/>
                </p:oleObj>
              </mc:Choice>
              <mc:Fallback>
                <p:oleObj name="数式" r:id="rId3" imgW="583947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1392238"/>
                        <a:ext cx="13017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5"/>
          <p:cNvGraphicFramePr>
            <a:graphicFrameLocks noChangeAspect="1"/>
          </p:cNvGraphicFramePr>
          <p:nvPr/>
        </p:nvGraphicFramePr>
        <p:xfrm>
          <a:off x="3635375" y="2997200"/>
          <a:ext cx="2316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数式" r:id="rId5" imgW="1040948" imgH="215806" progId="Equation.3">
                  <p:embed/>
                </p:oleObj>
              </mc:Choice>
              <mc:Fallback>
                <p:oleObj name="数式" r:id="rId5" imgW="1040948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97200"/>
                        <a:ext cx="23161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6"/>
          <p:cNvGraphicFramePr>
            <a:graphicFrameLocks noChangeAspect="1"/>
          </p:cNvGraphicFramePr>
          <p:nvPr/>
        </p:nvGraphicFramePr>
        <p:xfrm>
          <a:off x="1979613" y="5084763"/>
          <a:ext cx="15827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数式" r:id="rId7" imgW="710891" imgH="203112" progId="Equation.3">
                  <p:embed/>
                </p:oleObj>
              </mc:Choice>
              <mc:Fallback>
                <p:oleObj name="数式" r:id="rId7" imgW="710891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84763"/>
                        <a:ext cx="15827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8" descr="en_explic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16557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en_pa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08275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en_implic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4652963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6" name="Object 11"/>
          <p:cNvGraphicFramePr>
            <a:graphicFrameLocks noChangeAspect="1"/>
          </p:cNvGraphicFramePr>
          <p:nvPr/>
        </p:nvGraphicFramePr>
        <p:xfrm>
          <a:off x="6732588" y="1412875"/>
          <a:ext cx="14557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数式" r:id="rId12" imgW="736280" imgH="266584" progId="Equation.3">
                  <p:embed/>
                </p:oleObj>
              </mc:Choice>
              <mc:Fallback>
                <p:oleObj name="数式" r:id="rId12" imgW="736280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412875"/>
                        <a:ext cx="14557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2"/>
          <p:cNvGraphicFramePr>
            <a:graphicFrameLocks noChangeAspect="1"/>
          </p:cNvGraphicFramePr>
          <p:nvPr/>
        </p:nvGraphicFramePr>
        <p:xfrm>
          <a:off x="6804025" y="4221163"/>
          <a:ext cx="2159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数式" r:id="rId14" imgW="1091726" imgH="203112" progId="Equation.3">
                  <p:embed/>
                </p:oleObj>
              </mc:Choice>
              <mc:Fallback>
                <p:oleObj name="数式" r:id="rId14" imgW="1091726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221163"/>
                        <a:ext cx="21590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3"/>
          <p:cNvGraphicFramePr>
            <a:graphicFrameLocks noChangeAspect="1"/>
          </p:cNvGraphicFramePr>
          <p:nvPr/>
        </p:nvGraphicFramePr>
        <p:xfrm>
          <a:off x="6300788" y="5788025"/>
          <a:ext cx="175736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数式" r:id="rId16" imgW="889000" imgH="228600" progId="Equation.3">
                  <p:embed/>
                </p:oleObj>
              </mc:Choice>
              <mc:Fallback>
                <p:oleObj name="数式" r:id="rId16" imgW="889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788025"/>
                        <a:ext cx="1757362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0F71E-FDC7-4CE5-8982-F80943237EBB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2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-173038"/>
            <a:ext cx="8229600" cy="1143001"/>
          </a:xfrm>
        </p:spPr>
        <p:txBody>
          <a:bodyPr/>
          <a:lstStyle/>
          <a:p>
            <a:r>
              <a:rPr lang="ja-JP" altLang="en-US" smtClean="0"/>
              <a:t>陰関数曲線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806450"/>
            <a:ext cx="8229600" cy="854075"/>
          </a:xfrm>
        </p:spPr>
        <p:txBody>
          <a:bodyPr/>
          <a:lstStyle/>
          <a:p>
            <a:r>
              <a:rPr lang="en-US" altLang="ja-JP" smtClean="0"/>
              <a:t>2</a:t>
            </a:r>
            <a:r>
              <a:rPr lang="ja-JP" altLang="en-US" smtClean="0"/>
              <a:t>次元スカラ場がゼロとなる点の集合</a:t>
            </a: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/>
        </p:nvGraphicFramePr>
        <p:xfrm>
          <a:off x="3341688" y="1484313"/>
          <a:ext cx="22891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数式" r:id="rId3" imgW="710891" imgH="203112" progId="Equation.3">
                  <p:embed/>
                </p:oleObj>
              </mc:Choice>
              <mc:Fallback>
                <p:oleObj name="数式" r:id="rId3" imgW="710891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1484313"/>
                        <a:ext cx="2289175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649913"/>
            <a:ext cx="1117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397125"/>
            <a:ext cx="264636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5686425"/>
            <a:ext cx="1209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976563"/>
            <a:ext cx="284797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188075" y="4543425"/>
            <a:ext cx="133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高さ表示</a:t>
            </a:r>
          </a:p>
        </p:txBody>
      </p:sp>
      <p:graphicFrame>
        <p:nvGraphicFramePr>
          <p:cNvPr id="7179" name="Object 12"/>
          <p:cNvGraphicFramePr>
            <a:graphicFrameLocks noChangeAspect="1"/>
          </p:cNvGraphicFramePr>
          <p:nvPr/>
        </p:nvGraphicFramePr>
        <p:xfrm>
          <a:off x="141288" y="2828925"/>
          <a:ext cx="2898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数式" r:id="rId9" imgW="1082160" imgH="198030" progId="Equation.3">
                  <p:embed/>
                </p:oleObj>
              </mc:Choice>
              <mc:Fallback>
                <p:oleObj name="数式" r:id="rId9" imgW="1082160" imgH="1980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2828925"/>
                        <a:ext cx="2898775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4"/>
          <p:cNvGraphicFramePr>
            <a:graphicFrameLocks noChangeAspect="1"/>
          </p:cNvGraphicFramePr>
          <p:nvPr/>
        </p:nvGraphicFramePr>
        <p:xfrm>
          <a:off x="155575" y="3890963"/>
          <a:ext cx="2898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数式" r:id="rId11" imgW="1082160" imgH="198030" progId="Equation.3">
                  <p:embed/>
                </p:oleObj>
              </mc:Choice>
              <mc:Fallback>
                <p:oleObj name="数式" r:id="rId11" imgW="1082160" imgH="1980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890963"/>
                        <a:ext cx="2898775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822325" y="342582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※</a:t>
            </a:r>
            <a:r>
              <a:rPr lang="ja-JP" altLang="en-US" sz="2000"/>
              <a:t>逆でもよい</a:t>
            </a:r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3041650" y="3108325"/>
            <a:ext cx="1385888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V="1">
            <a:off x="3046413" y="4046538"/>
            <a:ext cx="57626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2990850" y="6080125"/>
            <a:ext cx="5703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ゼロ集合の形が同じで違う関数はいくらでもあるが、</a:t>
            </a:r>
            <a:br>
              <a:rPr lang="ja-JP" altLang="en-US" sz="2000"/>
            </a:br>
            <a:r>
              <a:rPr lang="ja-JP" altLang="en-US" sz="2000"/>
              <a:t>好きなものをつかえばよい。</a:t>
            </a:r>
          </a:p>
        </p:txBody>
      </p:sp>
      <p:graphicFrame>
        <p:nvGraphicFramePr>
          <p:cNvPr id="7185" name="Object 18"/>
          <p:cNvGraphicFramePr>
            <a:graphicFrameLocks noChangeAspect="1"/>
          </p:cNvGraphicFramePr>
          <p:nvPr/>
        </p:nvGraphicFramePr>
        <p:xfrm>
          <a:off x="3063875" y="5592763"/>
          <a:ext cx="37592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数式" r:id="rId13" imgW="1574800" imgH="228600" progId="Equation.3">
                  <p:embed/>
                </p:oleObj>
              </mc:Choice>
              <mc:Fallback>
                <p:oleObj name="数式" r:id="rId13" imgW="15748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5592763"/>
                        <a:ext cx="37592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19"/>
          <p:cNvGraphicFramePr>
            <a:graphicFrameLocks noChangeAspect="1"/>
          </p:cNvGraphicFramePr>
          <p:nvPr/>
        </p:nvGraphicFramePr>
        <p:xfrm>
          <a:off x="5853113" y="2478088"/>
          <a:ext cx="32337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数式" r:id="rId15" imgW="1511300" imgH="279400" progId="Equation.3">
                  <p:embed/>
                </p:oleObj>
              </mc:Choice>
              <mc:Fallback>
                <p:oleObj name="数式" r:id="rId15" imgW="1511300" imgH="2794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478088"/>
                        <a:ext cx="32337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877B5-A340-4D27-A67F-F1766E3C84C2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0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ja-JP" altLang="en-US" smtClean="0"/>
              <a:t>陰関数曲線の例</a:t>
            </a:r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87513"/>
            <a:ext cx="22177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11920"/>
          <a:stretch>
            <a:fillRect/>
          </a:stretch>
        </p:blipFill>
        <p:spPr bwMode="auto">
          <a:xfrm>
            <a:off x="4510088" y="1639888"/>
            <a:ext cx="2733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670425"/>
            <a:ext cx="22018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611688"/>
            <a:ext cx="2270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0" name="Object 13"/>
          <p:cNvGraphicFramePr>
            <a:graphicFrameLocks noChangeAspect="1"/>
          </p:cNvGraphicFramePr>
          <p:nvPr/>
        </p:nvGraphicFramePr>
        <p:xfrm>
          <a:off x="198438" y="1122363"/>
          <a:ext cx="3971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数式" r:id="rId7" imgW="1663700" imgH="215900" progId="Equation.3">
                  <p:embed/>
                </p:oleObj>
              </mc:Choice>
              <mc:Fallback>
                <p:oleObj name="数式" r:id="rId7" imgW="1663700" imgH="215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122363"/>
                        <a:ext cx="39719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3"/>
          <p:cNvGraphicFramePr>
            <a:graphicFrameLocks noChangeAspect="1"/>
          </p:cNvGraphicFramePr>
          <p:nvPr/>
        </p:nvGraphicFramePr>
        <p:xfrm>
          <a:off x="4516438" y="749300"/>
          <a:ext cx="439578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数式" r:id="rId9" imgW="1841500" imgH="482600" progId="Equation.3">
                  <p:embed/>
                </p:oleObj>
              </mc:Choice>
              <mc:Fallback>
                <p:oleObj name="数式" r:id="rId9" imgW="1841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749300"/>
                        <a:ext cx="4395787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4"/>
          <p:cNvGraphicFramePr>
            <a:graphicFrameLocks noChangeAspect="1"/>
          </p:cNvGraphicFramePr>
          <p:nvPr/>
        </p:nvGraphicFramePr>
        <p:xfrm>
          <a:off x="4383088" y="3825875"/>
          <a:ext cx="47609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数式" r:id="rId11" imgW="1993900" imgH="482600" progId="Equation.3">
                  <p:embed/>
                </p:oleObj>
              </mc:Choice>
              <mc:Fallback>
                <p:oleObj name="数式" r:id="rId11" imgW="1993900" imgH="482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3825875"/>
                        <a:ext cx="476091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5"/>
          <p:cNvGraphicFramePr>
            <a:graphicFrameLocks noChangeAspect="1"/>
          </p:cNvGraphicFramePr>
          <p:nvPr/>
        </p:nvGraphicFramePr>
        <p:xfrm>
          <a:off x="254000" y="4156075"/>
          <a:ext cx="38211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数式" r:id="rId13" imgW="1600200" imgH="228600" progId="Equation.3">
                  <p:embed/>
                </p:oleObj>
              </mc:Choice>
              <mc:Fallback>
                <p:oleObj name="数式" r:id="rId13" imgW="16002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156075"/>
                        <a:ext cx="38211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7496B4-B322-4CE4-BF28-1237A76EA09B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-85725"/>
            <a:ext cx="8229600" cy="1143000"/>
          </a:xfrm>
        </p:spPr>
        <p:txBody>
          <a:bodyPr/>
          <a:lstStyle/>
          <a:p>
            <a:r>
              <a:rPr lang="ja-JP" altLang="en-US" smtClean="0"/>
              <a:t>その他の陰関数曲線の例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87563"/>
            <a:ext cx="2554287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735513"/>
            <a:ext cx="314166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825625"/>
            <a:ext cx="25876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441825"/>
            <a:ext cx="31035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4" name="Object 13"/>
          <p:cNvGraphicFramePr>
            <a:graphicFrameLocks noChangeAspect="1"/>
          </p:cNvGraphicFramePr>
          <p:nvPr/>
        </p:nvGraphicFramePr>
        <p:xfrm>
          <a:off x="274638" y="1095375"/>
          <a:ext cx="3930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数式" r:id="rId7" imgW="1397000" imgH="279400" progId="Equation.3">
                  <p:embed/>
                </p:oleObj>
              </mc:Choice>
              <mc:Fallback>
                <p:oleObj name="数式" r:id="rId7" imgW="1397000" imgH="279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095375"/>
                        <a:ext cx="393065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249863" y="1100138"/>
          <a:ext cx="29765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数式" r:id="rId9" imgW="977476" imgH="253890" progId="Equation.3">
                  <p:embed/>
                </p:oleObj>
              </mc:Choice>
              <mc:Fallback>
                <p:oleObj name="数式" r:id="rId9" imgW="977476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3" y="1100138"/>
                        <a:ext cx="2976562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CBA3E-DCEA-4475-B021-A73E70DF9C8C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2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3"/>
            <a:ext cx="8229600" cy="1143001"/>
          </a:xfrm>
        </p:spPr>
        <p:txBody>
          <a:bodyPr/>
          <a:lstStyle/>
          <a:p>
            <a:r>
              <a:rPr lang="ja-JP" altLang="en-US" smtClean="0"/>
              <a:t>集合 </a:t>
            </a:r>
            <a:r>
              <a:rPr lang="en-US" altLang="ja-JP" smtClean="0"/>
              <a:t>(CSG) </a:t>
            </a:r>
            <a:r>
              <a:rPr lang="ja-JP" altLang="en-US" smtClean="0"/>
              <a:t>操作</a:t>
            </a:r>
            <a:endParaRPr lang="en-US" altLang="ja-JP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25488"/>
            <a:ext cx="8229600" cy="854075"/>
          </a:xfrm>
        </p:spPr>
        <p:txBody>
          <a:bodyPr/>
          <a:lstStyle/>
          <a:p>
            <a:r>
              <a:rPr lang="en-US" altLang="ja-JP" smtClean="0"/>
              <a:t>Max/Min </a:t>
            </a:r>
            <a:r>
              <a:rPr lang="ja-JP" altLang="en-US" smtClean="0"/>
              <a:t>関数で簡単に行うことができる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14538"/>
            <a:ext cx="17541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78363"/>
            <a:ext cx="17621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500563"/>
            <a:ext cx="23590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58938"/>
            <a:ext cx="23685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100263"/>
            <a:ext cx="231298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933950"/>
            <a:ext cx="2536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1" name="Object 13"/>
          <p:cNvGraphicFramePr>
            <a:graphicFrameLocks noChangeAspect="1"/>
          </p:cNvGraphicFramePr>
          <p:nvPr/>
        </p:nvGraphicFramePr>
        <p:xfrm>
          <a:off x="473075" y="1498600"/>
          <a:ext cx="12207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数式" r:id="rId9" imgW="507780" imgH="215806" progId="Equation.3">
                  <p:embed/>
                </p:oleObj>
              </mc:Choice>
              <mc:Fallback>
                <p:oleObj name="数式" r:id="rId9" imgW="507780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498600"/>
                        <a:ext cx="12207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1"/>
          <p:cNvGraphicFramePr>
            <a:graphicFrameLocks noChangeAspect="1"/>
          </p:cNvGraphicFramePr>
          <p:nvPr/>
        </p:nvGraphicFramePr>
        <p:xfrm>
          <a:off x="425450" y="4186238"/>
          <a:ext cx="12509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数式" r:id="rId11" imgW="520474" imgH="215806" progId="Equation.3">
                  <p:embed/>
                </p:oleObj>
              </mc:Choice>
              <mc:Fallback>
                <p:oleObj name="数式" r:id="rId11" imgW="520474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186238"/>
                        <a:ext cx="12509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2"/>
          <p:cNvGraphicFramePr>
            <a:graphicFrameLocks noChangeAspect="1"/>
          </p:cNvGraphicFramePr>
          <p:nvPr/>
        </p:nvGraphicFramePr>
        <p:xfrm>
          <a:off x="4071938" y="1220788"/>
          <a:ext cx="3387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数式" r:id="rId13" imgW="1394496" imgH="198030" progId="Equation.3">
                  <p:embed/>
                </p:oleObj>
              </mc:Choice>
              <mc:Fallback>
                <p:oleObj name="数式" r:id="rId13" imgW="1394496" imgH="1980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220788"/>
                        <a:ext cx="3387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5"/>
          <p:cNvGraphicFramePr>
            <a:graphicFrameLocks noChangeAspect="1"/>
          </p:cNvGraphicFramePr>
          <p:nvPr/>
        </p:nvGraphicFramePr>
        <p:xfrm>
          <a:off x="3951288" y="4056063"/>
          <a:ext cx="3327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数式" r:id="rId15" imgW="1364040" imgH="198030" progId="Equation.3">
                  <p:embed/>
                </p:oleObj>
              </mc:Choice>
              <mc:Fallback>
                <p:oleObj name="数式" r:id="rId15" imgW="1364040" imgH="1980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056063"/>
                        <a:ext cx="33274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993900" y="2809875"/>
            <a:ext cx="21923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2078038" y="3128963"/>
            <a:ext cx="2128837" cy="2501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19275" y="1905000"/>
            <a:ext cx="2655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FF"/>
                </a:solidFill>
              </a:rPr>
              <a:t>和 </a:t>
            </a:r>
            <a:r>
              <a:rPr lang="en-US" altLang="ja-JP" sz="2400">
                <a:solidFill>
                  <a:srgbClr val="FF00FF"/>
                </a:solidFill>
              </a:rPr>
              <a:t>:</a:t>
            </a:r>
            <a:r>
              <a:rPr lang="ja-JP" altLang="en-US" sz="2400">
                <a:solidFill>
                  <a:srgbClr val="FF00FF"/>
                </a:solidFill>
              </a:rPr>
              <a:t>どちらかが内側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FF"/>
                </a:solidFill>
              </a:rPr>
              <a:t>のとき内側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73263" y="5907088"/>
            <a:ext cx="2276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66FF"/>
                </a:solidFill>
              </a:rPr>
              <a:t>積：どちらも内側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66FF"/>
                </a:solidFill>
              </a:rPr>
              <a:t>のとき内側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105025" y="5835650"/>
            <a:ext cx="21717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043113" y="2976563"/>
            <a:ext cx="2111375" cy="24685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20010-A70C-4E55-AF85-231EE741EB08}" type="slidenum">
              <a:rPr lang="en-US" altLang="ja-JP" sz="2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0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00013"/>
            <a:ext cx="8229600" cy="1143000"/>
          </a:xfrm>
        </p:spPr>
        <p:txBody>
          <a:bodyPr/>
          <a:lstStyle/>
          <a:p>
            <a:r>
              <a:rPr lang="en-US" altLang="ja-JP" smtClean="0"/>
              <a:t>CSG </a:t>
            </a:r>
            <a:r>
              <a:rPr lang="ja-JP" altLang="en-US" smtClean="0"/>
              <a:t>ツリー </a:t>
            </a:r>
            <a:r>
              <a:rPr lang="en-US" altLang="ja-JP" smtClean="0"/>
              <a:t>(</a:t>
            </a:r>
            <a:r>
              <a:rPr lang="ja-JP" altLang="en-US" smtClean="0"/>
              <a:t>操作の履歴</a:t>
            </a:r>
            <a:r>
              <a:rPr lang="en-US" altLang="ja-JP" smtClean="0"/>
              <a:t>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447800"/>
            <a:ext cx="15716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198688"/>
            <a:ext cx="15970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230563"/>
            <a:ext cx="25908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354138"/>
            <a:ext cx="2238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5057775"/>
            <a:ext cx="16192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871913"/>
            <a:ext cx="16113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466850"/>
            <a:ext cx="15621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1625600" y="2336800"/>
            <a:ext cx="471488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3719513" y="2273300"/>
            <a:ext cx="327025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 flipV="1">
            <a:off x="3648075" y="3500438"/>
            <a:ext cx="35560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5802313" y="3260725"/>
            <a:ext cx="500062" cy="1163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 flipV="1">
            <a:off x="5726113" y="4799013"/>
            <a:ext cx="566737" cy="1049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673100" y="2997200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内外反転 </a:t>
            </a:r>
            <a:r>
              <a:rPr lang="en-US" altLang="ja-JP" sz="2400"/>
              <a:t>(-1</a:t>
            </a:r>
            <a:r>
              <a:rPr lang="ja-JP" altLang="en-US" sz="2400"/>
              <a:t>倍</a:t>
            </a:r>
            <a:r>
              <a:rPr lang="en-US" altLang="ja-JP" sz="2400"/>
              <a:t>)</a:t>
            </a:r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 flipV="1">
            <a:off x="1838325" y="2365375"/>
            <a:ext cx="0" cy="627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704850" y="3992563"/>
            <a:ext cx="139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FF"/>
                </a:solidFill>
              </a:rPr>
              <a:t>差 になる</a:t>
            </a:r>
          </a:p>
        </p:txBody>
      </p:sp>
      <p:sp>
        <p:nvSpPr>
          <p:cNvPr id="11283" name="AutoShape 23"/>
          <p:cNvSpPr>
            <a:spLocks/>
          </p:cNvSpPr>
          <p:nvPr/>
        </p:nvSpPr>
        <p:spPr bwMode="auto">
          <a:xfrm rot="5400000">
            <a:off x="2277269" y="2378869"/>
            <a:ext cx="541337" cy="2619375"/>
          </a:xfrm>
          <a:prstGeom prst="rightBrace">
            <a:avLst>
              <a:gd name="adj1" fmla="val 40323"/>
              <a:gd name="adj2" fmla="val 83333"/>
            </a:avLst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3654425" y="29781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積</a:t>
            </a:r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5894388" y="435133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和</a:t>
            </a:r>
          </a:p>
        </p:txBody>
      </p:sp>
      <p:sp>
        <p:nvSpPr>
          <p:cNvPr id="11286" name="Oval 23"/>
          <p:cNvSpPr>
            <a:spLocks noChangeArrowheads="1"/>
          </p:cNvSpPr>
          <p:nvPr/>
        </p:nvSpPr>
        <p:spPr bwMode="auto">
          <a:xfrm>
            <a:off x="3686175" y="2987675"/>
            <a:ext cx="474663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7" name="Oval 24"/>
          <p:cNvSpPr>
            <a:spLocks noChangeArrowheads="1"/>
          </p:cNvSpPr>
          <p:nvPr/>
        </p:nvSpPr>
        <p:spPr bwMode="auto">
          <a:xfrm>
            <a:off x="5897563" y="4362450"/>
            <a:ext cx="474662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8" name="Oval 25"/>
          <p:cNvSpPr>
            <a:spLocks noChangeArrowheads="1"/>
          </p:cNvSpPr>
          <p:nvPr/>
        </p:nvSpPr>
        <p:spPr bwMode="auto">
          <a:xfrm>
            <a:off x="717550" y="4000500"/>
            <a:ext cx="474663" cy="46037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12186</TotalTime>
  <Words>890</Words>
  <Application>Microsoft Office PowerPoint</Application>
  <PresentationFormat>画面に合わせる (4:3)</PresentationFormat>
  <Paragraphs>241</Paragraphs>
  <Slides>36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Arial</vt:lpstr>
      <vt:lpstr>ＭＳ Ｐゴシック</vt:lpstr>
      <vt:lpstr>Calibri</vt:lpstr>
      <vt:lpstr>Times New Roman</vt:lpstr>
      <vt:lpstr>標準デザイン</vt:lpstr>
      <vt:lpstr>Microsoft 数式 3.0</vt:lpstr>
      <vt:lpstr>ビットマップ イメージ</vt:lpstr>
      <vt:lpstr>陰関数曲線・曲面</vt:lpstr>
      <vt:lpstr>今回の授業の目的</vt:lpstr>
      <vt:lpstr>話の流れ</vt:lpstr>
      <vt:lpstr>数式による平面曲線の表現方法</vt:lpstr>
      <vt:lpstr>陰関数曲線</vt:lpstr>
      <vt:lpstr>陰関数曲線の例</vt:lpstr>
      <vt:lpstr>その他の陰関数曲線の例</vt:lpstr>
      <vt:lpstr>集合 (CSG) 操作</vt:lpstr>
      <vt:lpstr>CSG ツリー (操作の履歴)</vt:lpstr>
      <vt:lpstr>アフィン変換</vt:lpstr>
      <vt:lpstr>課題 1</vt:lpstr>
      <vt:lpstr>話の流れ</vt:lpstr>
      <vt:lpstr>曲面の数式表現</vt:lpstr>
      <vt:lpstr>陰関数曲面</vt:lpstr>
      <vt:lpstr>集合 (CSG) 操作</vt:lpstr>
      <vt:lpstr>アフィン変換の応用 </vt:lpstr>
      <vt:lpstr>課題 2</vt:lpstr>
      <vt:lpstr>話の流れ</vt:lpstr>
      <vt:lpstr>陰関数曲線(曲面)→折れ線(メッシュ)</vt:lpstr>
      <vt:lpstr>関数値がゼロになる点の見つけ方</vt:lpstr>
      <vt:lpstr>2次元の場合の点のつなげ方</vt:lpstr>
      <vt:lpstr>3次元の場合の点のつなげ方</vt:lpstr>
      <vt:lpstr>話の流れ</vt:lpstr>
      <vt:lpstr>単位法線ベクトル</vt:lpstr>
      <vt:lpstr>解析的な微分が面倒な場合</vt:lpstr>
      <vt:lpstr>曲率の計算</vt:lpstr>
      <vt:lpstr>3次元の例</vt:lpstr>
      <vt:lpstr>話の流れ</vt:lpstr>
      <vt:lpstr>メタボール</vt:lpstr>
      <vt:lpstr>メタボールの関数</vt:lpstr>
      <vt:lpstr>線・面を中心にしたメタボール</vt:lpstr>
      <vt:lpstr>ブレンディング集合演算</vt:lpstr>
      <vt:lpstr>R-集合演算  [Pasko and Savchenko, 1994] </vt:lpstr>
      <vt:lpstr>R-集合演算の性質</vt:lpstr>
      <vt:lpstr>R-集合演算によるブレンディング</vt:lpstr>
      <vt:lpstr>ブレンド付き CSG の結果</vt:lpstr>
    </vt:vector>
  </TitlesOfParts>
  <Company>東京大学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曲線</dc:title>
  <dc:creator>鈴木宏正</dc:creator>
  <cp:lastModifiedBy>ohtake</cp:lastModifiedBy>
  <cp:revision>442</cp:revision>
  <cp:lastPrinted>2017-12-06T09:26:57Z</cp:lastPrinted>
  <dcterms:created xsi:type="dcterms:W3CDTF">2008-04-30T08:00:02Z</dcterms:created>
  <dcterms:modified xsi:type="dcterms:W3CDTF">2017-12-06T09:27:11Z</dcterms:modified>
</cp:coreProperties>
</file>