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9" r:id="rId2"/>
    <p:sldId id="340" r:id="rId3"/>
    <p:sldId id="369" r:id="rId4"/>
    <p:sldId id="310" r:id="rId5"/>
    <p:sldId id="315" r:id="rId6"/>
    <p:sldId id="316" r:id="rId7"/>
    <p:sldId id="319" r:id="rId8"/>
    <p:sldId id="318" r:id="rId9"/>
    <p:sldId id="320" r:id="rId10"/>
    <p:sldId id="330" r:id="rId11"/>
    <p:sldId id="365" r:id="rId12"/>
    <p:sldId id="363" r:id="rId13"/>
    <p:sldId id="364" r:id="rId14"/>
    <p:sldId id="366" r:id="rId15"/>
    <p:sldId id="292" r:id="rId16"/>
    <p:sldId id="293" r:id="rId17"/>
    <p:sldId id="367" r:id="rId18"/>
    <p:sldId id="370" r:id="rId19"/>
    <p:sldId id="317" r:id="rId20"/>
    <p:sldId id="322" r:id="rId21"/>
    <p:sldId id="324" r:id="rId22"/>
    <p:sldId id="325" r:id="rId23"/>
    <p:sldId id="327" r:id="rId24"/>
    <p:sldId id="371" r:id="rId25"/>
    <p:sldId id="372" r:id="rId26"/>
    <p:sldId id="373" r:id="rId27"/>
    <p:sldId id="375" r:id="rId28"/>
    <p:sldId id="376" r:id="rId29"/>
    <p:sldId id="358" r:id="rId30"/>
    <p:sldId id="352" r:id="rId31"/>
    <p:sldId id="374" r:id="rId32"/>
    <p:sldId id="377" r:id="rId33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FF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9096C31-A33C-4FB3-BDD2-4F13189FCDC5}" type="datetimeFigureOut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9B8B119-15E6-4F0A-A1C0-00350CBB20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726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4E6C-15C4-4CA2-95CA-63B6FF758514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FF79-DBE9-49F0-BF5C-5DC59DF963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509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2E63-2C20-48D1-B1D4-BC2C0C50E6B9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688E-4A87-4BB6-8456-4A47F37A29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226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208C-2020-4ED9-B64C-4EC7D18098FE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ABED-E875-4AC6-95B9-906A069C49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86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FC40-212F-4A81-A2AB-4DA9A614E897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473F8-3CE5-44FD-BC63-2B40BE302D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2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C3B7-0C0B-46F2-85A2-705587F8BFFA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8324-5450-43A5-8A35-E0781B0BF5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0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12DE-254D-4B45-B3B4-77D26AB1FEE0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B1DC-18AC-4B6A-A1C2-D3625CF636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7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DBD1-491C-44A2-9759-DE93B22E7C63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5BF2-FF7A-4733-BF6B-ABA0AA49BF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97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F175-4769-49B7-AC21-39E0E2C76122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E4F0-A98A-417D-87E8-252D13B57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94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F4D5-CD61-4A45-965D-A721CCF00B21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E98C-5490-4F7E-9DD7-95B34B376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190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3EEA-A6AA-4E7D-BE44-5BDFFE71CDF9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59DC-00FC-4A9E-B13F-15D62104C1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07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ABEA0-DA44-4F28-B44B-61CA5F92F0A1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1897-964B-4F67-94ED-9F2FB9FB96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67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03BDA58-A2A6-4A43-8571-8D5C050B640F}" type="datetime1">
              <a:rPr lang="ja-JP" altLang="en-US"/>
              <a:pPr>
                <a:defRPr/>
              </a:pPr>
              <a:t>2017/11/8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97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FA660E0-0D49-492C-B1F1-C1301B1550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image" Target="../media/image40.e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7.wmf"/><Relationship Id="rId9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5.wmf"/><Relationship Id="rId3" Type="http://schemas.openxmlformats.org/officeDocument/2006/relationships/image" Target="../media/image15.png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4.e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49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4.wmf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35.bin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7.wmf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4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9.png"/><Relationship Id="rId4" Type="http://schemas.openxmlformats.org/officeDocument/2006/relationships/image" Target="../media/image85.png"/><Relationship Id="rId9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44.bin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B6F03-FE59-4939-895A-518300C7C087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50" y="1673225"/>
            <a:ext cx="8324850" cy="2070100"/>
          </a:xfrm>
        </p:spPr>
        <p:txBody>
          <a:bodyPr/>
          <a:lstStyle/>
          <a:p>
            <a:pPr eaLnBrk="1" hangingPunct="1"/>
            <a:r>
              <a:rPr lang="en-US" altLang="ja-JP" sz="4800" smtClean="0"/>
              <a:t>CAD</a:t>
            </a:r>
            <a:r>
              <a:rPr lang="ja-JP" altLang="en-US" sz="4800" smtClean="0"/>
              <a:t>曲面</a:t>
            </a:r>
            <a:endParaRPr lang="en-US" altLang="ja-JP" sz="360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71600" y="4014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/>
              <a:t>東京大学</a:t>
            </a:r>
            <a:br>
              <a:rPr lang="ja-JP" altLang="en-US"/>
            </a:br>
            <a:r>
              <a:rPr lang="ja-JP" altLang="en-US"/>
              <a:t>精密工学専攻</a:t>
            </a:r>
            <a:br>
              <a:rPr lang="ja-JP" altLang="en-US"/>
            </a:br>
            <a:r>
              <a:rPr lang="ja-JP" altLang="en-US"/>
              <a:t>大竹豊</a:t>
            </a:r>
          </a:p>
        </p:txBody>
      </p:sp>
      <p:sp>
        <p:nvSpPr>
          <p:cNvPr id="3077" name="テキスト ボックス 3"/>
          <p:cNvSpPr txBox="1">
            <a:spLocks noChangeArrowheads="1"/>
          </p:cNvSpPr>
          <p:nvPr/>
        </p:nvSpPr>
        <p:spPr bwMode="auto">
          <a:xfrm>
            <a:off x="1347788" y="5813425"/>
            <a:ext cx="6702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資料および授業の情報は　</a:t>
            </a:r>
            <a:r>
              <a:rPr lang="en-US" altLang="ja-JP" sz="24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http://www.den.t.u-tokyo.ac.jp/ohtake/GeomPro/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42440-B015-4FCC-812F-07A617D8F2BE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/>
          </a:p>
        </p:txBody>
      </p:sp>
      <p:pic>
        <p:nvPicPr>
          <p:cNvPr id="12291" name="Picture 7" descr="sweep_su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33115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mtClean="0"/>
              <a:t>スイープ曲面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92150"/>
            <a:ext cx="8820150" cy="1152525"/>
          </a:xfrm>
        </p:spPr>
        <p:txBody>
          <a:bodyPr/>
          <a:lstStyle/>
          <a:p>
            <a:r>
              <a:rPr lang="ja-JP" altLang="en-US" sz="2800" smtClean="0"/>
              <a:t>断面曲線を軌道曲線の接線に合わせて回転し</a:t>
            </a:r>
            <a:br>
              <a:rPr lang="ja-JP" altLang="en-US" sz="2800" smtClean="0"/>
            </a:br>
            <a:r>
              <a:rPr lang="ja-JP" altLang="en-US" sz="2800" smtClean="0"/>
              <a:t> </a:t>
            </a:r>
            <a:r>
              <a:rPr lang="en-US" altLang="ja-JP" sz="2800" smtClean="0"/>
              <a:t>(</a:t>
            </a:r>
            <a:r>
              <a:rPr lang="ja-JP" altLang="en-US" sz="2800" smtClean="0"/>
              <a:t>他にも色々ある</a:t>
            </a:r>
            <a:r>
              <a:rPr lang="en-US" altLang="ja-JP" sz="2800" smtClean="0"/>
              <a:t>)</a:t>
            </a:r>
            <a:r>
              <a:rPr lang="ja-JP" altLang="en-US" sz="2800" smtClean="0"/>
              <a:t>、 曲線に沿って移動して作れる曲面</a:t>
            </a:r>
          </a:p>
        </p:txBody>
      </p:sp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>
          <a:off x="1835150" y="2041525"/>
          <a:ext cx="5635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数式" r:id="rId4" imgW="1548728" imgH="203112" progId="Equation.3">
                  <p:embed/>
                </p:oleObj>
              </mc:Choice>
              <mc:Fallback>
                <p:oleObj name="数式" r:id="rId4" imgW="1548728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041525"/>
                        <a:ext cx="5635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851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xy</a:t>
            </a:r>
            <a:r>
              <a:rPr lang="en-US" altLang="ja-JP" sz="2400"/>
              <a:t> </a:t>
            </a:r>
            <a:r>
              <a:rPr lang="ja-JP" altLang="en-US" sz="2400"/>
              <a:t>平面上の断面曲線 </a:t>
            </a:r>
            <a:r>
              <a:rPr lang="en-US" altLang="ja-JP" sz="2400" b="1">
                <a:latin typeface="Times New Roman" panose="02020603050405020304" pitchFamily="18" charset="0"/>
              </a:rPr>
              <a:t>c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</a:t>
            </a:r>
            <a:r>
              <a:rPr lang="en-US" altLang="ja-JP" sz="2400"/>
              <a:t> </a:t>
            </a:r>
            <a:r>
              <a:rPr lang="ja-JP" altLang="en-US" sz="2400"/>
              <a:t>を軌道曲線 </a:t>
            </a:r>
            <a:r>
              <a:rPr lang="en-US" altLang="ja-JP" sz="2400" b="1">
                <a:latin typeface="Times New Roman" panose="02020603050405020304" pitchFamily="18" charset="0"/>
              </a:rPr>
              <a:t>d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v</a:t>
            </a:r>
            <a:r>
              <a:rPr lang="en-US" altLang="ja-JP" sz="2400">
                <a:latin typeface="Times New Roman" panose="02020603050405020304" pitchFamily="18" charset="0"/>
              </a:rPr>
              <a:t>) </a:t>
            </a:r>
            <a:r>
              <a:rPr lang="ja-JP" altLang="en-US" sz="2400">
                <a:latin typeface="Times New Roman" panose="02020603050405020304" pitchFamily="18" charset="0"/>
              </a:rPr>
              <a:t>に沿ってスイープ</a:t>
            </a:r>
            <a:br>
              <a:rPr lang="ja-JP" altLang="en-US" sz="2400">
                <a:latin typeface="Times New Roman" panose="02020603050405020304" pitchFamily="18" charset="0"/>
              </a:rPr>
            </a:b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z</a:t>
            </a:r>
            <a:r>
              <a:rPr lang="en-US" altLang="ja-JP" sz="2400">
                <a:latin typeface="Times New Roman" panose="02020603050405020304" pitchFamily="18" charset="0"/>
              </a:rPr>
              <a:t> </a:t>
            </a:r>
            <a:r>
              <a:rPr lang="ja-JP" altLang="en-US" sz="2400">
                <a:latin typeface="Times New Roman" panose="02020603050405020304" pitchFamily="18" charset="0"/>
              </a:rPr>
              <a:t>軸と軌道曲線の接線方向を一致させる回転行列を </a:t>
            </a:r>
            <a:r>
              <a:rPr lang="en-US" altLang="ja-JP" sz="2400" b="1">
                <a:latin typeface="Times New Roman" panose="02020603050405020304" pitchFamily="18" charset="0"/>
              </a:rPr>
              <a:t>R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v</a:t>
            </a:r>
            <a:r>
              <a:rPr lang="en-US" altLang="ja-JP" sz="2400">
                <a:latin typeface="Times New Roman" panose="02020603050405020304" pitchFamily="18" charset="0"/>
              </a:rPr>
              <a:t>) </a:t>
            </a:r>
            <a:r>
              <a:rPr lang="ja-JP" altLang="en-US" sz="2400">
                <a:latin typeface="Times New Roman" panose="02020603050405020304" pitchFamily="18" charset="0"/>
              </a:rPr>
              <a:t>とおく</a:t>
            </a:r>
            <a:r>
              <a:rPr lang="en-US" altLang="ja-JP" sz="2400">
                <a:latin typeface="Times New Roman" panose="02020603050405020304" pitchFamily="18" charset="0"/>
              </a:rPr>
              <a:t>)</a:t>
            </a:r>
            <a:r>
              <a:rPr lang="en-US" altLang="ja-JP" sz="2400"/>
              <a:t> </a:t>
            </a:r>
          </a:p>
        </p:txBody>
      </p:sp>
      <p:pic>
        <p:nvPicPr>
          <p:cNvPr id="12296" name="Picture 8" descr="sweep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3764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para_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670175" y="443706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733550" y="326072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1908175" y="378936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latin typeface="Times New Roman" panose="02020603050405020304" pitchFamily="18" charset="0"/>
              </a:rPr>
              <a:t>c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</a:t>
            </a:r>
            <a:endParaRPr lang="ja-JP" altLang="en-US" sz="2400">
              <a:latin typeface="Times New Roman" panose="02020603050405020304" pitchFamily="18" charset="0"/>
            </a:endParaRPr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4140200" y="4437063"/>
            <a:ext cx="71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latin typeface="Times New Roman" panose="02020603050405020304" pitchFamily="18" charset="0"/>
              </a:rPr>
              <a:t>d</a:t>
            </a:r>
            <a:r>
              <a:rPr lang="en-US" altLang="ja-JP" sz="2400">
                <a:latin typeface="Times New Roman" panose="02020603050405020304" pitchFamily="18" charset="0"/>
              </a:rPr>
              <a:t>(v)</a:t>
            </a:r>
            <a:endParaRPr lang="ja-JP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85999-67E4-4515-9289-3733B7C29680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計算問題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338" y="836613"/>
            <a:ext cx="8893175" cy="5400675"/>
          </a:xfrm>
        </p:spPr>
        <p:txBody>
          <a:bodyPr/>
          <a:lstStyle/>
          <a:p>
            <a:r>
              <a:rPr lang="ja-JP" altLang="en-US" smtClean="0"/>
              <a:t>以下の曲面を</a:t>
            </a:r>
            <a:br>
              <a:rPr lang="ja-JP" altLang="en-US" smtClean="0"/>
            </a:br>
            <a:r>
              <a:rPr lang="ja-JP" altLang="en-US" smtClean="0"/>
              <a:t>                パラメータ形式であらわしてみよう！</a:t>
            </a:r>
          </a:p>
          <a:p>
            <a:pPr lvl="1"/>
            <a:r>
              <a:rPr lang="ja-JP" altLang="en-US" smtClean="0"/>
              <a:t>円柱</a:t>
            </a:r>
          </a:p>
          <a:p>
            <a:pPr lvl="1"/>
            <a:endParaRPr lang="ja-JP" altLang="en-US" smtClean="0"/>
          </a:p>
          <a:p>
            <a:pPr lvl="1"/>
            <a:r>
              <a:rPr lang="ja-JP" altLang="en-US" smtClean="0"/>
              <a:t>円錐</a:t>
            </a:r>
          </a:p>
          <a:p>
            <a:pPr lvl="1"/>
            <a:endParaRPr lang="ja-JP" altLang="en-US" smtClean="0"/>
          </a:p>
          <a:p>
            <a:pPr lvl="1"/>
            <a:r>
              <a:rPr lang="ja-JP" altLang="en-US" smtClean="0"/>
              <a:t>螺旋面</a:t>
            </a:r>
            <a:endParaRPr lang="en-US" altLang="ja-JP" smtClean="0"/>
          </a:p>
          <a:p>
            <a:pPr lvl="1"/>
            <a:endParaRPr lang="ja-JP" altLang="en-US" smtClean="0"/>
          </a:p>
          <a:p>
            <a:pPr lvl="1"/>
            <a:r>
              <a:rPr lang="ja-JP" altLang="en-US" smtClean="0"/>
              <a:t>メビウスの帯</a:t>
            </a:r>
            <a:endParaRPr lang="en-US" altLang="ja-JP" smtClean="0"/>
          </a:p>
        </p:txBody>
      </p:sp>
      <p:pic>
        <p:nvPicPr>
          <p:cNvPr id="13317" name="Picture 5" descr="cylind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16160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55746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el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29000"/>
            <a:ext cx="200501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mobiu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3325"/>
            <a:ext cx="22320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91CEB-B69A-474F-8B7A-FF4B7FD19FB4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ja-JP" altLang="en-US" smtClean="0"/>
              <a:t>パラメトリック曲面のレンダリング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29600" cy="965200"/>
          </a:xfrm>
        </p:spPr>
        <p:txBody>
          <a:bodyPr/>
          <a:lstStyle/>
          <a:p>
            <a:r>
              <a:rPr lang="ja-JP" altLang="en-US" sz="2800" smtClean="0"/>
              <a:t>四辺形を使う場合が多い</a:t>
            </a:r>
          </a:p>
          <a:p>
            <a:pPr lvl="1"/>
            <a:r>
              <a:rPr lang="en-US" altLang="ja-JP" sz="2400" smtClean="0"/>
              <a:t>(x,y,z)</a:t>
            </a:r>
            <a:r>
              <a:rPr lang="ja-JP" altLang="en-US" sz="2400" smtClean="0"/>
              <a:t>座標の</a:t>
            </a:r>
            <a:r>
              <a:rPr lang="en-US" altLang="ja-JP" sz="2400" smtClean="0"/>
              <a:t>2</a:t>
            </a:r>
            <a:r>
              <a:rPr lang="ja-JP" altLang="en-US" sz="2400" smtClean="0"/>
              <a:t>次配列へ座標を代入しておく</a:t>
            </a:r>
          </a:p>
        </p:txBody>
      </p:sp>
      <p:pic>
        <p:nvPicPr>
          <p:cNvPr id="14341" name="Picture 4" descr="tan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/>
          <a:stretch>
            <a:fillRect/>
          </a:stretch>
        </p:blipFill>
        <p:spPr bwMode="auto">
          <a:xfrm>
            <a:off x="1831975" y="2493963"/>
            <a:ext cx="47529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755650" y="4652963"/>
          <a:ext cx="15160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数式" r:id="rId4" imgW="660113" imgH="215806" progId="Equation.3">
                  <p:embed/>
                </p:oleObj>
              </mc:Choice>
              <mc:Fallback>
                <p:oleObj name="数式" r:id="rId4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652963"/>
                        <a:ext cx="15160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4356100" y="5811838"/>
          <a:ext cx="15160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数式" r:id="rId6" imgW="660113" imgH="215806" progId="Equation.3">
                  <p:embed/>
                </p:oleObj>
              </mc:Choice>
              <mc:Fallback>
                <p:oleObj name="数式" r:id="rId6" imgW="660113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811838"/>
                        <a:ext cx="15160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7"/>
          <p:cNvGraphicFramePr>
            <a:graphicFrameLocks noChangeAspect="1"/>
          </p:cNvGraphicFramePr>
          <p:nvPr/>
        </p:nvGraphicFramePr>
        <p:xfrm>
          <a:off x="6659563" y="2276475"/>
          <a:ext cx="15160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数式" r:id="rId8" imgW="660113" imgH="215806" progId="Equation.3">
                  <p:embed/>
                </p:oleObj>
              </mc:Choice>
              <mc:Fallback>
                <p:oleObj name="数式" r:id="rId8" imgW="660113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276475"/>
                        <a:ext cx="151606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Freeform 8"/>
          <p:cNvSpPr>
            <a:spLocks/>
          </p:cNvSpPr>
          <p:nvPr/>
        </p:nvSpPr>
        <p:spPr bwMode="auto">
          <a:xfrm>
            <a:off x="4229100" y="3573463"/>
            <a:ext cx="496888" cy="285750"/>
          </a:xfrm>
          <a:custGeom>
            <a:avLst/>
            <a:gdLst>
              <a:gd name="T0" fmla="*/ 2147483646 w 313"/>
              <a:gd name="T1" fmla="*/ 0 h 180"/>
              <a:gd name="T2" fmla="*/ 2147483646 w 313"/>
              <a:gd name="T3" fmla="*/ 2147483646 h 180"/>
              <a:gd name="T4" fmla="*/ 2147483646 w 313"/>
              <a:gd name="T5" fmla="*/ 2147483646 h 180"/>
              <a:gd name="T6" fmla="*/ 0 w 313"/>
              <a:gd name="T7" fmla="*/ 2147483646 h 180"/>
              <a:gd name="T8" fmla="*/ 2147483646 w 313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"/>
              <a:gd name="T16" fmla="*/ 0 h 180"/>
              <a:gd name="T17" fmla="*/ 313 w 313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" h="180">
                <a:moveTo>
                  <a:pt x="125" y="0"/>
                </a:moveTo>
                <a:lnTo>
                  <a:pt x="313" y="36"/>
                </a:lnTo>
                <a:lnTo>
                  <a:pt x="208" y="180"/>
                </a:lnTo>
                <a:lnTo>
                  <a:pt x="0" y="150"/>
                </a:lnTo>
                <a:lnTo>
                  <a:pt x="125" y="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908175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443663" y="24923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003800" y="558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421005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10×10</a:t>
            </a:r>
            <a:r>
              <a:rPr lang="ja-JP" altLang="en-US" sz="2000"/>
              <a:t>の配列へ座標を代入した場合</a:t>
            </a:r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6443663" y="3789363"/>
            <a:ext cx="1800225" cy="1584325"/>
          </a:xfrm>
          <a:custGeom>
            <a:avLst/>
            <a:gdLst>
              <a:gd name="T0" fmla="*/ 2147483646 w 313"/>
              <a:gd name="T1" fmla="*/ 0 h 180"/>
              <a:gd name="T2" fmla="*/ 2147483646 w 313"/>
              <a:gd name="T3" fmla="*/ 2147483646 h 180"/>
              <a:gd name="T4" fmla="*/ 2147483646 w 313"/>
              <a:gd name="T5" fmla="*/ 2147483646 h 180"/>
              <a:gd name="T6" fmla="*/ 0 w 313"/>
              <a:gd name="T7" fmla="*/ 2147483646 h 180"/>
              <a:gd name="T8" fmla="*/ 2147483646 w 313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"/>
              <a:gd name="T16" fmla="*/ 0 h 180"/>
              <a:gd name="T17" fmla="*/ 313 w 313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" h="180">
                <a:moveTo>
                  <a:pt x="125" y="0"/>
                </a:moveTo>
                <a:lnTo>
                  <a:pt x="313" y="36"/>
                </a:lnTo>
                <a:lnTo>
                  <a:pt x="208" y="180"/>
                </a:lnTo>
                <a:lnTo>
                  <a:pt x="0" y="150"/>
                </a:lnTo>
                <a:lnTo>
                  <a:pt x="125" y="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1" name="Line 9"/>
          <p:cNvSpPr>
            <a:spLocks noChangeShapeType="1"/>
          </p:cNvSpPr>
          <p:nvPr/>
        </p:nvSpPr>
        <p:spPr bwMode="auto">
          <a:xfrm flipH="1" flipV="1">
            <a:off x="4427538" y="3716338"/>
            <a:ext cx="295275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795963" y="5157788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[i][j]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35825" y="54451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[i][j+1]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740650" y="3608388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[i+1][j+1]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43663" y="3319463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[i+1][j]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F213AE-4DD5-49DD-ABE5-6F5C484316AE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/>
          </a:p>
        </p:txBody>
      </p:sp>
      <p:sp>
        <p:nvSpPr>
          <p:cNvPr id="15363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1</a:t>
            </a:r>
            <a:endParaRPr lang="ja-JP" altLang="en-US" smtClean="0">
              <a:solidFill>
                <a:srgbClr val="FF00FF"/>
              </a:solidFill>
            </a:endParaRPr>
          </a:p>
        </p:txBody>
      </p:sp>
      <p:sp>
        <p:nvSpPr>
          <p:cNvPr id="15364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85750" y="449263"/>
            <a:ext cx="8643938" cy="5500687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prog4-3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パラメトリック曲面をワイヤーフレームで</a:t>
            </a:r>
            <a:br>
              <a:rPr lang="ja-JP" altLang="en-US" smtClean="0"/>
            </a:br>
            <a:r>
              <a:rPr lang="ja-JP" altLang="en-US" smtClean="0"/>
              <a:t>　　　　　　描く関数 </a:t>
            </a:r>
            <a:r>
              <a:rPr lang="en-US" altLang="ja-JP" smtClean="0"/>
              <a:t>“drawWire” </a:t>
            </a:r>
            <a:r>
              <a:rPr lang="ja-JP" altLang="en-US" smtClean="0"/>
              <a:t>を完成させよ</a:t>
            </a:r>
            <a:endParaRPr lang="en-US" altLang="ja-JP" smtClean="0"/>
          </a:p>
          <a:p>
            <a:pPr marL="914400" lvl="1" indent="-514350">
              <a:buFontTx/>
              <a:buChar char="•"/>
            </a:pPr>
            <a:r>
              <a:rPr lang="en-US" altLang="ja-JP" i="1" smtClean="0">
                <a:latin typeface="Times New Roman" panose="02020603050405020304" pitchFamily="18" charset="0"/>
              </a:rPr>
              <a:t>x, y, z</a:t>
            </a:r>
            <a:r>
              <a:rPr lang="en-US" altLang="ja-JP" smtClean="0"/>
              <a:t> </a:t>
            </a:r>
            <a:r>
              <a:rPr lang="ja-JP" altLang="en-US" smtClean="0"/>
              <a:t>座標はそれぞれ配列 </a:t>
            </a:r>
            <a:br>
              <a:rPr lang="ja-JP" altLang="en-US" smtClean="0"/>
            </a:br>
            <a:r>
              <a:rPr lang="ja-JP" altLang="en-US" smtClean="0"/>
              <a:t>         </a:t>
            </a:r>
            <a:r>
              <a:rPr lang="en-US" altLang="ja-JP" smtClean="0">
                <a:latin typeface="ＭＳ Ｐゴシック" panose="020B0600070205080204" pitchFamily="50" charset="-128"/>
              </a:rPr>
              <a:t>px[i][j], py[i][j], pz[i][j] </a:t>
            </a:r>
            <a:r>
              <a:rPr lang="ja-JP" altLang="en-US" smtClean="0">
                <a:latin typeface="ＭＳ Ｐゴシック" panose="020B0600070205080204" pitchFamily="50" charset="-128"/>
              </a:rPr>
              <a:t>に代入されている</a:t>
            </a:r>
            <a:r>
              <a:rPr lang="ja-JP" altLang="en-US" smtClean="0"/>
              <a:t> </a:t>
            </a:r>
            <a:endParaRPr lang="en-US" altLang="ja-JP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パラメトリック曲面上の点を計算する関数 </a:t>
            </a:r>
            <a:r>
              <a:rPr lang="en-US" altLang="ja-JP" smtClean="0"/>
              <a:t>“generatePoints” </a:t>
            </a:r>
            <a:r>
              <a:rPr lang="ja-JP" altLang="en-US" smtClean="0"/>
              <a:t>を以下のように変更せよ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球面を左図のような</a:t>
            </a:r>
            <a:br>
              <a:rPr lang="ja-JP" altLang="en-US" smtClean="0"/>
            </a:br>
            <a:r>
              <a:rPr lang="ja-JP" altLang="en-US" smtClean="0"/>
              <a:t> 楕円体に変更してみよ</a:t>
            </a:r>
            <a:br>
              <a:rPr lang="ja-JP" altLang="en-US" smtClean="0"/>
            </a:br>
            <a:r>
              <a:rPr lang="en-US" altLang="ja-JP" smtClean="0"/>
              <a:t>(</a:t>
            </a:r>
            <a:r>
              <a:rPr lang="ja-JP" altLang="en-US" smtClean="0"/>
              <a:t>提出時には消してよい</a:t>
            </a:r>
            <a:r>
              <a:rPr lang="en-US" altLang="ja-JP" smtClean="0"/>
              <a:t>)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回転面を用いて左図</a:t>
            </a:r>
            <a:br>
              <a:rPr lang="ja-JP" altLang="en-US" smtClean="0"/>
            </a:br>
            <a:r>
              <a:rPr lang="ja-JP" altLang="en-US" smtClean="0"/>
              <a:t>のような円環面へ変更せよ</a:t>
            </a:r>
          </a:p>
        </p:txBody>
      </p:sp>
      <p:pic>
        <p:nvPicPr>
          <p:cNvPr id="15365" name="Picture 7" descr="ell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16557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tor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157788"/>
            <a:ext cx="2159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A8A98-ED5E-4154-B806-1F80A46B06F0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125538"/>
            <a:ext cx="8291512" cy="4319587"/>
          </a:xfrm>
        </p:spPr>
        <p:txBody>
          <a:bodyPr/>
          <a:lstStyle/>
          <a:p>
            <a:pPr eaLnBrk="1" hangingPunct="1"/>
            <a:r>
              <a:rPr lang="ja-JP" altLang="en-US" smtClean="0"/>
              <a:t>パラメトリック曲面とは？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接ベクトルと法線ベクトル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ベジエ曲面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曲率</a:t>
            </a:r>
          </a:p>
          <a:p>
            <a:pPr eaLnBrk="1" hangingPunct="1"/>
            <a:endParaRPr lang="en-US" altLang="ja-JP" smtClean="0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H="1">
            <a:off x="5365750" y="2622550"/>
            <a:ext cx="1028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1568F-017D-4968-A4D1-B81085E5CBCD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mtClean="0"/>
              <a:t>接ベクトル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1152525"/>
          </a:xfrm>
        </p:spPr>
        <p:txBody>
          <a:bodyPr/>
          <a:lstStyle/>
          <a:p>
            <a:r>
              <a:rPr lang="ja-JP" altLang="en-US" smtClean="0"/>
              <a:t>パラメータ</a:t>
            </a:r>
            <a:r>
              <a:rPr lang="en-US" altLang="ja-JP" smtClean="0">
                <a:latin typeface="Times New Roman" panose="02020603050405020304" pitchFamily="18" charset="0"/>
              </a:rPr>
              <a:t>(</a:t>
            </a:r>
            <a:r>
              <a:rPr lang="en-US" altLang="ja-JP" i="1" smtClean="0">
                <a:latin typeface="Times New Roman" panose="02020603050405020304" pitchFamily="18" charset="0"/>
              </a:rPr>
              <a:t>u</a:t>
            </a:r>
            <a:r>
              <a:rPr lang="en-US" altLang="ja-JP" smtClean="0">
                <a:latin typeface="Times New Roman" panose="02020603050405020304" pitchFamily="18" charset="0"/>
              </a:rPr>
              <a:t>,</a:t>
            </a:r>
            <a:r>
              <a:rPr lang="en-US" altLang="ja-JP" i="1" smtClean="0">
                <a:latin typeface="Times New Roman" panose="02020603050405020304" pitchFamily="18" charset="0"/>
              </a:rPr>
              <a:t>v</a:t>
            </a:r>
            <a:r>
              <a:rPr lang="en-US" altLang="ja-JP" smtClean="0">
                <a:latin typeface="Times New Roman" panose="02020603050405020304" pitchFamily="18" charset="0"/>
              </a:rPr>
              <a:t>)</a:t>
            </a:r>
            <a:r>
              <a:rPr lang="ja-JP" altLang="en-US" smtClean="0"/>
              <a:t>に関して偏微分したベクトル</a:t>
            </a:r>
          </a:p>
          <a:p>
            <a:pPr lvl="1"/>
            <a:r>
              <a:rPr lang="en-US" altLang="ja-JP" i="1" smtClean="0">
                <a:latin typeface="Times New Roman" panose="02020603050405020304" pitchFamily="18" charset="0"/>
              </a:rPr>
              <a:t>u</a:t>
            </a:r>
            <a:r>
              <a:rPr lang="ja-JP" altLang="en-US" smtClean="0"/>
              <a:t>方向と </a:t>
            </a:r>
            <a:r>
              <a:rPr lang="en-US" altLang="ja-JP" i="1" smtClean="0">
                <a:latin typeface="Times New Roman" panose="02020603050405020304" pitchFamily="18" charset="0"/>
              </a:rPr>
              <a:t>v</a:t>
            </a:r>
            <a:r>
              <a:rPr lang="ja-JP" altLang="en-US" smtClean="0"/>
              <a:t>方向の</a:t>
            </a:r>
            <a:r>
              <a:rPr lang="en-US" altLang="ja-JP" smtClean="0"/>
              <a:t>2</a:t>
            </a:r>
            <a:r>
              <a:rPr lang="ja-JP" altLang="en-US" smtClean="0"/>
              <a:t>つ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1116013" y="1905000"/>
          <a:ext cx="71024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数式" r:id="rId3" imgW="3009900" imgH="431800" progId="Equation.3">
                  <p:embed/>
                </p:oleObj>
              </mc:Choice>
              <mc:Fallback>
                <p:oleObj name="数式" r:id="rId3" imgW="3009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05000"/>
                        <a:ext cx="71024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/>
        </p:nvGraphicFramePr>
        <p:xfrm>
          <a:off x="1111250" y="2986088"/>
          <a:ext cx="7132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数式" r:id="rId5" imgW="3022600" imgH="431800" progId="Equation.3">
                  <p:embed/>
                </p:oleObj>
              </mc:Choice>
              <mc:Fallback>
                <p:oleObj name="数式" r:id="rId5" imgW="3022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986088"/>
                        <a:ext cx="7132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7" descr="tang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/>
          <a:stretch>
            <a:fillRect/>
          </a:stretch>
        </p:blipFill>
        <p:spPr bwMode="auto">
          <a:xfrm>
            <a:off x="2195513" y="3879850"/>
            <a:ext cx="4321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Freeform 14"/>
          <p:cNvSpPr>
            <a:spLocks/>
          </p:cNvSpPr>
          <p:nvPr/>
        </p:nvSpPr>
        <p:spPr bwMode="auto">
          <a:xfrm>
            <a:off x="3563938" y="4292600"/>
            <a:ext cx="1809750" cy="930275"/>
          </a:xfrm>
          <a:custGeom>
            <a:avLst/>
            <a:gdLst>
              <a:gd name="T0" fmla="*/ 0 w 1140"/>
              <a:gd name="T1" fmla="*/ 2147483646 h 586"/>
              <a:gd name="T2" fmla="*/ 2147483646 w 1140"/>
              <a:gd name="T3" fmla="*/ 0 h 586"/>
              <a:gd name="T4" fmla="*/ 2147483646 w 1140"/>
              <a:gd name="T5" fmla="*/ 2147483646 h 586"/>
              <a:gd name="T6" fmla="*/ 2147483646 w 1140"/>
              <a:gd name="T7" fmla="*/ 2147483646 h 586"/>
              <a:gd name="T8" fmla="*/ 0 w 1140"/>
              <a:gd name="T9" fmla="*/ 2147483646 h 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0"/>
              <a:gd name="T16" fmla="*/ 0 h 586"/>
              <a:gd name="T17" fmla="*/ 1140 w 1140"/>
              <a:gd name="T18" fmla="*/ 586 h 5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0" h="586">
                <a:moveTo>
                  <a:pt x="0" y="423"/>
                </a:moveTo>
                <a:lnTo>
                  <a:pt x="380" y="0"/>
                </a:lnTo>
                <a:lnTo>
                  <a:pt x="1140" y="164"/>
                </a:lnTo>
                <a:lnTo>
                  <a:pt x="759" y="586"/>
                </a:lnTo>
                <a:lnTo>
                  <a:pt x="0" y="423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6227763" y="4581525"/>
            <a:ext cx="2698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</a:t>
            </a:r>
            <a:r>
              <a:rPr lang="ja-JP" altLang="en-US" sz="2000"/>
              <a:t>つの接ベクトルが</a:t>
            </a:r>
            <a:br>
              <a:rPr lang="ja-JP" altLang="en-US" sz="2000"/>
            </a:br>
            <a:r>
              <a:rPr lang="ja-JP" altLang="en-US" sz="2000"/>
              <a:t>のる平面を</a:t>
            </a:r>
            <a:br>
              <a:rPr lang="ja-JP" altLang="en-US" sz="2000"/>
            </a:br>
            <a:r>
              <a:rPr lang="ja-JP" altLang="en-US" sz="2000"/>
              <a:t>接平面という</a:t>
            </a:r>
            <a:br>
              <a:rPr lang="ja-JP" altLang="en-US" sz="2000"/>
            </a:br>
            <a:r>
              <a:rPr lang="ja-JP" altLang="en-US" sz="2000"/>
              <a:t>（接平面上のベクトルは</a:t>
            </a:r>
            <a:br>
              <a:rPr lang="ja-JP" altLang="en-US" sz="2000"/>
            </a:br>
            <a:r>
              <a:rPr lang="ja-JP" altLang="en-US" sz="2000"/>
              <a:t>全て接ベクトル</a:t>
            </a:r>
            <a:r>
              <a:rPr lang="en-US" altLang="ja-JP" sz="2000"/>
              <a:t>)</a:t>
            </a:r>
          </a:p>
        </p:txBody>
      </p:sp>
      <p:sp>
        <p:nvSpPr>
          <p:cNvPr id="17418" name="Line 16"/>
          <p:cNvSpPr>
            <a:spLocks noChangeShapeType="1"/>
          </p:cNvSpPr>
          <p:nvPr/>
        </p:nvSpPr>
        <p:spPr bwMode="auto">
          <a:xfrm flipH="1">
            <a:off x="4787900" y="4797425"/>
            <a:ext cx="1728788" cy="144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8"/>
          <p:cNvSpPr>
            <a:spLocks noChangeShapeType="1"/>
          </p:cNvSpPr>
          <p:nvPr/>
        </p:nvSpPr>
        <p:spPr bwMode="auto">
          <a:xfrm>
            <a:off x="4429125" y="4600575"/>
            <a:ext cx="287338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9"/>
          <p:cNvSpPr>
            <a:spLocks noChangeShapeType="1"/>
          </p:cNvSpPr>
          <p:nvPr/>
        </p:nvSpPr>
        <p:spPr bwMode="auto">
          <a:xfrm flipH="1">
            <a:off x="4211638" y="4600575"/>
            <a:ext cx="217487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21" name="Object 11"/>
          <p:cNvGraphicFramePr>
            <a:graphicFrameLocks noChangeAspect="1"/>
          </p:cNvGraphicFramePr>
          <p:nvPr/>
        </p:nvGraphicFramePr>
        <p:xfrm>
          <a:off x="4643438" y="4149725"/>
          <a:ext cx="4587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数式" r:id="rId8" imgW="162098" imgH="200198" progId="Equation.3">
                  <p:embed/>
                </p:oleObj>
              </mc:Choice>
              <mc:Fallback>
                <p:oleObj name="数式" r:id="rId8" imgW="162098" imgH="20019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149725"/>
                        <a:ext cx="4587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2"/>
          <p:cNvGraphicFramePr>
            <a:graphicFrameLocks noChangeAspect="1"/>
          </p:cNvGraphicFramePr>
          <p:nvPr/>
        </p:nvGraphicFramePr>
        <p:xfrm>
          <a:off x="3852863" y="4600575"/>
          <a:ext cx="428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数式" r:id="rId10" imgW="152400" imgH="200198" progId="Equation.3">
                  <p:embed/>
                </p:oleObj>
              </mc:Choice>
              <mc:Fallback>
                <p:oleObj name="数式" r:id="rId10" imgW="152400" imgH="20019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600575"/>
                        <a:ext cx="4286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Oval 13"/>
          <p:cNvSpPr>
            <a:spLocks noChangeArrowheads="1"/>
          </p:cNvSpPr>
          <p:nvPr/>
        </p:nvSpPr>
        <p:spPr bwMode="auto">
          <a:xfrm>
            <a:off x="4356100" y="452755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0F6B6-F996-4B30-B72F-C68E01D3ABC2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/>
          </a:p>
        </p:txBody>
      </p:sp>
      <p:sp>
        <p:nvSpPr>
          <p:cNvPr id="18435" name="Text Box 28"/>
          <p:cNvSpPr txBox="1">
            <a:spLocks noChangeArrowheads="1"/>
          </p:cNvSpPr>
          <p:nvPr/>
        </p:nvSpPr>
        <p:spPr bwMode="auto">
          <a:xfrm>
            <a:off x="1189038" y="5846763"/>
            <a:ext cx="6767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2</a:t>
            </a:r>
            <a:r>
              <a:rPr lang="ja-JP" altLang="en-US" sz="2400"/>
              <a:t>次曲面                                    上において、　　　　　　　　　</a:t>
            </a:r>
            <a:br>
              <a:rPr lang="ja-JP" altLang="en-US" sz="2400"/>
            </a:br>
            <a:r>
              <a:rPr lang="ja-JP" altLang="en-US" sz="2400"/>
              <a:t>                   における単位法線ベクトルを計算せよ</a:t>
            </a:r>
          </a:p>
        </p:txBody>
      </p:sp>
      <p:pic>
        <p:nvPicPr>
          <p:cNvPr id="18436" name="Picture 10" descr="tan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/>
          <a:stretch>
            <a:fillRect/>
          </a:stretch>
        </p:blipFill>
        <p:spPr bwMode="auto">
          <a:xfrm>
            <a:off x="2051050" y="2800350"/>
            <a:ext cx="4321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reeform 25"/>
          <p:cNvSpPr>
            <a:spLocks/>
          </p:cNvSpPr>
          <p:nvPr/>
        </p:nvSpPr>
        <p:spPr bwMode="auto">
          <a:xfrm>
            <a:off x="3419475" y="3160713"/>
            <a:ext cx="1809750" cy="930275"/>
          </a:xfrm>
          <a:custGeom>
            <a:avLst/>
            <a:gdLst>
              <a:gd name="T0" fmla="*/ 0 w 1140"/>
              <a:gd name="T1" fmla="*/ 2147483646 h 586"/>
              <a:gd name="T2" fmla="*/ 2147483646 w 1140"/>
              <a:gd name="T3" fmla="*/ 0 h 586"/>
              <a:gd name="T4" fmla="*/ 2147483646 w 1140"/>
              <a:gd name="T5" fmla="*/ 2147483646 h 586"/>
              <a:gd name="T6" fmla="*/ 2147483646 w 1140"/>
              <a:gd name="T7" fmla="*/ 2147483646 h 586"/>
              <a:gd name="T8" fmla="*/ 0 w 1140"/>
              <a:gd name="T9" fmla="*/ 2147483646 h 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0"/>
              <a:gd name="T16" fmla="*/ 0 h 586"/>
              <a:gd name="T17" fmla="*/ 1140 w 1140"/>
              <a:gd name="T18" fmla="*/ 586 h 5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0" h="586">
                <a:moveTo>
                  <a:pt x="0" y="423"/>
                </a:moveTo>
                <a:lnTo>
                  <a:pt x="380" y="0"/>
                </a:lnTo>
                <a:lnTo>
                  <a:pt x="1140" y="164"/>
                </a:lnTo>
                <a:lnTo>
                  <a:pt x="759" y="586"/>
                </a:lnTo>
                <a:lnTo>
                  <a:pt x="0" y="423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-109538"/>
            <a:ext cx="8229600" cy="1143001"/>
          </a:xfrm>
        </p:spPr>
        <p:txBody>
          <a:bodyPr/>
          <a:lstStyle/>
          <a:p>
            <a:r>
              <a:rPr lang="ja-JP" altLang="en-US" smtClean="0"/>
              <a:t>単位法線ベクトル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827088"/>
            <a:ext cx="8229600" cy="1108075"/>
          </a:xfrm>
        </p:spPr>
        <p:txBody>
          <a:bodyPr/>
          <a:lstStyle/>
          <a:p>
            <a:r>
              <a:rPr lang="ja-JP" altLang="en-US" smtClean="0"/>
              <a:t>接線ベクトルの外積方向の単位ベクトル</a:t>
            </a:r>
          </a:p>
        </p:txBody>
      </p:sp>
      <p:graphicFrame>
        <p:nvGraphicFramePr>
          <p:cNvPr id="18440" name="Object 4"/>
          <p:cNvGraphicFramePr>
            <a:graphicFrameLocks noChangeAspect="1"/>
          </p:cNvGraphicFramePr>
          <p:nvPr/>
        </p:nvGraphicFramePr>
        <p:xfrm>
          <a:off x="1671638" y="1490663"/>
          <a:ext cx="483870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数式" r:id="rId4" imgW="1764534" imgH="444307" progId="Equation.3">
                  <p:embed/>
                </p:oleObj>
              </mc:Choice>
              <mc:Fallback>
                <p:oleObj name="数式" r:id="rId4" imgW="1764534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1490663"/>
                        <a:ext cx="4838700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Line 15"/>
          <p:cNvSpPr>
            <a:spLocks noChangeShapeType="1"/>
          </p:cNvSpPr>
          <p:nvPr/>
        </p:nvSpPr>
        <p:spPr bwMode="auto">
          <a:xfrm flipV="1">
            <a:off x="4284663" y="3089275"/>
            <a:ext cx="0" cy="431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42" name="Object 16"/>
          <p:cNvGraphicFramePr>
            <a:graphicFrameLocks noChangeAspect="1"/>
          </p:cNvGraphicFramePr>
          <p:nvPr/>
        </p:nvGraphicFramePr>
        <p:xfrm>
          <a:off x="3995738" y="2781300"/>
          <a:ext cx="3063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数式" r:id="rId6" imgW="95250" imgH="95250" progId="Equation.3">
                  <p:embed/>
                </p:oleObj>
              </mc:Choice>
              <mc:Fallback>
                <p:oleObj name="数式" r:id="rId6" imgW="95250" imgH="952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781300"/>
                        <a:ext cx="3063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7"/>
          <p:cNvSpPr>
            <a:spLocks noChangeShapeType="1"/>
          </p:cNvSpPr>
          <p:nvPr/>
        </p:nvSpPr>
        <p:spPr bwMode="auto">
          <a:xfrm>
            <a:off x="4284663" y="3521075"/>
            <a:ext cx="287337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 flipH="1">
            <a:off x="4067175" y="3521075"/>
            <a:ext cx="217488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45" name="Object 19"/>
          <p:cNvGraphicFramePr>
            <a:graphicFrameLocks noChangeAspect="1"/>
          </p:cNvGraphicFramePr>
          <p:nvPr/>
        </p:nvGraphicFramePr>
        <p:xfrm>
          <a:off x="4500563" y="3089275"/>
          <a:ext cx="4587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数式" r:id="rId8" imgW="162098" imgH="200198" progId="Equation.3">
                  <p:embed/>
                </p:oleObj>
              </mc:Choice>
              <mc:Fallback>
                <p:oleObj name="数式" r:id="rId8" imgW="162098" imgH="200198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089275"/>
                        <a:ext cx="4587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20"/>
          <p:cNvGraphicFramePr>
            <a:graphicFrameLocks noChangeAspect="1"/>
          </p:cNvGraphicFramePr>
          <p:nvPr/>
        </p:nvGraphicFramePr>
        <p:xfrm>
          <a:off x="3708400" y="3521075"/>
          <a:ext cx="428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数式" r:id="rId10" imgW="152400" imgH="200198" progId="Equation.3">
                  <p:embed/>
                </p:oleObj>
              </mc:Choice>
              <mc:Fallback>
                <p:oleObj name="数式" r:id="rId10" imgW="152400" imgH="20019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521075"/>
                        <a:ext cx="4286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4211638" y="34480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8448" name="Text Box 23"/>
          <p:cNvSpPr txBox="1">
            <a:spLocks noChangeArrowheads="1"/>
          </p:cNvSpPr>
          <p:nvPr/>
        </p:nvSpPr>
        <p:spPr bwMode="auto">
          <a:xfrm>
            <a:off x="5724525" y="4214813"/>
            <a:ext cx="1809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接平面に</a:t>
            </a:r>
            <a:br>
              <a:rPr lang="ja-JP" altLang="en-US" sz="2000"/>
            </a:br>
            <a:r>
              <a:rPr lang="ja-JP" altLang="en-US" sz="2000"/>
              <a:t>法線ベクトルは</a:t>
            </a:r>
            <a:br>
              <a:rPr lang="ja-JP" altLang="en-US" sz="2000"/>
            </a:br>
            <a:r>
              <a:rPr lang="ja-JP" altLang="en-US" sz="2000"/>
              <a:t>直交する</a:t>
            </a:r>
          </a:p>
        </p:txBody>
      </p:sp>
      <p:sp>
        <p:nvSpPr>
          <p:cNvPr id="18449" name="Line 26"/>
          <p:cNvSpPr>
            <a:spLocks noChangeShapeType="1"/>
          </p:cNvSpPr>
          <p:nvPr/>
        </p:nvSpPr>
        <p:spPr bwMode="auto">
          <a:xfrm flipH="1" flipV="1">
            <a:off x="4643438" y="3808413"/>
            <a:ext cx="1296987" cy="649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50" name="Object 27"/>
          <p:cNvGraphicFramePr>
            <a:graphicFrameLocks noChangeAspect="1"/>
          </p:cNvGraphicFramePr>
          <p:nvPr/>
        </p:nvGraphicFramePr>
        <p:xfrm>
          <a:off x="2432050" y="5846763"/>
          <a:ext cx="29337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数式" r:id="rId12" imgW="1371600" imgH="228600" progId="Equation.3">
                  <p:embed/>
                </p:oleObj>
              </mc:Choice>
              <mc:Fallback>
                <p:oleObj name="数式" r:id="rId12" imgW="13716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846763"/>
                        <a:ext cx="29337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29"/>
          <p:cNvGraphicFramePr>
            <a:graphicFrameLocks noChangeAspect="1"/>
          </p:cNvGraphicFramePr>
          <p:nvPr/>
        </p:nvGraphicFramePr>
        <p:xfrm>
          <a:off x="1241425" y="6237288"/>
          <a:ext cx="16017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数式" r:id="rId14" imgW="748975" imgH="203112" progId="Equation.3">
                  <p:embed/>
                </p:oleObj>
              </mc:Choice>
              <mc:Fallback>
                <p:oleObj name="数式" r:id="rId14" imgW="748975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6237288"/>
                        <a:ext cx="16017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Rectangle 31"/>
          <p:cNvSpPr>
            <a:spLocks noChangeArrowheads="1"/>
          </p:cNvSpPr>
          <p:nvPr/>
        </p:nvSpPr>
        <p:spPr bwMode="auto">
          <a:xfrm>
            <a:off x="684213" y="5734050"/>
            <a:ext cx="7559675" cy="1008063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55F29-E376-4279-B1F5-A87BA740AE9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/>
          </a:p>
        </p:txBody>
      </p:sp>
      <p:sp>
        <p:nvSpPr>
          <p:cNvPr id="19459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19460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85750" y="952500"/>
            <a:ext cx="8643938" cy="5500688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prog4-3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パラメトリック曲面をスムースシェーディングで</a:t>
            </a:r>
            <a:br>
              <a:rPr lang="ja-JP" altLang="en-US" smtClean="0"/>
            </a:br>
            <a:r>
              <a:rPr lang="ja-JP" altLang="en-US" smtClean="0"/>
              <a:t>　　　　描く関数 </a:t>
            </a:r>
            <a:r>
              <a:rPr lang="en-US" altLang="ja-JP" smtClean="0"/>
              <a:t>“drawSurface” </a:t>
            </a:r>
            <a:r>
              <a:rPr lang="ja-JP" altLang="en-US" smtClean="0"/>
              <a:t>を完成させよ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曲面は球面の式に戻してください</a:t>
            </a:r>
          </a:p>
          <a:p>
            <a:pPr marL="914400" lvl="1" indent="-514350">
              <a:buFontTx/>
              <a:buChar char="•"/>
            </a:pPr>
            <a:r>
              <a:rPr lang="ja-JP" altLang="en-US" i="1" smtClean="0">
                <a:latin typeface="Times New Roman" panose="02020603050405020304" pitchFamily="18" charset="0"/>
              </a:rPr>
              <a:t>単位法線ベクトルの </a:t>
            </a:r>
            <a:r>
              <a:rPr lang="en-US" altLang="ja-JP" i="1" smtClean="0">
                <a:latin typeface="Times New Roman" panose="02020603050405020304" pitchFamily="18" charset="0"/>
              </a:rPr>
              <a:t>x, y, z</a:t>
            </a:r>
            <a:r>
              <a:rPr lang="en-US" altLang="ja-JP" smtClean="0"/>
              <a:t> </a:t>
            </a:r>
            <a:r>
              <a:rPr lang="ja-JP" altLang="en-US" smtClean="0"/>
              <a:t>成分はそれぞれ</a:t>
            </a:r>
            <a:br>
              <a:rPr lang="ja-JP" altLang="en-US" smtClean="0"/>
            </a:br>
            <a:r>
              <a:rPr lang="ja-JP" altLang="en-US" smtClean="0"/>
              <a:t>  配列 </a:t>
            </a:r>
            <a:r>
              <a:rPr lang="en-US" altLang="ja-JP" smtClean="0"/>
              <a:t>n</a:t>
            </a:r>
            <a:r>
              <a:rPr lang="en-US" altLang="ja-JP" smtClean="0">
                <a:latin typeface="ＭＳ Ｐゴシック" panose="020B0600070205080204" pitchFamily="50" charset="-128"/>
              </a:rPr>
              <a:t>x[i][j], ny[i][j], nz[i][j] </a:t>
            </a:r>
            <a:r>
              <a:rPr lang="ja-JP" altLang="en-US" smtClean="0">
                <a:latin typeface="ＭＳ Ｐゴシック" panose="020B0600070205080204" pitchFamily="50" charset="-128"/>
              </a:rPr>
              <a:t>に代入されている</a:t>
            </a:r>
          </a:p>
          <a:p>
            <a:pPr marL="914400" lvl="1" indent="-514350">
              <a:buFontTx/>
              <a:buNone/>
            </a:pPr>
            <a:r>
              <a:rPr lang="ja-JP" altLang="en-US" smtClean="0"/>
              <a:t> </a:t>
            </a:r>
          </a:p>
          <a:p>
            <a:pPr marL="914400" lvl="1" indent="-514350">
              <a:buFontTx/>
              <a:buNone/>
            </a:pPr>
            <a:endParaRPr lang="ja-JP" altLang="en-US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課題</a:t>
            </a:r>
            <a:r>
              <a:rPr lang="en-US" altLang="ja-JP" smtClean="0"/>
              <a:t>1-2</a:t>
            </a:r>
            <a:r>
              <a:rPr lang="ja-JP" altLang="en-US" smtClean="0"/>
              <a:t>で作成した円環の法線を計算するよう</a:t>
            </a:r>
            <a:br>
              <a:rPr lang="ja-JP" altLang="en-US" smtClean="0"/>
            </a:br>
            <a:r>
              <a:rPr lang="ja-JP" altLang="en-US" smtClean="0"/>
              <a:t>　　　　　　　に“</a:t>
            </a:r>
            <a:r>
              <a:rPr lang="en-US" altLang="ja-JP" smtClean="0"/>
              <a:t>computeNormals” </a:t>
            </a:r>
            <a:r>
              <a:rPr lang="ja-JP" altLang="en-US" smtClean="0"/>
              <a:t>を変更せよ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CFB779-55E8-4E5E-AA6E-018450DD589A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125538"/>
            <a:ext cx="8291512" cy="4319587"/>
          </a:xfrm>
        </p:spPr>
        <p:txBody>
          <a:bodyPr/>
          <a:lstStyle/>
          <a:p>
            <a:pPr eaLnBrk="1" hangingPunct="1"/>
            <a:r>
              <a:rPr lang="ja-JP" altLang="en-US" smtClean="0"/>
              <a:t>パラメトリック曲面とは？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接ベクトルと法線ベクトル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ベジエ曲面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曲率</a:t>
            </a:r>
          </a:p>
          <a:p>
            <a:pPr eaLnBrk="1" hangingPunct="1"/>
            <a:endParaRPr lang="en-US" altLang="ja-JP" smtClean="0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2998788" y="3771900"/>
            <a:ext cx="1028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811EF-949C-4A31-8EF4-F1F275781886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CAD</a:t>
            </a:r>
            <a:r>
              <a:rPr lang="ja-JP" altLang="en-US" smtClean="0"/>
              <a:t>曲面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2592388"/>
          </a:xfrm>
        </p:spPr>
        <p:txBody>
          <a:bodyPr/>
          <a:lstStyle/>
          <a:p>
            <a:r>
              <a:rPr lang="ja-JP" altLang="en-US" smtClean="0"/>
              <a:t>制御点を近似する曲面</a:t>
            </a:r>
          </a:p>
          <a:p>
            <a:pPr lvl="1"/>
            <a:r>
              <a:rPr lang="ja-JP" altLang="en-US" smtClean="0"/>
              <a:t>ベジエ曲面</a:t>
            </a:r>
          </a:p>
          <a:p>
            <a:pPr lvl="1"/>
            <a:r>
              <a:rPr lang="en-US" altLang="ja-JP" smtClean="0"/>
              <a:t>B</a:t>
            </a:r>
            <a:r>
              <a:rPr lang="ja-JP" altLang="en-US" smtClean="0"/>
              <a:t>スプライン曲面</a:t>
            </a:r>
          </a:p>
          <a:p>
            <a:pPr lvl="1"/>
            <a:r>
              <a:rPr lang="en-US" altLang="ja-JP" smtClean="0"/>
              <a:t>NURBS </a:t>
            </a:r>
            <a:r>
              <a:rPr lang="ja-JP" altLang="en-US" smtClean="0"/>
              <a:t>曲面 </a:t>
            </a:r>
            <a:r>
              <a:rPr lang="en-US" altLang="ja-JP" smtClean="0"/>
              <a:t>(</a:t>
            </a:r>
            <a:r>
              <a:rPr lang="ja-JP" altLang="en-US" smtClean="0"/>
              <a:t>非一様有理</a:t>
            </a:r>
            <a:r>
              <a:rPr lang="en-US" altLang="ja-JP" smtClean="0"/>
              <a:t>B</a:t>
            </a:r>
            <a:r>
              <a:rPr lang="ja-JP" altLang="en-US" smtClean="0"/>
              <a:t>スプライン曲面</a:t>
            </a:r>
            <a:r>
              <a:rPr lang="en-US" altLang="ja-JP" smtClean="0"/>
              <a:t>)</a:t>
            </a:r>
          </a:p>
        </p:txBody>
      </p:sp>
      <p:pic>
        <p:nvPicPr>
          <p:cNvPr id="21509" name="Picture 6" descr="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24923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bunny_s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29575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843213" y="6165850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M. Eck and H.Hoppe, “</a:t>
            </a:r>
            <a:r>
              <a:rPr kumimoji="0" lang="en-US" altLang="ja-JP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Automatic Reconstruction of B-spline Surfaces of Arbitrary Topological Type</a:t>
            </a:r>
            <a:r>
              <a:rPr kumimoji="0"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”, SIGGRAPH96.</a:t>
            </a:r>
            <a:endParaRPr kumimoji="0" lang="ja-JP" alt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1512" name="Group 26"/>
          <p:cNvGrpSpPr>
            <a:grpSpLocks/>
          </p:cNvGrpSpPr>
          <p:nvPr/>
        </p:nvGrpSpPr>
        <p:grpSpPr bwMode="auto">
          <a:xfrm>
            <a:off x="179388" y="3284538"/>
            <a:ext cx="3255962" cy="2598737"/>
            <a:chOff x="113" y="2069"/>
            <a:chExt cx="2051" cy="1637"/>
          </a:xfrm>
        </p:grpSpPr>
        <p:pic>
          <p:nvPicPr>
            <p:cNvPr id="21513" name="Picture 8" descr="Bwzier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069"/>
              <a:ext cx="2051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Oval 11"/>
            <p:cNvSpPr>
              <a:spLocks noChangeArrowheads="1"/>
            </p:cNvSpPr>
            <p:nvPr/>
          </p:nvSpPr>
          <p:spPr bwMode="auto">
            <a:xfrm>
              <a:off x="249" y="306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5" name="Oval 12"/>
            <p:cNvSpPr>
              <a:spLocks noChangeArrowheads="1"/>
            </p:cNvSpPr>
            <p:nvPr/>
          </p:nvSpPr>
          <p:spPr bwMode="auto">
            <a:xfrm>
              <a:off x="975" y="2432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6" name="Oval 13"/>
            <p:cNvSpPr>
              <a:spLocks noChangeArrowheads="1"/>
            </p:cNvSpPr>
            <p:nvPr/>
          </p:nvSpPr>
          <p:spPr bwMode="auto">
            <a:xfrm>
              <a:off x="1837" y="3113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7" name="Oval 14"/>
            <p:cNvSpPr>
              <a:spLocks noChangeArrowheads="1"/>
            </p:cNvSpPr>
            <p:nvPr/>
          </p:nvSpPr>
          <p:spPr bwMode="auto">
            <a:xfrm>
              <a:off x="1519" y="3566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8" name="Oval 15"/>
            <p:cNvSpPr>
              <a:spLocks noChangeArrowheads="1"/>
            </p:cNvSpPr>
            <p:nvPr/>
          </p:nvSpPr>
          <p:spPr bwMode="auto">
            <a:xfrm>
              <a:off x="839" y="2976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19" name="Oval 16"/>
            <p:cNvSpPr>
              <a:spLocks noChangeArrowheads="1"/>
            </p:cNvSpPr>
            <p:nvPr/>
          </p:nvSpPr>
          <p:spPr bwMode="auto">
            <a:xfrm>
              <a:off x="2064" y="2750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20" name="Oval 17"/>
            <p:cNvSpPr>
              <a:spLocks noChangeArrowheads="1"/>
            </p:cNvSpPr>
            <p:nvPr/>
          </p:nvSpPr>
          <p:spPr bwMode="auto">
            <a:xfrm>
              <a:off x="1519" y="2251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21" name="Oval 18"/>
            <p:cNvSpPr>
              <a:spLocks noChangeArrowheads="1"/>
            </p:cNvSpPr>
            <p:nvPr/>
          </p:nvSpPr>
          <p:spPr bwMode="auto">
            <a:xfrm>
              <a:off x="657" y="2704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1156" y="238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1523" name="Freeform 20"/>
            <p:cNvSpPr>
              <a:spLocks/>
            </p:cNvSpPr>
            <p:nvPr/>
          </p:nvSpPr>
          <p:spPr bwMode="auto">
            <a:xfrm>
              <a:off x="295" y="3011"/>
              <a:ext cx="1270" cy="601"/>
            </a:xfrm>
            <a:custGeom>
              <a:avLst/>
              <a:gdLst>
                <a:gd name="T0" fmla="*/ 0 w 1270"/>
                <a:gd name="T1" fmla="*/ 102 h 601"/>
                <a:gd name="T2" fmla="*/ 586 w 1270"/>
                <a:gd name="T3" fmla="*/ 0 h 601"/>
                <a:gd name="T4" fmla="*/ 1270 w 1270"/>
                <a:gd name="T5" fmla="*/ 601 h 601"/>
                <a:gd name="T6" fmla="*/ 0 60000 65536"/>
                <a:gd name="T7" fmla="*/ 0 60000 65536"/>
                <a:gd name="T8" fmla="*/ 0 60000 65536"/>
                <a:gd name="T9" fmla="*/ 0 w 1270"/>
                <a:gd name="T10" fmla="*/ 0 h 601"/>
                <a:gd name="T11" fmla="*/ 1270 w 1270"/>
                <a:gd name="T12" fmla="*/ 601 h 6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601">
                  <a:moveTo>
                    <a:pt x="0" y="102"/>
                  </a:moveTo>
                  <a:lnTo>
                    <a:pt x="586" y="0"/>
                  </a:lnTo>
                  <a:lnTo>
                    <a:pt x="1270" y="601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4" name="Freeform 21"/>
            <p:cNvSpPr>
              <a:spLocks/>
            </p:cNvSpPr>
            <p:nvPr/>
          </p:nvSpPr>
          <p:spPr bwMode="auto">
            <a:xfrm>
              <a:off x="1016" y="2291"/>
              <a:ext cx="1093" cy="515"/>
            </a:xfrm>
            <a:custGeom>
              <a:avLst/>
              <a:gdLst>
                <a:gd name="T0" fmla="*/ 0 w 1093"/>
                <a:gd name="T1" fmla="*/ 174 h 515"/>
                <a:gd name="T2" fmla="*/ 534 w 1093"/>
                <a:gd name="T3" fmla="*/ 0 h 515"/>
                <a:gd name="T4" fmla="*/ 1093 w 1093"/>
                <a:gd name="T5" fmla="*/ 515 h 515"/>
                <a:gd name="T6" fmla="*/ 0 60000 65536"/>
                <a:gd name="T7" fmla="*/ 0 60000 65536"/>
                <a:gd name="T8" fmla="*/ 0 60000 65536"/>
                <a:gd name="T9" fmla="*/ 0 w 1093"/>
                <a:gd name="T10" fmla="*/ 0 h 515"/>
                <a:gd name="T11" fmla="*/ 1093 w 1093"/>
                <a:gd name="T12" fmla="*/ 515 h 5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3" h="515">
                  <a:moveTo>
                    <a:pt x="0" y="174"/>
                  </a:moveTo>
                  <a:lnTo>
                    <a:pt x="534" y="0"/>
                  </a:lnTo>
                  <a:lnTo>
                    <a:pt x="1093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5" name="Freeform 22"/>
            <p:cNvSpPr>
              <a:spLocks/>
            </p:cNvSpPr>
            <p:nvPr/>
          </p:nvSpPr>
          <p:spPr bwMode="auto">
            <a:xfrm>
              <a:off x="707" y="2427"/>
              <a:ext cx="1175" cy="742"/>
            </a:xfrm>
            <a:custGeom>
              <a:avLst/>
              <a:gdLst>
                <a:gd name="T0" fmla="*/ 0 w 1175"/>
                <a:gd name="T1" fmla="*/ 301 h 742"/>
                <a:gd name="T2" fmla="*/ 500 w 1175"/>
                <a:gd name="T3" fmla="*/ 0 h 742"/>
                <a:gd name="T4" fmla="*/ 1175 w 1175"/>
                <a:gd name="T5" fmla="*/ 742 h 742"/>
                <a:gd name="T6" fmla="*/ 0 60000 65536"/>
                <a:gd name="T7" fmla="*/ 0 60000 65536"/>
                <a:gd name="T8" fmla="*/ 0 60000 65536"/>
                <a:gd name="T9" fmla="*/ 0 w 1175"/>
                <a:gd name="T10" fmla="*/ 0 h 742"/>
                <a:gd name="T11" fmla="*/ 1175 w 1175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5" h="742">
                  <a:moveTo>
                    <a:pt x="0" y="301"/>
                  </a:moveTo>
                  <a:lnTo>
                    <a:pt x="500" y="0"/>
                  </a:lnTo>
                  <a:lnTo>
                    <a:pt x="1175" y="74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6" name="Freeform 23"/>
            <p:cNvSpPr>
              <a:spLocks/>
            </p:cNvSpPr>
            <p:nvPr/>
          </p:nvSpPr>
          <p:spPr bwMode="auto">
            <a:xfrm>
              <a:off x="309" y="2461"/>
              <a:ext cx="707" cy="652"/>
            </a:xfrm>
            <a:custGeom>
              <a:avLst/>
              <a:gdLst>
                <a:gd name="T0" fmla="*/ 0 w 707"/>
                <a:gd name="T1" fmla="*/ 652 h 652"/>
                <a:gd name="T2" fmla="*/ 390 w 707"/>
                <a:gd name="T3" fmla="*/ 288 h 652"/>
                <a:gd name="T4" fmla="*/ 707 w 707"/>
                <a:gd name="T5" fmla="*/ 0 h 652"/>
                <a:gd name="T6" fmla="*/ 0 60000 65536"/>
                <a:gd name="T7" fmla="*/ 0 60000 65536"/>
                <a:gd name="T8" fmla="*/ 0 60000 65536"/>
                <a:gd name="T9" fmla="*/ 0 w 707"/>
                <a:gd name="T10" fmla="*/ 0 h 652"/>
                <a:gd name="T11" fmla="*/ 707 w 707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652">
                  <a:moveTo>
                    <a:pt x="0" y="652"/>
                  </a:moveTo>
                  <a:lnTo>
                    <a:pt x="390" y="288"/>
                  </a:lnTo>
                  <a:lnTo>
                    <a:pt x="707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Freeform 24"/>
            <p:cNvSpPr>
              <a:spLocks/>
            </p:cNvSpPr>
            <p:nvPr/>
          </p:nvSpPr>
          <p:spPr bwMode="auto">
            <a:xfrm>
              <a:off x="1563" y="2783"/>
              <a:ext cx="542" cy="825"/>
            </a:xfrm>
            <a:custGeom>
              <a:avLst/>
              <a:gdLst>
                <a:gd name="T0" fmla="*/ 0 w 542"/>
                <a:gd name="T1" fmla="*/ 825 h 825"/>
                <a:gd name="T2" fmla="*/ 313 w 542"/>
                <a:gd name="T3" fmla="*/ 372 h 825"/>
                <a:gd name="T4" fmla="*/ 542 w 542"/>
                <a:gd name="T5" fmla="*/ 0 h 825"/>
                <a:gd name="T6" fmla="*/ 0 60000 65536"/>
                <a:gd name="T7" fmla="*/ 0 60000 65536"/>
                <a:gd name="T8" fmla="*/ 0 60000 65536"/>
                <a:gd name="T9" fmla="*/ 0 w 542"/>
                <a:gd name="T10" fmla="*/ 0 h 825"/>
                <a:gd name="T11" fmla="*/ 542 w 542"/>
                <a:gd name="T12" fmla="*/ 825 h 8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2" h="825">
                  <a:moveTo>
                    <a:pt x="0" y="825"/>
                  </a:moveTo>
                  <a:lnTo>
                    <a:pt x="313" y="372"/>
                  </a:lnTo>
                  <a:lnTo>
                    <a:pt x="542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8" name="Freeform 25"/>
            <p:cNvSpPr>
              <a:spLocks/>
            </p:cNvSpPr>
            <p:nvPr/>
          </p:nvSpPr>
          <p:spPr bwMode="auto">
            <a:xfrm>
              <a:off x="885" y="2296"/>
              <a:ext cx="686" cy="732"/>
            </a:xfrm>
            <a:custGeom>
              <a:avLst/>
              <a:gdLst>
                <a:gd name="T0" fmla="*/ 0 w 686"/>
                <a:gd name="T1" fmla="*/ 732 h 732"/>
                <a:gd name="T2" fmla="*/ 322 w 686"/>
                <a:gd name="T3" fmla="*/ 135 h 732"/>
                <a:gd name="T4" fmla="*/ 686 w 686"/>
                <a:gd name="T5" fmla="*/ 0 h 732"/>
                <a:gd name="T6" fmla="*/ 0 60000 65536"/>
                <a:gd name="T7" fmla="*/ 0 60000 65536"/>
                <a:gd name="T8" fmla="*/ 0 60000 65536"/>
                <a:gd name="T9" fmla="*/ 0 w 686"/>
                <a:gd name="T10" fmla="*/ 0 h 732"/>
                <a:gd name="T11" fmla="*/ 686 w 686"/>
                <a:gd name="T12" fmla="*/ 732 h 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6" h="732">
                  <a:moveTo>
                    <a:pt x="0" y="732"/>
                  </a:moveTo>
                  <a:lnTo>
                    <a:pt x="322" y="135"/>
                  </a:lnTo>
                  <a:lnTo>
                    <a:pt x="686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0E9CE-7434-439D-A514-60ECB9E79654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ja-JP" altLang="en-US" smtClean="0"/>
              <a:t>今回の授業の目的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2663825"/>
          </a:xfrm>
        </p:spPr>
        <p:txBody>
          <a:bodyPr/>
          <a:lstStyle/>
          <a:p>
            <a:r>
              <a:rPr lang="en-US" altLang="ja-JP" smtClean="0"/>
              <a:t>3</a:t>
            </a:r>
            <a:r>
              <a:rPr lang="ja-JP" altLang="en-US" smtClean="0"/>
              <a:t>次元</a:t>
            </a:r>
            <a:r>
              <a:rPr lang="en-US" altLang="ja-JP" smtClean="0"/>
              <a:t>CAD</a:t>
            </a:r>
            <a:r>
              <a:rPr lang="ja-JP" altLang="en-US" smtClean="0"/>
              <a:t>システムにおいて</a:t>
            </a:r>
            <a:br>
              <a:rPr lang="ja-JP" altLang="en-US" smtClean="0"/>
            </a:br>
            <a:r>
              <a:rPr lang="ja-JP" altLang="en-US" smtClean="0"/>
              <a:t> 昔から良く使われている曲面について学ぶ</a:t>
            </a:r>
          </a:p>
          <a:p>
            <a:pPr lvl="1"/>
            <a:r>
              <a:rPr lang="ja-JP" altLang="en-US" smtClean="0"/>
              <a:t>典型的な曲面，自由曲面</a:t>
            </a:r>
          </a:p>
          <a:p>
            <a:pPr lvl="1"/>
            <a:r>
              <a:rPr lang="ja-JP" altLang="en-US" smtClean="0"/>
              <a:t>接線ベクトルと法線ベクトル</a:t>
            </a:r>
          </a:p>
          <a:p>
            <a:pPr lvl="1">
              <a:buFontTx/>
              <a:buNone/>
            </a:pPr>
            <a:endParaRPr lang="ja-JP" altLang="en-US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42497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41036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6DED0-5C27-428D-8947-480FBAE64BAB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0488"/>
            <a:ext cx="8229600" cy="1143001"/>
          </a:xfrm>
        </p:spPr>
        <p:txBody>
          <a:bodyPr/>
          <a:lstStyle/>
          <a:p>
            <a:r>
              <a:rPr lang="en-US" altLang="ja-JP" smtClean="0"/>
              <a:t>CAD</a:t>
            </a:r>
            <a:r>
              <a:rPr lang="ja-JP" altLang="en-US" smtClean="0"/>
              <a:t>曲線から</a:t>
            </a:r>
            <a:r>
              <a:rPr lang="en-US" altLang="ja-JP" smtClean="0"/>
              <a:t>CAD</a:t>
            </a:r>
            <a:r>
              <a:rPr lang="ja-JP" altLang="en-US" smtClean="0"/>
              <a:t>曲面へ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1252537"/>
          </a:xfrm>
        </p:spPr>
        <p:txBody>
          <a:bodyPr/>
          <a:lstStyle/>
          <a:p>
            <a:r>
              <a:rPr lang="ja-JP" altLang="en-US" smtClean="0"/>
              <a:t>縦と横を掛け算する </a:t>
            </a:r>
            <a:r>
              <a:rPr lang="en-US" altLang="ja-JP" smtClean="0"/>
              <a:t>(</a:t>
            </a:r>
            <a:r>
              <a:rPr lang="ja-JP" altLang="en-US" smtClean="0"/>
              <a:t>テンソル積</a:t>
            </a:r>
            <a:r>
              <a:rPr lang="en-US" altLang="ja-JP" smtClean="0"/>
              <a:t>)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051050" y="6237288"/>
            <a:ext cx="52101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曲線を沢山並べて曲面を作るということ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827088" y="1806575"/>
          <a:ext cx="2476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数式" r:id="rId3" imgW="1117115" imgH="342751" progId="Equation.3">
                  <p:embed/>
                </p:oleObj>
              </mc:Choice>
              <mc:Fallback>
                <p:oleObj name="数式" r:id="rId3" imgW="1117115" imgH="34275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06575"/>
                        <a:ext cx="2476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487863" y="1849438"/>
          <a:ext cx="41100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数式" r:id="rId5" imgW="1853396" imgH="355446" progId="Equation.3">
                  <p:embed/>
                </p:oleObj>
              </mc:Choice>
              <mc:Fallback>
                <p:oleObj name="数式" r:id="rId5" imgW="1853396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49438"/>
                        <a:ext cx="411003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732588" y="24209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7451725" y="24939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364163" y="2708275"/>
            <a:ext cx="3883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縦と横の基底関数を掛けて、</a:t>
            </a:r>
            <a:br>
              <a:rPr lang="ja-JP" altLang="en-US" sz="2400"/>
            </a:br>
            <a:r>
              <a:rPr lang="en-US" altLang="ja-JP" sz="2400"/>
              <a:t>2</a:t>
            </a:r>
            <a:r>
              <a:rPr lang="ja-JP" altLang="en-US" sz="2400"/>
              <a:t>変数の基底関数を作る</a:t>
            </a: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3421063" y="21336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40" name="Object 14"/>
          <p:cNvGraphicFramePr>
            <a:graphicFrameLocks noChangeAspect="1"/>
          </p:cNvGraphicFramePr>
          <p:nvPr/>
        </p:nvGraphicFramePr>
        <p:xfrm>
          <a:off x="5394325" y="3933825"/>
          <a:ext cx="26162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数式" r:id="rId7" imgW="1180588" imgH="342751" progId="Equation.3">
                  <p:embed/>
                </p:oleObj>
              </mc:Choice>
              <mc:Fallback>
                <p:oleObj name="数式" r:id="rId7" imgW="1180588" imgH="34275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3933825"/>
                        <a:ext cx="26162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5"/>
          <p:cNvGraphicFramePr>
            <a:graphicFrameLocks noChangeAspect="1"/>
          </p:cNvGraphicFramePr>
          <p:nvPr/>
        </p:nvGraphicFramePr>
        <p:xfrm>
          <a:off x="6604000" y="5157788"/>
          <a:ext cx="1746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数式" r:id="rId9" imgW="787058" imgH="355446" progId="Equation.3">
                  <p:embed/>
                </p:oleObj>
              </mc:Choice>
              <mc:Fallback>
                <p:oleObj name="数式" r:id="rId9" imgW="787058" imgH="3554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157788"/>
                        <a:ext cx="17462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7524750" y="44370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V="1">
            <a:off x="7380288" y="4437063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44" name="Object 21"/>
          <p:cNvGraphicFramePr>
            <a:graphicFrameLocks noChangeAspect="1"/>
          </p:cNvGraphicFramePr>
          <p:nvPr/>
        </p:nvGraphicFramePr>
        <p:xfrm>
          <a:off x="4787900" y="4797425"/>
          <a:ext cx="7889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数式" r:id="rId11" imgW="355446" imgH="139639" progId="Equation.3">
                  <p:embed/>
                </p:oleObj>
              </mc:Choice>
              <mc:Fallback>
                <p:oleObj name="数式" r:id="rId11" imgW="355446" imgH="13963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797425"/>
                        <a:ext cx="7889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Text Box 22"/>
          <p:cNvSpPr txBox="1">
            <a:spLocks noChangeArrowheads="1"/>
          </p:cNvSpPr>
          <p:nvPr/>
        </p:nvSpPr>
        <p:spPr bwMode="auto">
          <a:xfrm>
            <a:off x="4932363" y="508476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の曲線</a:t>
            </a:r>
          </a:p>
        </p:txBody>
      </p:sp>
      <p:grpSp>
        <p:nvGrpSpPr>
          <p:cNvPr id="22546" name="Group 23"/>
          <p:cNvGrpSpPr>
            <a:grpSpLocks/>
          </p:cNvGrpSpPr>
          <p:nvPr/>
        </p:nvGrpSpPr>
        <p:grpSpPr bwMode="auto">
          <a:xfrm>
            <a:off x="1476375" y="3141663"/>
            <a:ext cx="3255963" cy="2598737"/>
            <a:chOff x="113" y="2069"/>
            <a:chExt cx="2051" cy="1637"/>
          </a:xfrm>
        </p:grpSpPr>
        <p:pic>
          <p:nvPicPr>
            <p:cNvPr id="22554" name="Picture 24" descr="Bwzier2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069"/>
              <a:ext cx="2051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Oval 25"/>
            <p:cNvSpPr>
              <a:spLocks noChangeArrowheads="1"/>
            </p:cNvSpPr>
            <p:nvPr/>
          </p:nvSpPr>
          <p:spPr bwMode="auto">
            <a:xfrm>
              <a:off x="249" y="306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56" name="Oval 26"/>
            <p:cNvSpPr>
              <a:spLocks noChangeArrowheads="1"/>
            </p:cNvSpPr>
            <p:nvPr/>
          </p:nvSpPr>
          <p:spPr bwMode="auto">
            <a:xfrm>
              <a:off x="975" y="2432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57" name="Oval 27"/>
            <p:cNvSpPr>
              <a:spLocks noChangeArrowheads="1"/>
            </p:cNvSpPr>
            <p:nvPr/>
          </p:nvSpPr>
          <p:spPr bwMode="auto">
            <a:xfrm>
              <a:off x="1837" y="3113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58" name="Oval 28"/>
            <p:cNvSpPr>
              <a:spLocks noChangeArrowheads="1"/>
            </p:cNvSpPr>
            <p:nvPr/>
          </p:nvSpPr>
          <p:spPr bwMode="auto">
            <a:xfrm>
              <a:off x="1519" y="3566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59" name="Oval 29"/>
            <p:cNvSpPr>
              <a:spLocks noChangeArrowheads="1"/>
            </p:cNvSpPr>
            <p:nvPr/>
          </p:nvSpPr>
          <p:spPr bwMode="auto">
            <a:xfrm>
              <a:off x="839" y="2976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60" name="Oval 30"/>
            <p:cNvSpPr>
              <a:spLocks noChangeArrowheads="1"/>
            </p:cNvSpPr>
            <p:nvPr/>
          </p:nvSpPr>
          <p:spPr bwMode="auto">
            <a:xfrm>
              <a:off x="2064" y="2750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61" name="Oval 31"/>
            <p:cNvSpPr>
              <a:spLocks noChangeArrowheads="1"/>
            </p:cNvSpPr>
            <p:nvPr/>
          </p:nvSpPr>
          <p:spPr bwMode="auto">
            <a:xfrm>
              <a:off x="1519" y="2251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62" name="Oval 32"/>
            <p:cNvSpPr>
              <a:spLocks noChangeArrowheads="1"/>
            </p:cNvSpPr>
            <p:nvPr/>
          </p:nvSpPr>
          <p:spPr bwMode="auto">
            <a:xfrm>
              <a:off x="657" y="2704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63" name="Oval 33"/>
            <p:cNvSpPr>
              <a:spLocks noChangeArrowheads="1"/>
            </p:cNvSpPr>
            <p:nvPr/>
          </p:nvSpPr>
          <p:spPr bwMode="auto">
            <a:xfrm>
              <a:off x="1156" y="238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22564" name="Freeform 34"/>
            <p:cNvSpPr>
              <a:spLocks/>
            </p:cNvSpPr>
            <p:nvPr/>
          </p:nvSpPr>
          <p:spPr bwMode="auto">
            <a:xfrm>
              <a:off x="295" y="3011"/>
              <a:ext cx="1270" cy="601"/>
            </a:xfrm>
            <a:custGeom>
              <a:avLst/>
              <a:gdLst>
                <a:gd name="T0" fmla="*/ 0 w 1270"/>
                <a:gd name="T1" fmla="*/ 102 h 601"/>
                <a:gd name="T2" fmla="*/ 586 w 1270"/>
                <a:gd name="T3" fmla="*/ 0 h 601"/>
                <a:gd name="T4" fmla="*/ 1270 w 1270"/>
                <a:gd name="T5" fmla="*/ 601 h 601"/>
                <a:gd name="T6" fmla="*/ 0 60000 65536"/>
                <a:gd name="T7" fmla="*/ 0 60000 65536"/>
                <a:gd name="T8" fmla="*/ 0 60000 65536"/>
                <a:gd name="T9" fmla="*/ 0 w 1270"/>
                <a:gd name="T10" fmla="*/ 0 h 601"/>
                <a:gd name="T11" fmla="*/ 1270 w 1270"/>
                <a:gd name="T12" fmla="*/ 601 h 6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601">
                  <a:moveTo>
                    <a:pt x="0" y="102"/>
                  </a:moveTo>
                  <a:lnTo>
                    <a:pt x="586" y="0"/>
                  </a:lnTo>
                  <a:lnTo>
                    <a:pt x="1270" y="601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5" name="Freeform 35"/>
            <p:cNvSpPr>
              <a:spLocks/>
            </p:cNvSpPr>
            <p:nvPr/>
          </p:nvSpPr>
          <p:spPr bwMode="auto">
            <a:xfrm>
              <a:off x="1016" y="2291"/>
              <a:ext cx="1093" cy="515"/>
            </a:xfrm>
            <a:custGeom>
              <a:avLst/>
              <a:gdLst>
                <a:gd name="T0" fmla="*/ 0 w 1093"/>
                <a:gd name="T1" fmla="*/ 174 h 515"/>
                <a:gd name="T2" fmla="*/ 534 w 1093"/>
                <a:gd name="T3" fmla="*/ 0 h 515"/>
                <a:gd name="T4" fmla="*/ 1093 w 1093"/>
                <a:gd name="T5" fmla="*/ 515 h 515"/>
                <a:gd name="T6" fmla="*/ 0 60000 65536"/>
                <a:gd name="T7" fmla="*/ 0 60000 65536"/>
                <a:gd name="T8" fmla="*/ 0 60000 65536"/>
                <a:gd name="T9" fmla="*/ 0 w 1093"/>
                <a:gd name="T10" fmla="*/ 0 h 515"/>
                <a:gd name="T11" fmla="*/ 1093 w 1093"/>
                <a:gd name="T12" fmla="*/ 515 h 5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3" h="515">
                  <a:moveTo>
                    <a:pt x="0" y="174"/>
                  </a:moveTo>
                  <a:lnTo>
                    <a:pt x="534" y="0"/>
                  </a:lnTo>
                  <a:lnTo>
                    <a:pt x="1093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6" name="Freeform 36"/>
            <p:cNvSpPr>
              <a:spLocks/>
            </p:cNvSpPr>
            <p:nvPr/>
          </p:nvSpPr>
          <p:spPr bwMode="auto">
            <a:xfrm>
              <a:off x="707" y="2427"/>
              <a:ext cx="1175" cy="742"/>
            </a:xfrm>
            <a:custGeom>
              <a:avLst/>
              <a:gdLst>
                <a:gd name="T0" fmla="*/ 0 w 1175"/>
                <a:gd name="T1" fmla="*/ 301 h 742"/>
                <a:gd name="T2" fmla="*/ 500 w 1175"/>
                <a:gd name="T3" fmla="*/ 0 h 742"/>
                <a:gd name="T4" fmla="*/ 1175 w 1175"/>
                <a:gd name="T5" fmla="*/ 742 h 742"/>
                <a:gd name="T6" fmla="*/ 0 60000 65536"/>
                <a:gd name="T7" fmla="*/ 0 60000 65536"/>
                <a:gd name="T8" fmla="*/ 0 60000 65536"/>
                <a:gd name="T9" fmla="*/ 0 w 1175"/>
                <a:gd name="T10" fmla="*/ 0 h 742"/>
                <a:gd name="T11" fmla="*/ 1175 w 1175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5" h="742">
                  <a:moveTo>
                    <a:pt x="0" y="301"/>
                  </a:moveTo>
                  <a:lnTo>
                    <a:pt x="500" y="0"/>
                  </a:lnTo>
                  <a:lnTo>
                    <a:pt x="1175" y="74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7" name="Freeform 37"/>
            <p:cNvSpPr>
              <a:spLocks/>
            </p:cNvSpPr>
            <p:nvPr/>
          </p:nvSpPr>
          <p:spPr bwMode="auto">
            <a:xfrm>
              <a:off x="309" y="2461"/>
              <a:ext cx="707" cy="652"/>
            </a:xfrm>
            <a:custGeom>
              <a:avLst/>
              <a:gdLst>
                <a:gd name="T0" fmla="*/ 0 w 707"/>
                <a:gd name="T1" fmla="*/ 652 h 652"/>
                <a:gd name="T2" fmla="*/ 390 w 707"/>
                <a:gd name="T3" fmla="*/ 288 h 652"/>
                <a:gd name="T4" fmla="*/ 707 w 707"/>
                <a:gd name="T5" fmla="*/ 0 h 652"/>
                <a:gd name="T6" fmla="*/ 0 60000 65536"/>
                <a:gd name="T7" fmla="*/ 0 60000 65536"/>
                <a:gd name="T8" fmla="*/ 0 60000 65536"/>
                <a:gd name="T9" fmla="*/ 0 w 707"/>
                <a:gd name="T10" fmla="*/ 0 h 652"/>
                <a:gd name="T11" fmla="*/ 707 w 707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7" h="652">
                  <a:moveTo>
                    <a:pt x="0" y="652"/>
                  </a:moveTo>
                  <a:lnTo>
                    <a:pt x="390" y="288"/>
                  </a:lnTo>
                  <a:lnTo>
                    <a:pt x="707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8" name="Freeform 38"/>
            <p:cNvSpPr>
              <a:spLocks/>
            </p:cNvSpPr>
            <p:nvPr/>
          </p:nvSpPr>
          <p:spPr bwMode="auto">
            <a:xfrm>
              <a:off x="1563" y="2783"/>
              <a:ext cx="542" cy="825"/>
            </a:xfrm>
            <a:custGeom>
              <a:avLst/>
              <a:gdLst>
                <a:gd name="T0" fmla="*/ 0 w 542"/>
                <a:gd name="T1" fmla="*/ 825 h 825"/>
                <a:gd name="T2" fmla="*/ 313 w 542"/>
                <a:gd name="T3" fmla="*/ 372 h 825"/>
                <a:gd name="T4" fmla="*/ 542 w 542"/>
                <a:gd name="T5" fmla="*/ 0 h 825"/>
                <a:gd name="T6" fmla="*/ 0 60000 65536"/>
                <a:gd name="T7" fmla="*/ 0 60000 65536"/>
                <a:gd name="T8" fmla="*/ 0 60000 65536"/>
                <a:gd name="T9" fmla="*/ 0 w 542"/>
                <a:gd name="T10" fmla="*/ 0 h 825"/>
                <a:gd name="T11" fmla="*/ 542 w 542"/>
                <a:gd name="T12" fmla="*/ 825 h 8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2" h="825">
                  <a:moveTo>
                    <a:pt x="0" y="825"/>
                  </a:moveTo>
                  <a:lnTo>
                    <a:pt x="313" y="372"/>
                  </a:lnTo>
                  <a:lnTo>
                    <a:pt x="542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9" name="Freeform 39"/>
            <p:cNvSpPr>
              <a:spLocks/>
            </p:cNvSpPr>
            <p:nvPr/>
          </p:nvSpPr>
          <p:spPr bwMode="auto">
            <a:xfrm>
              <a:off x="885" y="2296"/>
              <a:ext cx="686" cy="732"/>
            </a:xfrm>
            <a:custGeom>
              <a:avLst/>
              <a:gdLst>
                <a:gd name="T0" fmla="*/ 0 w 686"/>
                <a:gd name="T1" fmla="*/ 732 h 732"/>
                <a:gd name="T2" fmla="*/ 322 w 686"/>
                <a:gd name="T3" fmla="*/ 135 h 732"/>
                <a:gd name="T4" fmla="*/ 686 w 686"/>
                <a:gd name="T5" fmla="*/ 0 h 732"/>
                <a:gd name="T6" fmla="*/ 0 60000 65536"/>
                <a:gd name="T7" fmla="*/ 0 60000 65536"/>
                <a:gd name="T8" fmla="*/ 0 60000 65536"/>
                <a:gd name="T9" fmla="*/ 0 w 686"/>
                <a:gd name="T10" fmla="*/ 0 h 732"/>
                <a:gd name="T11" fmla="*/ 686 w 686"/>
                <a:gd name="T12" fmla="*/ 732 h 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6" h="732">
                  <a:moveTo>
                    <a:pt x="0" y="732"/>
                  </a:moveTo>
                  <a:lnTo>
                    <a:pt x="322" y="135"/>
                  </a:lnTo>
                  <a:lnTo>
                    <a:pt x="686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547" name="Freeform 13"/>
          <p:cNvSpPr>
            <a:spLocks/>
          </p:cNvSpPr>
          <p:nvPr/>
        </p:nvSpPr>
        <p:spPr bwMode="auto">
          <a:xfrm>
            <a:off x="2268538" y="4221163"/>
            <a:ext cx="1798637" cy="936625"/>
          </a:xfrm>
          <a:custGeom>
            <a:avLst/>
            <a:gdLst>
              <a:gd name="T0" fmla="*/ 0 w 1101"/>
              <a:gd name="T1" fmla="*/ 2147483646 h 584"/>
              <a:gd name="T2" fmla="*/ 2147483646 w 1101"/>
              <a:gd name="T3" fmla="*/ 2147483646 h 584"/>
              <a:gd name="T4" fmla="*/ 2147483646 w 1101"/>
              <a:gd name="T5" fmla="*/ 2147483646 h 584"/>
              <a:gd name="T6" fmla="*/ 0 60000 65536"/>
              <a:gd name="T7" fmla="*/ 0 60000 65536"/>
              <a:gd name="T8" fmla="*/ 0 60000 65536"/>
              <a:gd name="T9" fmla="*/ 0 w 1101"/>
              <a:gd name="T10" fmla="*/ 0 h 584"/>
              <a:gd name="T11" fmla="*/ 1101 w 1101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1" h="584">
                <a:moveTo>
                  <a:pt x="0" y="101"/>
                </a:moveTo>
                <a:cubicBezTo>
                  <a:pt x="85" y="98"/>
                  <a:pt x="329" y="0"/>
                  <a:pt x="512" y="80"/>
                </a:cubicBezTo>
                <a:cubicBezTo>
                  <a:pt x="695" y="160"/>
                  <a:pt x="978" y="479"/>
                  <a:pt x="1101" y="584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8" name="Text Box 40"/>
          <p:cNvSpPr txBox="1">
            <a:spLocks noChangeArrowheads="1"/>
          </p:cNvSpPr>
          <p:nvPr/>
        </p:nvSpPr>
        <p:spPr bwMode="auto">
          <a:xfrm>
            <a:off x="684213" y="1447800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CAD</a:t>
            </a:r>
            <a:r>
              <a:rPr lang="ja-JP" altLang="en-US" sz="2000"/>
              <a:t>曲線 </a:t>
            </a:r>
            <a:r>
              <a:rPr lang="en-US" altLang="ja-JP" sz="2000"/>
              <a:t>:</a:t>
            </a:r>
          </a:p>
        </p:txBody>
      </p:sp>
      <p:sp>
        <p:nvSpPr>
          <p:cNvPr id="22549" name="Text Box 41"/>
          <p:cNvSpPr txBox="1">
            <a:spLocks noChangeArrowheads="1"/>
          </p:cNvSpPr>
          <p:nvPr/>
        </p:nvSpPr>
        <p:spPr bwMode="auto">
          <a:xfrm>
            <a:off x="4284663" y="1447800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CAD</a:t>
            </a:r>
            <a:r>
              <a:rPr lang="ja-JP" altLang="en-US" sz="2000"/>
              <a:t>曲面 </a:t>
            </a:r>
            <a:r>
              <a:rPr lang="en-US" altLang="ja-JP" sz="2000"/>
              <a:t>:</a:t>
            </a:r>
          </a:p>
        </p:txBody>
      </p:sp>
      <p:graphicFrame>
        <p:nvGraphicFramePr>
          <p:cNvPr id="22550" name="Object 42"/>
          <p:cNvGraphicFramePr>
            <a:graphicFrameLocks noChangeAspect="1"/>
          </p:cNvGraphicFramePr>
          <p:nvPr/>
        </p:nvGraphicFramePr>
        <p:xfrm>
          <a:off x="2860675" y="2636838"/>
          <a:ext cx="16906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数式" r:id="rId14" imgW="761669" imgH="241195" progId="Equation.3">
                  <p:embed/>
                </p:oleObj>
              </mc:Choice>
              <mc:Fallback>
                <p:oleObj name="数式" r:id="rId14" imgW="761669" imgH="241195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2636838"/>
                        <a:ext cx="16906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Line 43"/>
          <p:cNvSpPr>
            <a:spLocks noChangeShapeType="1"/>
          </p:cNvSpPr>
          <p:nvPr/>
        </p:nvSpPr>
        <p:spPr bwMode="auto">
          <a:xfrm flipH="1">
            <a:off x="3203575" y="3068638"/>
            <a:ext cx="2159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2" name="Line 19"/>
          <p:cNvSpPr>
            <a:spLocks noChangeShapeType="1"/>
          </p:cNvSpPr>
          <p:nvPr/>
        </p:nvSpPr>
        <p:spPr bwMode="auto">
          <a:xfrm flipH="1">
            <a:off x="3851275" y="4292600"/>
            <a:ext cx="15843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53" name="Object 45"/>
          <p:cNvGraphicFramePr>
            <a:graphicFrameLocks noChangeAspect="1"/>
          </p:cNvGraphicFramePr>
          <p:nvPr/>
        </p:nvGraphicFramePr>
        <p:xfrm>
          <a:off x="7667625" y="4581525"/>
          <a:ext cx="10080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数式" r:id="rId16" imgW="647700" imgH="457200" progId="Equation.3">
                  <p:embed/>
                </p:oleObj>
              </mc:Choice>
              <mc:Fallback>
                <p:oleObj name="数式" r:id="rId16" imgW="647700" imgH="4572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581525"/>
                        <a:ext cx="10080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264C7-8D04-436D-8A02-0FA1FAE0C31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400"/>
          </a:p>
        </p:txBody>
      </p:sp>
      <p:graphicFrame>
        <p:nvGraphicFramePr>
          <p:cNvPr id="23555" name="Object 81"/>
          <p:cNvGraphicFramePr>
            <a:graphicFrameLocks noChangeAspect="1"/>
          </p:cNvGraphicFramePr>
          <p:nvPr/>
        </p:nvGraphicFramePr>
        <p:xfrm>
          <a:off x="468313" y="5084763"/>
          <a:ext cx="82804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数式" r:id="rId3" imgW="4597400" imgH="990600" progId="Equation.3">
                  <p:embed/>
                </p:oleObj>
              </mc:Choice>
              <mc:Fallback>
                <p:oleObj name="数式" r:id="rId3" imgW="4597400" imgH="9906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4763"/>
                        <a:ext cx="828040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34950"/>
            <a:ext cx="8229600" cy="1143000"/>
          </a:xfrm>
        </p:spPr>
        <p:txBody>
          <a:bodyPr/>
          <a:lstStyle/>
          <a:p>
            <a:r>
              <a:rPr lang="ja-JP" altLang="en-US" smtClean="0"/>
              <a:t>ベジエ曲面</a:t>
            </a:r>
          </a:p>
        </p:txBody>
      </p:sp>
      <p:sp>
        <p:nvSpPr>
          <p:cNvPr id="23557" name="Rectangle 58"/>
          <p:cNvSpPr>
            <a:spLocks noChangeArrowheads="1"/>
          </p:cNvSpPr>
          <p:nvPr/>
        </p:nvSpPr>
        <p:spPr bwMode="auto">
          <a:xfrm>
            <a:off x="323850" y="5100638"/>
            <a:ext cx="8424863" cy="172878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23558" name="Picture 60" descr="B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84463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3" descr="B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684463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6" descr="B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84463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79"/>
          <p:cNvGrpSpPr>
            <a:grpSpLocks/>
          </p:cNvGrpSpPr>
          <p:nvPr/>
        </p:nvGrpSpPr>
        <p:grpSpPr bwMode="auto">
          <a:xfrm>
            <a:off x="1331913" y="3790950"/>
            <a:ext cx="5400675" cy="1077913"/>
            <a:chOff x="804" y="1011"/>
            <a:chExt cx="3402" cy="679"/>
          </a:xfrm>
        </p:grpSpPr>
        <p:pic>
          <p:nvPicPr>
            <p:cNvPr id="23577" name="Picture 59" descr="B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11"/>
              <a:ext cx="8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62" descr="B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1011"/>
              <a:ext cx="8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Picture 65" descr="B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1011"/>
              <a:ext cx="8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0" name="Picture 68" descr="B0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1011"/>
              <a:ext cx="84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2" name="Picture 69" descr="B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684463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61" descr="B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557338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4" descr="B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57338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67" descr="B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557338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70" descr="B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557338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71"/>
          <p:cNvSpPr>
            <a:spLocks noChangeShapeType="1"/>
          </p:cNvSpPr>
          <p:nvPr/>
        </p:nvSpPr>
        <p:spPr bwMode="auto">
          <a:xfrm flipV="1">
            <a:off x="900113" y="3644900"/>
            <a:ext cx="206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8" name="Line 72"/>
          <p:cNvSpPr>
            <a:spLocks noChangeShapeType="1"/>
          </p:cNvSpPr>
          <p:nvPr/>
        </p:nvSpPr>
        <p:spPr bwMode="auto">
          <a:xfrm>
            <a:off x="952500" y="49180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9" name="Text Box 73"/>
          <p:cNvSpPr txBox="1">
            <a:spLocks noChangeArrowheads="1"/>
          </p:cNvSpPr>
          <p:nvPr/>
        </p:nvSpPr>
        <p:spPr bwMode="auto">
          <a:xfrm>
            <a:off x="539750" y="350043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23570" name="Text Box 74"/>
          <p:cNvSpPr txBox="1">
            <a:spLocks noChangeArrowheads="1"/>
          </p:cNvSpPr>
          <p:nvPr/>
        </p:nvSpPr>
        <p:spPr bwMode="auto">
          <a:xfrm>
            <a:off x="2339975" y="4652963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23571" name="Object 75"/>
          <p:cNvGraphicFramePr>
            <a:graphicFrameLocks noChangeAspect="1"/>
          </p:cNvGraphicFramePr>
          <p:nvPr/>
        </p:nvGraphicFramePr>
        <p:xfrm>
          <a:off x="6926263" y="2179638"/>
          <a:ext cx="165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数式" r:id="rId17" imgW="736600" imgH="203200" progId="Equation.3">
                  <p:embed/>
                </p:oleObj>
              </mc:Choice>
              <mc:Fallback>
                <p:oleObj name="数式" r:id="rId17" imgW="736600" imgH="2032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2179638"/>
                        <a:ext cx="1657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Text Box 76"/>
          <p:cNvSpPr txBox="1">
            <a:spLocks noChangeArrowheads="1"/>
          </p:cNvSpPr>
          <p:nvPr/>
        </p:nvSpPr>
        <p:spPr bwMode="auto">
          <a:xfrm>
            <a:off x="7142163" y="3182938"/>
            <a:ext cx="1893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/>
              <a:t> </a:t>
            </a:r>
            <a:r>
              <a:rPr lang="ja-JP" altLang="en-US" sz="2400"/>
              <a:t>方向 </a:t>
            </a:r>
            <a:r>
              <a:rPr lang="en-US" altLang="ja-JP" sz="2400"/>
              <a:t>3</a:t>
            </a:r>
            <a:r>
              <a:rPr lang="ja-JP" altLang="en-US" sz="2400"/>
              <a:t>次式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 i="1">
                <a:latin typeface="Times New Roman" panose="02020603050405020304" pitchFamily="18" charset="0"/>
              </a:rPr>
              <a:t>v </a:t>
            </a:r>
            <a:r>
              <a:rPr lang="ja-JP" altLang="en-US" sz="2400"/>
              <a:t>方向 </a:t>
            </a:r>
            <a:r>
              <a:rPr lang="en-US" altLang="ja-JP" sz="2400"/>
              <a:t>2</a:t>
            </a:r>
            <a:r>
              <a:rPr lang="ja-JP" altLang="en-US" sz="2400"/>
              <a:t>次式</a:t>
            </a:r>
          </a:p>
        </p:txBody>
      </p:sp>
      <p:sp>
        <p:nvSpPr>
          <p:cNvPr id="23573" name="Text Box 77"/>
          <p:cNvSpPr txBox="1">
            <a:spLocks noChangeArrowheads="1"/>
          </p:cNvSpPr>
          <p:nvPr/>
        </p:nvSpPr>
        <p:spPr bwMode="auto">
          <a:xfrm>
            <a:off x="6926263" y="2468563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の基底関数群</a:t>
            </a:r>
          </a:p>
        </p:txBody>
      </p:sp>
      <p:graphicFrame>
        <p:nvGraphicFramePr>
          <p:cNvPr id="23574" name="Object 5"/>
          <p:cNvGraphicFramePr>
            <a:graphicFrameLocks noChangeAspect="1"/>
          </p:cNvGraphicFramePr>
          <p:nvPr/>
        </p:nvGraphicFramePr>
        <p:xfrm>
          <a:off x="865188" y="404813"/>
          <a:ext cx="73787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数式" r:id="rId19" imgW="2641600" imgH="444500" progId="Equation.3">
                  <p:embed/>
                </p:oleObj>
              </mc:Choice>
              <mc:Fallback>
                <p:oleObj name="数式" r:id="rId19" imgW="26416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04813"/>
                        <a:ext cx="73787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Text Box 82"/>
          <p:cNvSpPr txBox="1">
            <a:spLocks noChangeArrowheads="1"/>
          </p:cNvSpPr>
          <p:nvPr/>
        </p:nvSpPr>
        <p:spPr bwMode="auto">
          <a:xfrm>
            <a:off x="663575" y="6108700"/>
            <a:ext cx="2036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双</a:t>
            </a:r>
            <a:r>
              <a:rPr lang="en-US" altLang="ja-JP" sz="2000"/>
              <a:t>2</a:t>
            </a:r>
            <a:r>
              <a:rPr lang="ja-JP" altLang="en-US" sz="2000"/>
              <a:t>次ベジエ曲面</a:t>
            </a:r>
            <a:br>
              <a:rPr lang="ja-JP" altLang="en-US" sz="2000"/>
            </a:br>
            <a:r>
              <a:rPr lang="ja-JP" altLang="en-US" sz="2000"/>
              <a:t>の </a:t>
            </a:r>
            <a:r>
              <a:rPr lang="en-US" altLang="ja-JP" sz="2000" i="1">
                <a:latin typeface="Times New Roman" panose="02020603050405020304" pitchFamily="18" charset="0"/>
              </a:rPr>
              <a:t>x</a:t>
            </a:r>
            <a:r>
              <a:rPr lang="en-US" altLang="ja-JP" sz="2000"/>
              <a:t> </a:t>
            </a:r>
            <a:r>
              <a:rPr lang="ja-JP" altLang="en-US" sz="2000"/>
              <a:t>座標</a:t>
            </a:r>
          </a:p>
        </p:txBody>
      </p:sp>
      <p:sp>
        <p:nvSpPr>
          <p:cNvPr id="23576" name="Line 83"/>
          <p:cNvSpPr>
            <a:spLocks noChangeShapeType="1"/>
          </p:cNvSpPr>
          <p:nvPr/>
        </p:nvSpPr>
        <p:spPr bwMode="auto">
          <a:xfrm flipV="1">
            <a:off x="1763713" y="56769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D46A2-7184-4DB6-A56E-4C552CD13000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ベジエ曲面のパッチ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965200"/>
          </a:xfrm>
        </p:spPr>
        <p:txBody>
          <a:bodyPr/>
          <a:lstStyle/>
          <a:p>
            <a:r>
              <a:rPr lang="en-US" altLang="ja-JP" sz="2800" smtClean="0"/>
              <a:t>2</a:t>
            </a:r>
            <a:r>
              <a:rPr lang="ja-JP" altLang="en-US" sz="2800" smtClean="0"/>
              <a:t>つの曲面を貼り合わせる</a:t>
            </a:r>
          </a:p>
          <a:p>
            <a:pPr lvl="1"/>
            <a:r>
              <a:rPr lang="ja-JP" altLang="en-US" sz="2400" smtClean="0"/>
              <a:t>貼り合わせの部分に隙間ができないようにする</a:t>
            </a:r>
          </a:p>
        </p:txBody>
      </p:sp>
      <p:pic>
        <p:nvPicPr>
          <p:cNvPr id="24581" name="Picture 5" descr="C0_sh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578">
            <a:off x="304800" y="2924175"/>
            <a:ext cx="4267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1_f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6356">
            <a:off x="4703763" y="2781300"/>
            <a:ext cx="41894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331913" y="5373688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貼り合わせ部分で</a:t>
            </a:r>
            <a:br>
              <a:rPr lang="ja-JP" altLang="en-US" sz="2400"/>
            </a:br>
            <a:r>
              <a:rPr lang="ja-JP" altLang="en-US" sz="2400"/>
              <a:t>微分値は不連続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滑らかでない</a:t>
            </a:r>
            <a:r>
              <a:rPr lang="en-US" altLang="ja-JP" sz="2400"/>
              <a:t>)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5729288" y="5300663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貼り合わせ部分で</a:t>
            </a:r>
            <a:br>
              <a:rPr lang="ja-JP" altLang="en-US" sz="2400"/>
            </a:br>
            <a:r>
              <a:rPr lang="ja-JP" altLang="en-US" sz="2400"/>
              <a:t>微分値が連続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滑らか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FF64C0-F3FC-4F8F-BA7C-45205EEE3635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ja-JP" altLang="en-US" smtClean="0"/>
              <a:t>ベジエパッチ </a:t>
            </a:r>
            <a:r>
              <a:rPr lang="en-US" altLang="ja-JP" smtClean="0"/>
              <a:t>(2</a:t>
            </a:r>
            <a:r>
              <a:rPr lang="ja-JP" altLang="en-US" smtClean="0"/>
              <a:t>階微分連続</a:t>
            </a:r>
            <a:r>
              <a:rPr lang="en-US" altLang="ja-JP" smtClean="0"/>
              <a:t>)</a:t>
            </a:r>
          </a:p>
        </p:txBody>
      </p:sp>
      <p:pic>
        <p:nvPicPr>
          <p:cNvPr id="25604" name="Picture 4" descr="C2_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0062">
            <a:off x="4813300" y="4238625"/>
            <a:ext cx="36464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1_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8820">
            <a:off x="349250" y="4310063"/>
            <a:ext cx="36544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1_f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8585">
            <a:off x="468313" y="2009775"/>
            <a:ext cx="36639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2_sh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7802">
            <a:off x="4624388" y="1989138"/>
            <a:ext cx="370205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195513" y="6067425"/>
            <a:ext cx="445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映りこみを計算した例 </a:t>
            </a:r>
            <a:r>
              <a:rPr lang="en-US" altLang="ja-JP" sz="2400"/>
              <a:t>(</a:t>
            </a:r>
            <a:r>
              <a:rPr lang="ja-JP" altLang="en-US" sz="2400"/>
              <a:t>等輝度線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2560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965200"/>
          </a:xfrm>
          <a:noFill/>
        </p:spPr>
        <p:txBody>
          <a:bodyPr/>
          <a:lstStyle/>
          <a:p>
            <a:r>
              <a:rPr lang="ja-JP" altLang="en-US" sz="2800" smtClean="0"/>
              <a:t>反射の大きい素材での設計では必須。</a:t>
            </a:r>
          </a:p>
          <a:p>
            <a:pPr lvl="1"/>
            <a:r>
              <a:rPr lang="ja-JP" altLang="en-US" sz="2400" smtClean="0"/>
              <a:t>カーボディなど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463675" y="3930650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1</a:t>
            </a:r>
            <a:r>
              <a:rPr lang="ja-JP" altLang="en-US" sz="2400"/>
              <a:t>階微分連続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5718175" y="3906838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2</a:t>
            </a:r>
            <a:r>
              <a:rPr lang="ja-JP" altLang="en-US" sz="2400"/>
              <a:t>階微分連続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21C6E-D4EE-4580-94F3-D5333D36355A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/>
          </a:p>
        </p:txBody>
      </p:sp>
      <p:sp>
        <p:nvSpPr>
          <p:cNvPr id="26627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26628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07950" y="952500"/>
            <a:ext cx="8928100" cy="578961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ja-JP" u="sng" smtClean="0"/>
              <a:t>prog4-4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双</a:t>
            </a:r>
            <a:r>
              <a:rPr lang="en-US" altLang="ja-JP" smtClean="0"/>
              <a:t>2</a:t>
            </a:r>
            <a:r>
              <a:rPr lang="ja-JP" altLang="en-US" smtClean="0"/>
              <a:t>次のベジエ曲面上の点を計算する関数</a:t>
            </a:r>
            <a:br>
              <a:rPr lang="ja-JP" altLang="en-US" smtClean="0"/>
            </a:br>
            <a:r>
              <a:rPr lang="ja-JP" altLang="en-US" smtClean="0"/>
              <a:t>  </a:t>
            </a:r>
            <a:r>
              <a:rPr lang="en-US" altLang="ja-JP" smtClean="0"/>
              <a:t>”generatePoints” </a:t>
            </a:r>
            <a:r>
              <a:rPr lang="ja-JP" altLang="en-US" smtClean="0"/>
              <a:t>を完成させよ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/>
              <a:t>制御点の座標は，</a:t>
            </a:r>
            <a:r>
              <a:rPr lang="en-US" altLang="ja-JP" smtClean="0"/>
              <a:t>cx[3][3], cy[3][3], cz[3][3]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>
                <a:latin typeface="Times New Roman" panose="02020603050405020304" pitchFamily="18" charset="0"/>
              </a:rPr>
              <a:t>表示のための関数 </a:t>
            </a:r>
            <a:r>
              <a:rPr lang="en-US" altLang="ja-JP" smtClean="0"/>
              <a:t>“drawWire”</a:t>
            </a:r>
            <a:r>
              <a:rPr lang="ja-JP" altLang="en-US" smtClean="0">
                <a:latin typeface="Times New Roman" panose="02020603050405020304" pitchFamily="18" charset="0"/>
              </a:rPr>
              <a:t>は課題</a:t>
            </a:r>
            <a:r>
              <a:rPr lang="en-US" altLang="ja-JP" smtClean="0">
                <a:latin typeface="Times New Roman" panose="02020603050405020304" pitchFamily="18" charset="0"/>
              </a:rPr>
              <a:t>1-1</a:t>
            </a:r>
            <a:r>
              <a:rPr lang="ja-JP" altLang="en-US" smtClean="0">
                <a:latin typeface="Times New Roman" panose="02020603050405020304" pitchFamily="18" charset="0"/>
              </a:rPr>
              <a:t>からコピー</a:t>
            </a:r>
            <a:endParaRPr lang="ja-JP" altLang="en-US" smtClean="0"/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双</a:t>
            </a:r>
            <a:r>
              <a:rPr lang="en-US" altLang="ja-JP" smtClean="0"/>
              <a:t>2</a:t>
            </a:r>
            <a:r>
              <a:rPr lang="ja-JP" altLang="en-US" smtClean="0"/>
              <a:t>次ベジエ曲面上の単位法線ベクトルを</a:t>
            </a:r>
            <a:br>
              <a:rPr lang="ja-JP" altLang="en-US" smtClean="0"/>
            </a:br>
            <a:r>
              <a:rPr lang="ja-JP" altLang="en-US" smtClean="0"/>
              <a:t>計算するように“</a:t>
            </a:r>
            <a:r>
              <a:rPr lang="en-US" altLang="ja-JP" smtClean="0"/>
              <a:t>computeNormals” </a:t>
            </a:r>
            <a:r>
              <a:rPr lang="ja-JP" altLang="en-US" smtClean="0"/>
              <a:t>を完成せよ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/>
              <a:t>表示のための関数 </a:t>
            </a:r>
            <a:r>
              <a:rPr lang="en-US" altLang="ja-JP" smtClean="0"/>
              <a:t>“drawSurface” </a:t>
            </a:r>
            <a:r>
              <a:rPr lang="ja-JP" altLang="en-US" smtClean="0"/>
              <a:t>は</a:t>
            </a:r>
            <a:br>
              <a:rPr lang="ja-JP" altLang="en-US" smtClean="0"/>
            </a:br>
            <a:r>
              <a:rPr lang="ja-JP" altLang="en-US" smtClean="0"/>
              <a:t>　　　　　　　　　　　　　　　　　　　課題</a:t>
            </a:r>
            <a:r>
              <a:rPr lang="en-US" altLang="ja-JP" smtClean="0"/>
              <a:t>2-1</a:t>
            </a:r>
            <a:r>
              <a:rPr lang="ja-JP" altLang="en-US" smtClean="0"/>
              <a:t>からコピー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双</a:t>
            </a:r>
            <a:r>
              <a:rPr lang="en-US" altLang="ja-JP" smtClean="0"/>
              <a:t>3</a:t>
            </a:r>
            <a:r>
              <a:rPr lang="ja-JP" altLang="en-US" smtClean="0"/>
              <a:t>次のベジエ曲面へプログラムを変更せよ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562DE-7381-4947-AAEB-BEEB6347627E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125538"/>
            <a:ext cx="8291512" cy="4319587"/>
          </a:xfrm>
        </p:spPr>
        <p:txBody>
          <a:bodyPr/>
          <a:lstStyle/>
          <a:p>
            <a:pPr eaLnBrk="1" hangingPunct="1"/>
            <a:r>
              <a:rPr lang="ja-JP" altLang="en-US" smtClean="0"/>
              <a:t>パラメトリック曲面とは？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接ベクトルと法線ベクトル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ベジエ曲面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曲率</a:t>
            </a:r>
          </a:p>
          <a:p>
            <a:pPr eaLnBrk="1" hangingPunct="1"/>
            <a:endParaRPr lang="en-US" altLang="ja-JP" smtClean="0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H="1">
            <a:off x="1882775" y="4941888"/>
            <a:ext cx="1028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2C3E5-E712-48A1-80E1-E92F1802364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ja-JP" altLang="en-US" smtClean="0"/>
              <a:t>曲面の曲率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35063"/>
            <a:ext cx="8229600" cy="4525962"/>
          </a:xfrm>
        </p:spPr>
        <p:txBody>
          <a:bodyPr/>
          <a:lstStyle/>
          <a:p>
            <a:r>
              <a:rPr lang="ja-JP" altLang="en-US" smtClean="0"/>
              <a:t>最大主曲率と最小主曲率の</a:t>
            </a:r>
            <a:br>
              <a:rPr lang="ja-JP" altLang="en-US" smtClean="0"/>
            </a:br>
            <a:r>
              <a:rPr lang="ja-JP" altLang="en-US" smtClean="0"/>
              <a:t>        </a:t>
            </a:r>
            <a:r>
              <a:rPr lang="en-US" altLang="ja-JP" smtClean="0"/>
              <a:t>2</a:t>
            </a:r>
            <a:r>
              <a:rPr lang="ja-JP" altLang="en-US" smtClean="0"/>
              <a:t>つの曲率を基に，様々な曲率がある</a:t>
            </a:r>
          </a:p>
          <a:p>
            <a:pPr lvl="1"/>
            <a:r>
              <a:rPr lang="ja-JP" altLang="en-US" smtClean="0"/>
              <a:t>法曲率、平均曲率、ガウス曲率、総曲率</a:t>
            </a: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539750" y="2789238"/>
          <a:ext cx="3763963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ビットマップ イメージ" r:id="rId3" imgW="5723810" imgH="5896798" progId="Paint.Picture">
                  <p:embed/>
                </p:oleObj>
              </mc:Choice>
              <mc:Fallback>
                <p:oleObj name="ビットマップ イメージ" r:id="rId3" imgW="5723810" imgH="589679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3" t="511" r="1497"/>
                      <a:stretch>
                        <a:fillRect/>
                      </a:stretch>
                    </p:blipFill>
                    <p:spPr bwMode="auto">
                      <a:xfrm>
                        <a:off x="539750" y="2789238"/>
                        <a:ext cx="3763963" cy="40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4297363" y="2708275"/>
          <a:ext cx="2290762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ビットマップ イメージ" r:id="rId5" imgW="5866667" imgH="5885714" progId="Paint.Picture">
                  <p:embed/>
                </p:oleObj>
              </mc:Choice>
              <mc:Fallback>
                <p:oleObj name="ビットマップ イメージ" r:id="rId5" imgW="5866667" imgH="58857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96" r="2393"/>
                      <a:stretch>
                        <a:fillRect/>
                      </a:stretch>
                    </p:blipFill>
                    <p:spPr bwMode="auto">
                      <a:xfrm>
                        <a:off x="4297363" y="2708275"/>
                        <a:ext cx="2290762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6516688" y="4076700"/>
          <a:ext cx="2289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ビットマップ イメージ" r:id="rId7" imgW="5780952" imgH="5923810" progId="Paint.Picture">
                  <p:embed/>
                </p:oleObj>
              </mc:Choice>
              <mc:Fallback>
                <p:oleObj name="ビットマップ イメージ" r:id="rId7" imgW="5780952" imgH="592381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5" t="1286" r="2472"/>
                      <a:stretch>
                        <a:fillRect/>
                      </a:stretch>
                    </p:blipFill>
                    <p:spPr bwMode="auto">
                      <a:xfrm>
                        <a:off x="6516688" y="4076700"/>
                        <a:ext cx="2289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51275" y="6381750"/>
            <a:ext cx="285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※ </a:t>
            </a:r>
            <a:r>
              <a:rPr lang="ja-JP" altLang="en-US" sz="2000"/>
              <a:t>法線ベクトルは内向き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498975" y="5087938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最大主曲率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赤が凸</a:t>
            </a:r>
            <a:r>
              <a:rPr lang="en-US" altLang="ja-JP" sz="2400"/>
              <a:t>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967538" y="3327400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最小主曲率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青が凹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026BCB-DA42-4D71-BE67-861C76F4288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ja-JP" altLang="en-US" smtClean="0"/>
              <a:t>法曲率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69325" cy="1871663"/>
          </a:xfrm>
        </p:spPr>
        <p:txBody>
          <a:bodyPr/>
          <a:lstStyle/>
          <a:p>
            <a:r>
              <a:rPr lang="ja-JP" altLang="en-US" smtClean="0"/>
              <a:t>法線方向がのる平面</a:t>
            </a:r>
            <a:r>
              <a:rPr lang="en-US" altLang="ja-JP" smtClean="0"/>
              <a:t>(</a:t>
            </a:r>
            <a:r>
              <a:rPr lang="ja-JP" altLang="en-US" smtClean="0"/>
              <a:t>法断面</a:t>
            </a:r>
            <a:r>
              <a:rPr lang="en-US" altLang="ja-JP" smtClean="0"/>
              <a:t>)</a:t>
            </a:r>
            <a:r>
              <a:rPr lang="ja-JP" altLang="en-US" smtClean="0"/>
              <a:t>で曲面を切って</a:t>
            </a:r>
            <a:br>
              <a:rPr lang="ja-JP" altLang="en-US" smtClean="0"/>
            </a:br>
            <a:r>
              <a:rPr lang="ja-JP" altLang="en-US" smtClean="0"/>
              <a:t>                        断面に現れた平面曲線の曲率</a:t>
            </a:r>
          </a:p>
          <a:p>
            <a:pPr lvl="1"/>
            <a:r>
              <a:rPr lang="ja-JP" altLang="en-US" smtClean="0"/>
              <a:t>法曲率は法断面の向きにより変わる  </a:t>
            </a:r>
          </a:p>
        </p:txBody>
      </p:sp>
      <p:pic>
        <p:nvPicPr>
          <p:cNvPr id="29701" name="Picture 4" descr="normal_cur_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071813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normal_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062288"/>
            <a:ext cx="303053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normal_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071813"/>
            <a:ext cx="293211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Freeform 31"/>
          <p:cNvSpPr>
            <a:spLocks/>
          </p:cNvSpPr>
          <p:nvPr/>
        </p:nvSpPr>
        <p:spPr bwMode="auto">
          <a:xfrm>
            <a:off x="793750" y="4003675"/>
            <a:ext cx="1911350" cy="755650"/>
          </a:xfrm>
          <a:custGeom>
            <a:avLst/>
            <a:gdLst>
              <a:gd name="T0" fmla="*/ 0 w 11369"/>
              <a:gd name="T1" fmla="*/ 0 h 11498"/>
              <a:gd name="T2" fmla="*/ 2147483646 w 11369"/>
              <a:gd name="T3" fmla="*/ 2147483646 h 11498"/>
              <a:gd name="T4" fmla="*/ 2147483646 w 11369"/>
              <a:gd name="T5" fmla="*/ 2147483646 h 11498"/>
              <a:gd name="T6" fmla="*/ 0 60000 65536"/>
              <a:gd name="T7" fmla="*/ 0 60000 65536"/>
              <a:gd name="T8" fmla="*/ 0 60000 65536"/>
              <a:gd name="T9" fmla="*/ 0 w 11369"/>
              <a:gd name="T10" fmla="*/ 0 h 11498"/>
              <a:gd name="T11" fmla="*/ 11369 w 11369"/>
              <a:gd name="T12" fmla="*/ 11498 h 11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9" h="11498">
                <a:moveTo>
                  <a:pt x="0" y="0"/>
                </a:moveTo>
                <a:cubicBezTo>
                  <a:pt x="755" y="435"/>
                  <a:pt x="2823" y="894"/>
                  <a:pt x="4485" y="2560"/>
                </a:cubicBezTo>
                <a:cubicBezTo>
                  <a:pt x="6176" y="4155"/>
                  <a:pt x="10217" y="9952"/>
                  <a:pt x="11369" y="11498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5" name="Oval 32"/>
          <p:cNvSpPr>
            <a:spLocks noChangeArrowheads="1"/>
          </p:cNvSpPr>
          <p:nvPr/>
        </p:nvSpPr>
        <p:spPr bwMode="auto">
          <a:xfrm>
            <a:off x="1592263" y="413543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9706" name="Freeform 34"/>
          <p:cNvSpPr>
            <a:spLocks/>
          </p:cNvSpPr>
          <p:nvPr/>
        </p:nvSpPr>
        <p:spPr bwMode="auto">
          <a:xfrm>
            <a:off x="7105650" y="3921125"/>
            <a:ext cx="944563" cy="1282700"/>
          </a:xfrm>
          <a:custGeom>
            <a:avLst/>
            <a:gdLst>
              <a:gd name="T0" fmla="*/ 0 w 10494"/>
              <a:gd name="T1" fmla="*/ 2147483646 h 11008"/>
              <a:gd name="T2" fmla="*/ 2147483646 w 10494"/>
              <a:gd name="T3" fmla="*/ 2147483646 h 11008"/>
              <a:gd name="T4" fmla="*/ 2147483646 w 10494"/>
              <a:gd name="T5" fmla="*/ 0 h 11008"/>
              <a:gd name="T6" fmla="*/ 0 60000 65536"/>
              <a:gd name="T7" fmla="*/ 0 60000 65536"/>
              <a:gd name="T8" fmla="*/ 0 60000 65536"/>
              <a:gd name="T9" fmla="*/ 0 w 10494"/>
              <a:gd name="T10" fmla="*/ 0 h 11008"/>
              <a:gd name="T11" fmla="*/ 10494 w 10494"/>
              <a:gd name="T12" fmla="*/ 11008 h 1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94" h="11008">
                <a:moveTo>
                  <a:pt x="0" y="11008"/>
                </a:moveTo>
                <a:cubicBezTo>
                  <a:pt x="1132" y="9470"/>
                  <a:pt x="4259" y="4283"/>
                  <a:pt x="5926" y="2616"/>
                </a:cubicBezTo>
                <a:cubicBezTo>
                  <a:pt x="7510" y="909"/>
                  <a:pt x="9771" y="314"/>
                  <a:pt x="10494" y="0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7" name="Oval 35"/>
          <p:cNvSpPr>
            <a:spLocks noChangeArrowheads="1"/>
          </p:cNvSpPr>
          <p:nvPr/>
        </p:nvSpPr>
        <p:spPr bwMode="auto">
          <a:xfrm>
            <a:off x="7594600" y="40925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9708" name="Freeform 31"/>
          <p:cNvSpPr>
            <a:spLocks/>
          </p:cNvSpPr>
          <p:nvPr/>
        </p:nvSpPr>
        <p:spPr bwMode="auto">
          <a:xfrm>
            <a:off x="3594100" y="4054475"/>
            <a:ext cx="2133600" cy="971550"/>
          </a:xfrm>
          <a:custGeom>
            <a:avLst/>
            <a:gdLst>
              <a:gd name="T0" fmla="*/ 0 w 12691"/>
              <a:gd name="T1" fmla="*/ 2147483646 h 14783"/>
              <a:gd name="T2" fmla="*/ 2147483646 w 12691"/>
              <a:gd name="T3" fmla="*/ 2147483646 h 14783"/>
              <a:gd name="T4" fmla="*/ 2147483646 w 12691"/>
              <a:gd name="T5" fmla="*/ 2147483646 h 14783"/>
              <a:gd name="T6" fmla="*/ 0 60000 65536"/>
              <a:gd name="T7" fmla="*/ 0 60000 65536"/>
              <a:gd name="T8" fmla="*/ 0 60000 65536"/>
              <a:gd name="T9" fmla="*/ 0 w 12691"/>
              <a:gd name="T10" fmla="*/ 0 h 14783"/>
              <a:gd name="T11" fmla="*/ 12691 w 12691"/>
              <a:gd name="T12" fmla="*/ 14783 h 147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91" h="14783">
                <a:moveTo>
                  <a:pt x="0" y="14783"/>
                </a:moveTo>
                <a:cubicBezTo>
                  <a:pt x="1867" y="9869"/>
                  <a:pt x="4284" y="3834"/>
                  <a:pt x="6346" y="1933"/>
                </a:cubicBezTo>
                <a:cubicBezTo>
                  <a:pt x="8408" y="32"/>
                  <a:pt x="10852" y="0"/>
                  <a:pt x="12691" y="580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9709" name="直線矢印コネクタ 14"/>
          <p:cNvCxnSpPr>
            <a:cxnSpLocks noChangeShapeType="1"/>
          </p:cNvCxnSpPr>
          <p:nvPr/>
        </p:nvCxnSpPr>
        <p:spPr bwMode="auto">
          <a:xfrm flipH="1">
            <a:off x="1638300" y="3140075"/>
            <a:ext cx="44450" cy="10668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直線矢印コネクタ 15"/>
          <p:cNvCxnSpPr>
            <a:cxnSpLocks noChangeShapeType="1"/>
          </p:cNvCxnSpPr>
          <p:nvPr/>
        </p:nvCxnSpPr>
        <p:spPr bwMode="auto">
          <a:xfrm flipV="1">
            <a:off x="7681913" y="3203575"/>
            <a:ext cx="1587" cy="979488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直線矢印コネクタ 16"/>
          <p:cNvCxnSpPr>
            <a:cxnSpLocks noChangeShapeType="1"/>
          </p:cNvCxnSpPr>
          <p:nvPr/>
        </p:nvCxnSpPr>
        <p:spPr bwMode="auto">
          <a:xfrm flipH="1" flipV="1">
            <a:off x="4616450" y="3203575"/>
            <a:ext cx="44450" cy="10668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円弧 37"/>
          <p:cNvSpPr/>
          <p:nvPr/>
        </p:nvSpPr>
        <p:spPr>
          <a:xfrm>
            <a:off x="7283450" y="3381375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39" name="円弧 38"/>
          <p:cNvSpPr/>
          <p:nvPr/>
        </p:nvSpPr>
        <p:spPr>
          <a:xfrm>
            <a:off x="1282700" y="3248025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40" name="円弧 39"/>
          <p:cNvSpPr/>
          <p:nvPr/>
        </p:nvSpPr>
        <p:spPr>
          <a:xfrm>
            <a:off x="4260850" y="3381375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3960813" y="26828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法線方向</a:t>
            </a:r>
          </a:p>
        </p:txBody>
      </p:sp>
      <p:sp>
        <p:nvSpPr>
          <p:cNvPr id="29716" name="Oval 27"/>
          <p:cNvSpPr>
            <a:spLocks noChangeArrowheads="1"/>
          </p:cNvSpPr>
          <p:nvPr/>
        </p:nvSpPr>
        <p:spPr bwMode="auto">
          <a:xfrm rot="1638558">
            <a:off x="4357688" y="4114800"/>
            <a:ext cx="719137" cy="10080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9717" name="Line 29"/>
          <p:cNvSpPr>
            <a:spLocks noChangeShapeType="1"/>
          </p:cNvSpPr>
          <p:nvPr/>
        </p:nvSpPr>
        <p:spPr bwMode="auto">
          <a:xfrm>
            <a:off x="4643438" y="4076700"/>
            <a:ext cx="73025" cy="5762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8" name="Oval 35"/>
          <p:cNvSpPr>
            <a:spLocks noChangeArrowheads="1"/>
          </p:cNvSpPr>
          <p:nvPr/>
        </p:nvSpPr>
        <p:spPr bwMode="auto">
          <a:xfrm>
            <a:off x="4572000" y="40925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9719" name="Oval 28"/>
          <p:cNvSpPr>
            <a:spLocks noChangeArrowheads="1"/>
          </p:cNvSpPr>
          <p:nvPr/>
        </p:nvSpPr>
        <p:spPr bwMode="auto">
          <a:xfrm>
            <a:off x="4643438" y="4581525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 flipV="1">
            <a:off x="3851275" y="4437063"/>
            <a:ext cx="792163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1" name="Text Box 31"/>
          <p:cNvSpPr txBox="1">
            <a:spLocks noChangeArrowheads="1"/>
          </p:cNvSpPr>
          <p:nvPr/>
        </p:nvSpPr>
        <p:spPr bwMode="auto">
          <a:xfrm>
            <a:off x="2987675" y="616585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法曲率の逆数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BB27D-4130-48A4-9F8B-989438E3DF70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ja-JP" altLang="en-US" smtClean="0"/>
              <a:t>主曲率と主方向</a:t>
            </a:r>
            <a:endParaRPr lang="en-US" altLang="ja-JP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800100"/>
            <a:ext cx="8578850" cy="2952750"/>
          </a:xfrm>
        </p:spPr>
        <p:txBody>
          <a:bodyPr/>
          <a:lstStyle/>
          <a:p>
            <a:r>
              <a:rPr lang="ja-JP" altLang="en-US" sz="2800" smtClean="0">
                <a:solidFill>
                  <a:srgbClr val="FF0000"/>
                </a:solidFill>
              </a:rPr>
              <a:t>法曲率の最大値 </a:t>
            </a:r>
            <a:r>
              <a:rPr lang="en-US" altLang="ja-JP" sz="2800" smtClean="0">
                <a:solidFill>
                  <a:srgbClr val="FF0000"/>
                </a:solidFill>
              </a:rPr>
              <a:t>= </a:t>
            </a:r>
            <a:r>
              <a:rPr lang="ja-JP" altLang="en-US" sz="2800" smtClean="0">
                <a:solidFill>
                  <a:srgbClr val="FF0000"/>
                </a:solidFill>
              </a:rPr>
              <a:t>最大主曲率</a:t>
            </a:r>
          </a:p>
          <a:p>
            <a:pPr lvl="1"/>
            <a:r>
              <a:rPr lang="ja-JP" altLang="en-US" sz="2400" smtClean="0">
                <a:solidFill>
                  <a:srgbClr val="FF0000"/>
                </a:solidFill>
              </a:rPr>
              <a:t>最大主方向 </a:t>
            </a:r>
            <a:r>
              <a:rPr lang="en-US" altLang="ja-JP" sz="2400" smtClean="0">
                <a:solidFill>
                  <a:srgbClr val="FF0000"/>
                </a:solidFill>
              </a:rPr>
              <a:t>: </a:t>
            </a:r>
            <a:r>
              <a:rPr lang="ja-JP" altLang="en-US" sz="2400" smtClean="0">
                <a:solidFill>
                  <a:srgbClr val="FF0000"/>
                </a:solidFill>
              </a:rPr>
              <a:t>法曲率が最大となる</a:t>
            </a:r>
            <a:br>
              <a:rPr lang="ja-JP" altLang="en-US" sz="2400" smtClean="0">
                <a:solidFill>
                  <a:srgbClr val="FF0000"/>
                </a:solidFill>
              </a:rPr>
            </a:br>
            <a:r>
              <a:rPr lang="ja-JP" altLang="en-US" sz="2400" smtClean="0">
                <a:solidFill>
                  <a:srgbClr val="FF0000"/>
                </a:solidFill>
              </a:rPr>
              <a:t>　　　　　　　　　　　　　　　　　　法断面にのる接ベクトル</a:t>
            </a:r>
          </a:p>
          <a:p>
            <a:r>
              <a:rPr lang="ja-JP" altLang="en-US" sz="2800" smtClean="0">
                <a:solidFill>
                  <a:srgbClr val="0000FF"/>
                </a:solidFill>
              </a:rPr>
              <a:t>法曲率の最小値 </a:t>
            </a:r>
            <a:r>
              <a:rPr lang="en-US" altLang="ja-JP" sz="2800" smtClean="0">
                <a:solidFill>
                  <a:srgbClr val="0000FF"/>
                </a:solidFill>
              </a:rPr>
              <a:t>= </a:t>
            </a:r>
            <a:r>
              <a:rPr lang="ja-JP" altLang="en-US" sz="2800" smtClean="0">
                <a:solidFill>
                  <a:srgbClr val="0000FF"/>
                </a:solidFill>
              </a:rPr>
              <a:t>最小主曲率</a:t>
            </a:r>
          </a:p>
          <a:p>
            <a:pPr lvl="1"/>
            <a:r>
              <a:rPr lang="ja-JP" altLang="en-US" sz="2400" smtClean="0">
                <a:solidFill>
                  <a:srgbClr val="0000FF"/>
                </a:solidFill>
              </a:rPr>
              <a:t>最小主方向 </a:t>
            </a:r>
            <a:r>
              <a:rPr lang="en-US" altLang="ja-JP" sz="2400" smtClean="0">
                <a:solidFill>
                  <a:srgbClr val="0000FF"/>
                </a:solidFill>
              </a:rPr>
              <a:t>: </a:t>
            </a:r>
            <a:r>
              <a:rPr lang="ja-JP" altLang="en-US" sz="2400" smtClean="0">
                <a:solidFill>
                  <a:srgbClr val="0000FF"/>
                </a:solidFill>
              </a:rPr>
              <a:t>法曲率が最小となる</a:t>
            </a:r>
            <a:br>
              <a:rPr lang="ja-JP" altLang="en-US" sz="2400" smtClean="0">
                <a:solidFill>
                  <a:srgbClr val="0000FF"/>
                </a:solidFill>
              </a:rPr>
            </a:br>
            <a:r>
              <a:rPr lang="ja-JP" altLang="en-US" sz="2400" smtClean="0">
                <a:solidFill>
                  <a:srgbClr val="0000FF"/>
                </a:solidFill>
              </a:rPr>
              <a:t>                                           法断面にのる接ベクトル </a:t>
            </a:r>
          </a:p>
        </p:txBody>
      </p:sp>
      <p:pic>
        <p:nvPicPr>
          <p:cNvPr id="30725" name="Picture 5" descr="sadd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90900"/>
            <a:ext cx="3422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Freeform 7"/>
          <p:cNvSpPr>
            <a:spLocks/>
          </p:cNvSpPr>
          <p:nvPr/>
        </p:nvSpPr>
        <p:spPr bwMode="auto">
          <a:xfrm>
            <a:off x="3367088" y="3690938"/>
            <a:ext cx="1214437" cy="2463800"/>
          </a:xfrm>
          <a:custGeom>
            <a:avLst/>
            <a:gdLst>
              <a:gd name="T0" fmla="*/ 2147483646 w 765"/>
              <a:gd name="T1" fmla="*/ 2147483646 h 1552"/>
              <a:gd name="T2" fmla="*/ 0 w 765"/>
              <a:gd name="T3" fmla="*/ 2147483646 h 1552"/>
              <a:gd name="T4" fmla="*/ 2147483646 w 765"/>
              <a:gd name="T5" fmla="*/ 2147483646 h 1552"/>
              <a:gd name="T6" fmla="*/ 2147483646 w 765"/>
              <a:gd name="T7" fmla="*/ 0 h 1552"/>
              <a:gd name="T8" fmla="*/ 2147483646 w 765"/>
              <a:gd name="T9" fmla="*/ 2147483646 h 1552"/>
              <a:gd name="T10" fmla="*/ 2147483646 w 765"/>
              <a:gd name="T11" fmla="*/ 2147483646 h 1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5"/>
              <a:gd name="T19" fmla="*/ 0 h 1552"/>
              <a:gd name="T20" fmla="*/ 765 w 765"/>
              <a:gd name="T21" fmla="*/ 1552 h 1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5" h="1552">
                <a:moveTo>
                  <a:pt x="198" y="1354"/>
                </a:moveTo>
                <a:lnTo>
                  <a:pt x="0" y="1552"/>
                </a:lnTo>
                <a:lnTo>
                  <a:pt x="22" y="958"/>
                </a:lnTo>
                <a:lnTo>
                  <a:pt x="760" y="0"/>
                </a:lnTo>
                <a:lnTo>
                  <a:pt x="765" y="584"/>
                </a:lnTo>
                <a:lnTo>
                  <a:pt x="628" y="75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27" name="Freeform 31"/>
          <p:cNvSpPr>
            <a:spLocks/>
          </p:cNvSpPr>
          <p:nvPr/>
        </p:nvSpPr>
        <p:spPr bwMode="auto">
          <a:xfrm>
            <a:off x="3686175" y="4794250"/>
            <a:ext cx="658813" cy="1042988"/>
          </a:xfrm>
          <a:custGeom>
            <a:avLst/>
            <a:gdLst>
              <a:gd name="T0" fmla="*/ 0 w 415"/>
              <a:gd name="T1" fmla="*/ 0 h 657"/>
              <a:gd name="T2" fmla="*/ 2147483646 w 415"/>
              <a:gd name="T3" fmla="*/ 2147483646 h 657"/>
              <a:gd name="T4" fmla="*/ 2147483646 w 415"/>
              <a:gd name="T5" fmla="*/ 2147483646 h 657"/>
              <a:gd name="T6" fmla="*/ 0 60000 65536"/>
              <a:gd name="T7" fmla="*/ 0 60000 65536"/>
              <a:gd name="T8" fmla="*/ 0 60000 65536"/>
              <a:gd name="T9" fmla="*/ 0 w 415"/>
              <a:gd name="T10" fmla="*/ 0 h 657"/>
              <a:gd name="T11" fmla="*/ 466 w 415"/>
              <a:gd name="T12" fmla="*/ 728 h 6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5" h="657">
                <a:moveTo>
                  <a:pt x="0" y="657"/>
                </a:moveTo>
                <a:cubicBezTo>
                  <a:pt x="29" y="563"/>
                  <a:pt x="106" y="194"/>
                  <a:pt x="175" y="97"/>
                </a:cubicBezTo>
                <a:cubicBezTo>
                  <a:pt x="244" y="0"/>
                  <a:pt x="365" y="81"/>
                  <a:pt x="415" y="77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28" name="Freeform 11"/>
          <p:cNvSpPr>
            <a:spLocks/>
          </p:cNvSpPr>
          <p:nvPr/>
        </p:nvSpPr>
        <p:spPr bwMode="auto">
          <a:xfrm>
            <a:off x="2768600" y="4070350"/>
            <a:ext cx="2244725" cy="1939925"/>
          </a:xfrm>
          <a:custGeom>
            <a:avLst/>
            <a:gdLst>
              <a:gd name="T0" fmla="*/ 0 w 1414"/>
              <a:gd name="T1" fmla="*/ 2147483646 h 1222"/>
              <a:gd name="T2" fmla="*/ 2147483646 w 1414"/>
              <a:gd name="T3" fmla="*/ 0 h 1222"/>
              <a:gd name="T4" fmla="*/ 2147483646 w 1414"/>
              <a:gd name="T5" fmla="*/ 2147483646 h 1222"/>
              <a:gd name="T6" fmla="*/ 2147483646 w 1414"/>
              <a:gd name="T7" fmla="*/ 2147483646 h 1222"/>
              <a:gd name="T8" fmla="*/ 2147483646 w 1414"/>
              <a:gd name="T9" fmla="*/ 2147483646 h 1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1222"/>
              <a:gd name="T17" fmla="*/ 1420 w 1414"/>
              <a:gd name="T18" fmla="*/ 1222 h 1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1222">
                <a:moveTo>
                  <a:pt x="0" y="0"/>
                </a:moveTo>
                <a:lnTo>
                  <a:pt x="1414" y="588"/>
                </a:lnTo>
                <a:lnTo>
                  <a:pt x="1401" y="1222"/>
                </a:lnTo>
                <a:lnTo>
                  <a:pt x="1251" y="116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29" name="Freeform 31"/>
          <p:cNvSpPr>
            <a:spLocks/>
          </p:cNvSpPr>
          <p:nvPr/>
        </p:nvSpPr>
        <p:spPr bwMode="auto">
          <a:xfrm>
            <a:off x="2792413" y="4089400"/>
            <a:ext cx="2244725" cy="1025525"/>
          </a:xfrm>
          <a:custGeom>
            <a:avLst/>
            <a:gdLst>
              <a:gd name="T0" fmla="*/ 0 w 1414"/>
              <a:gd name="T1" fmla="*/ 0 h 646"/>
              <a:gd name="T2" fmla="*/ 2147483646 w 1414"/>
              <a:gd name="T3" fmla="*/ 2147483646 h 646"/>
              <a:gd name="T4" fmla="*/ 2147483646 w 1414"/>
              <a:gd name="T5" fmla="*/ 2147483646 h 646"/>
              <a:gd name="T6" fmla="*/ 0 60000 65536"/>
              <a:gd name="T7" fmla="*/ 0 60000 65536"/>
              <a:gd name="T8" fmla="*/ 0 60000 65536"/>
              <a:gd name="T9" fmla="*/ 0 w 1414"/>
              <a:gd name="T10" fmla="*/ 0 h 646"/>
              <a:gd name="T11" fmla="*/ 1407 w 1414"/>
              <a:gd name="T12" fmla="*/ 623 h 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4" h="646">
                <a:moveTo>
                  <a:pt x="0" y="0"/>
                </a:moveTo>
                <a:cubicBezTo>
                  <a:pt x="121" y="91"/>
                  <a:pt x="488" y="448"/>
                  <a:pt x="724" y="547"/>
                </a:cubicBezTo>
                <a:cubicBezTo>
                  <a:pt x="960" y="646"/>
                  <a:pt x="1270" y="584"/>
                  <a:pt x="1414" y="593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30" name="Oval 5"/>
          <p:cNvSpPr>
            <a:spLocks noChangeArrowheads="1"/>
          </p:cNvSpPr>
          <p:nvPr/>
        </p:nvSpPr>
        <p:spPr bwMode="auto">
          <a:xfrm>
            <a:off x="3860800" y="4857750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651500" y="3573463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法曲率が最大</a:t>
            </a:r>
          </a:p>
        </p:txBody>
      </p:sp>
      <p:sp>
        <p:nvSpPr>
          <p:cNvPr id="30732" name="Line 21"/>
          <p:cNvSpPr>
            <a:spLocks noChangeShapeType="1"/>
          </p:cNvSpPr>
          <p:nvPr/>
        </p:nvSpPr>
        <p:spPr bwMode="auto">
          <a:xfrm>
            <a:off x="4432300" y="5084763"/>
            <a:ext cx="1152525" cy="5048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5516563" y="528955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法曲率が最小</a:t>
            </a: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 flipH="1">
            <a:off x="4216400" y="3862388"/>
            <a:ext cx="1435100" cy="1006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35" name="Line 27"/>
          <p:cNvSpPr>
            <a:spLocks noChangeShapeType="1"/>
          </p:cNvSpPr>
          <p:nvPr/>
        </p:nvSpPr>
        <p:spPr bwMode="auto">
          <a:xfrm flipH="1" flipV="1">
            <a:off x="3937000" y="379571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36" name="Text Box 28"/>
          <p:cNvSpPr txBox="1">
            <a:spLocks noChangeArrowheads="1"/>
          </p:cNvSpPr>
          <p:nvPr/>
        </p:nvSpPr>
        <p:spPr bwMode="auto">
          <a:xfrm>
            <a:off x="3224213" y="32750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法線方向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B990B-FE9F-487A-9A84-1E8693E441C5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-174625"/>
            <a:ext cx="8229600" cy="1143000"/>
          </a:xfrm>
        </p:spPr>
        <p:txBody>
          <a:bodyPr/>
          <a:lstStyle/>
          <a:p>
            <a:r>
              <a:rPr lang="ja-JP" altLang="en-US" smtClean="0"/>
              <a:t>主曲率と主方向の直感的意味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715963"/>
            <a:ext cx="8524875" cy="4525962"/>
          </a:xfrm>
        </p:spPr>
        <p:txBody>
          <a:bodyPr/>
          <a:lstStyle/>
          <a:p>
            <a:r>
              <a:rPr lang="ja-JP" altLang="en-US" smtClean="0"/>
              <a:t> </a:t>
            </a:r>
            <a:r>
              <a:rPr lang="ja-JP" altLang="en-US" smtClean="0">
                <a:solidFill>
                  <a:srgbClr val="FF0000"/>
                </a:solidFill>
              </a:rPr>
              <a:t>最大主曲率は凸の特徴</a:t>
            </a:r>
            <a:r>
              <a:rPr lang="ja-JP" altLang="en-US" smtClean="0"/>
              <a:t>、</a:t>
            </a:r>
            <a:br>
              <a:rPr lang="ja-JP" altLang="en-US" smtClean="0"/>
            </a:br>
            <a:r>
              <a:rPr lang="ja-JP" altLang="en-US" smtClean="0"/>
              <a:t>                </a:t>
            </a:r>
            <a:r>
              <a:rPr lang="ja-JP" altLang="en-US" smtClean="0">
                <a:solidFill>
                  <a:srgbClr val="0000FF"/>
                </a:solidFill>
              </a:rPr>
              <a:t>最小主曲率は凹の特徴</a:t>
            </a:r>
            <a:r>
              <a:rPr lang="en-US" altLang="ja-JP" smtClean="0"/>
              <a:t> </a:t>
            </a:r>
            <a:r>
              <a:rPr lang="ja-JP" altLang="en-US" smtClean="0"/>
              <a:t>を表す</a:t>
            </a:r>
            <a:endParaRPr lang="en-US" altLang="ja-JP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110038"/>
            <a:ext cx="2286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097338"/>
            <a:ext cx="22860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317875" y="2589213"/>
          <a:ext cx="2692400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ビットマップ イメージ" r:id="rId5" imgW="5723810" imgH="5896798" progId="Paint.Picture">
                  <p:embed/>
                </p:oleObj>
              </mc:Choice>
              <mc:Fallback>
                <p:oleObj name="ビットマップ イメージ" r:id="rId5" imgW="5723810" imgH="589679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3" t="511" r="1497"/>
                      <a:stretch>
                        <a:fillRect/>
                      </a:stretch>
                    </p:blipFill>
                    <p:spPr bwMode="auto">
                      <a:xfrm>
                        <a:off x="3317875" y="2589213"/>
                        <a:ext cx="2692400" cy="287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60375" y="1755775"/>
          <a:ext cx="2290763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ビットマップ イメージ" r:id="rId7" imgW="5866667" imgH="5885714" progId="Paint.Picture">
                  <p:embed/>
                </p:oleObj>
              </mc:Choice>
              <mc:Fallback>
                <p:oleObj name="ビットマップ イメージ" r:id="rId7" imgW="5866667" imgH="5885714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96" r="2393"/>
                      <a:stretch>
                        <a:fillRect/>
                      </a:stretch>
                    </p:blipFill>
                    <p:spPr bwMode="auto">
                      <a:xfrm>
                        <a:off x="460375" y="1755775"/>
                        <a:ext cx="2290763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6451600" y="1703388"/>
          <a:ext cx="2289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ビットマップ イメージ" r:id="rId9" imgW="5780952" imgH="5923810" progId="Paint.Picture">
                  <p:embed/>
                </p:oleObj>
              </mc:Choice>
              <mc:Fallback>
                <p:oleObj name="ビットマップ イメージ" r:id="rId9" imgW="5780952" imgH="5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5" t="1286" r="2472"/>
                      <a:stretch>
                        <a:fillRect/>
                      </a:stretch>
                    </p:blipFill>
                    <p:spPr bwMode="auto">
                      <a:xfrm>
                        <a:off x="6451600" y="1703388"/>
                        <a:ext cx="2289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2797175" y="2735263"/>
            <a:ext cx="1238250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656263" y="4978400"/>
            <a:ext cx="911225" cy="3968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33713" y="1751013"/>
            <a:ext cx="2535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どのくらい凸か？</a:t>
            </a:r>
            <a:br>
              <a:rPr lang="ja-JP" altLang="en-US" sz="2400">
                <a:solidFill>
                  <a:srgbClr val="FF0000"/>
                </a:solidFill>
              </a:rPr>
            </a:br>
            <a:r>
              <a:rPr lang="ja-JP" altLang="en-US" sz="2400">
                <a:solidFill>
                  <a:srgbClr val="FF0000"/>
                </a:solidFill>
              </a:rPr>
              <a:t>また凸な方向は？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070350" y="5400675"/>
            <a:ext cx="253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どのくらい凹か？</a:t>
            </a:r>
            <a:br>
              <a:rPr lang="ja-JP" altLang="en-US" sz="2400">
                <a:solidFill>
                  <a:srgbClr val="0000FF"/>
                </a:solidFill>
              </a:rPr>
            </a:br>
            <a:r>
              <a:rPr lang="ja-JP" altLang="en-US" sz="2400">
                <a:solidFill>
                  <a:srgbClr val="0000FF"/>
                </a:solidFill>
              </a:rPr>
              <a:t>また凹な方向は？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0DC1D-2A17-4A6B-8FDD-0AAA554EF4F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125538"/>
            <a:ext cx="8291512" cy="4319587"/>
          </a:xfrm>
        </p:spPr>
        <p:txBody>
          <a:bodyPr/>
          <a:lstStyle/>
          <a:p>
            <a:pPr eaLnBrk="1" hangingPunct="1"/>
            <a:r>
              <a:rPr lang="ja-JP" altLang="en-US" smtClean="0"/>
              <a:t>パラメトリック曲面とは？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接ベクトルと法線ベクトル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ベジエ曲面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曲率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DF19C8-24E7-484F-B1E4-1CE6EFB10CB6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9063"/>
            <a:ext cx="8229600" cy="1143001"/>
          </a:xfrm>
        </p:spPr>
        <p:txBody>
          <a:bodyPr/>
          <a:lstStyle/>
          <a:p>
            <a:r>
              <a:rPr lang="ja-JP" altLang="en-US" smtClean="0"/>
              <a:t>平均曲率とガウス曲率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066800"/>
            <a:ext cx="8229600" cy="1306513"/>
          </a:xfrm>
        </p:spPr>
        <p:txBody>
          <a:bodyPr/>
          <a:lstStyle/>
          <a:p>
            <a:r>
              <a:rPr lang="ja-JP" altLang="en-US" smtClean="0"/>
              <a:t>平均曲率 </a:t>
            </a:r>
            <a:r>
              <a:rPr lang="en-US" altLang="ja-JP" smtClean="0"/>
              <a:t>H  : </a:t>
            </a:r>
            <a:r>
              <a:rPr lang="ja-JP" altLang="en-US" smtClean="0"/>
              <a:t>最大主曲率 </a:t>
            </a:r>
            <a:r>
              <a:rPr lang="en-US" altLang="ja-JP" smtClean="0"/>
              <a:t>+ </a:t>
            </a:r>
            <a:r>
              <a:rPr lang="ja-JP" altLang="en-US" smtClean="0"/>
              <a:t>最小主曲率</a:t>
            </a:r>
          </a:p>
          <a:p>
            <a:r>
              <a:rPr lang="ja-JP" altLang="en-US" smtClean="0"/>
              <a:t>ガウス曲率 </a:t>
            </a:r>
            <a:r>
              <a:rPr lang="en-US" altLang="ja-JP" smtClean="0"/>
              <a:t>G : </a:t>
            </a:r>
            <a:r>
              <a:rPr lang="ja-JP" altLang="en-US" smtClean="0"/>
              <a:t>最大主曲率 </a:t>
            </a:r>
            <a:r>
              <a:rPr lang="en-US" altLang="ja-JP" smtClean="0"/>
              <a:t>× </a:t>
            </a:r>
            <a:r>
              <a:rPr lang="ja-JP" altLang="en-US" smtClean="0"/>
              <a:t>最小主曲率</a:t>
            </a:r>
          </a:p>
        </p:txBody>
      </p:sp>
      <p:pic>
        <p:nvPicPr>
          <p:cNvPr id="32773" name="Picture 4" descr="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82913"/>
            <a:ext cx="271621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s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44813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pe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27338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244600" y="5662613"/>
            <a:ext cx="93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H &gt; 0</a:t>
            </a:r>
            <a:br>
              <a:rPr lang="en-US" altLang="ja-JP" sz="2400"/>
            </a:br>
            <a:r>
              <a:rPr lang="en-US" altLang="ja-JP" sz="2400"/>
              <a:t>G &gt; 0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2522538" y="2495550"/>
            <a:ext cx="402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※ </a:t>
            </a:r>
            <a:r>
              <a:rPr lang="ja-JP" altLang="en-US" sz="2000"/>
              <a:t>図の法線ベクトルは下向きとする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4056063" y="5668963"/>
            <a:ext cx="93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H &lt; 0</a:t>
            </a:r>
            <a:br>
              <a:rPr lang="en-US" altLang="ja-JP" sz="2400"/>
            </a:br>
            <a:r>
              <a:rPr lang="en-US" altLang="ja-JP" sz="2400"/>
              <a:t>G &gt; 0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7210425" y="57705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G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825AB-6945-41E5-9C28-302AD600C41F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ja-JP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7313"/>
            <a:ext cx="8229600" cy="1143001"/>
          </a:xfrm>
        </p:spPr>
        <p:txBody>
          <a:bodyPr/>
          <a:lstStyle/>
          <a:p>
            <a:r>
              <a:rPr lang="ja-JP" altLang="en-US" sz="4000" smtClean="0"/>
              <a:t>可視化等に関する応用先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322">
            <a:off x="7010400" y="2855913"/>
            <a:ext cx="164941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087438"/>
            <a:ext cx="23733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800100" y="715963"/>
          <a:ext cx="29146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ビットマップ イメージ" r:id="rId5" imgW="4915586" imgH="5353797" progId="Paint.Picture">
                  <p:embed/>
                </p:oleObj>
              </mc:Choice>
              <mc:Fallback>
                <p:oleObj name="ビットマップ イメージ" r:id="rId5" imgW="4915586" imgH="53537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15963"/>
                        <a:ext cx="291465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32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652713"/>
            <a:ext cx="2932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527675" y="5949950"/>
            <a:ext cx="307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主方向を用いた</a:t>
            </a:r>
            <a:br>
              <a:rPr lang="ja-JP" altLang="en-US" sz="2400"/>
            </a:br>
            <a:r>
              <a:rPr lang="ja-JP" altLang="en-US" sz="2400"/>
              <a:t>スケッチ画の自動生成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12975" y="628332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曲率極値線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533775" y="5646738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陰影の極大線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179763" y="1296988"/>
            <a:ext cx="1674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総曲率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主曲率の</a:t>
            </a:r>
            <a:br>
              <a:rPr lang="ja-JP" altLang="en-US" sz="2400"/>
            </a:br>
            <a:r>
              <a:rPr lang="en-US" altLang="ja-JP" sz="2400"/>
              <a:t>2</a:t>
            </a:r>
            <a:r>
              <a:rPr lang="ja-JP" altLang="en-US" sz="2400"/>
              <a:t>乗平均値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34397-7ACF-4310-AC71-BF30F44EC2E9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ja-JP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ja-JP" altLang="en-US" smtClean="0"/>
              <a:t>主曲率の計算方法 </a:t>
            </a:r>
            <a:r>
              <a:rPr lang="en-US" altLang="ja-JP" smtClean="0"/>
              <a:t>(</a:t>
            </a:r>
            <a:r>
              <a:rPr lang="ja-JP" altLang="en-US" smtClean="0"/>
              <a:t>メモ</a:t>
            </a:r>
            <a:r>
              <a:rPr lang="en-US" altLang="ja-JP" smtClean="0"/>
              <a:t>)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68325" y="958850"/>
          <a:ext cx="8293100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数式" r:id="rId3" imgW="4013200" imgH="2425700" progId="Equation.3">
                  <p:embed/>
                </p:oleObj>
              </mc:Choice>
              <mc:Fallback>
                <p:oleObj name="数式" r:id="rId3" imgW="4013200" imgH="2425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958850"/>
                        <a:ext cx="8293100" cy="501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33463" y="6219825"/>
            <a:ext cx="7373937" cy="47625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円筒面と円錐面の主曲率と主方向を紙で計算してみよう</a:t>
            </a:r>
          </a:p>
        </p:txBody>
      </p:sp>
      <p:sp>
        <p:nvSpPr>
          <p:cNvPr id="34822" name="テキスト ボックス 2"/>
          <p:cNvSpPr txBox="1">
            <a:spLocks noChangeArrowheads="1"/>
          </p:cNvSpPr>
          <p:nvPr/>
        </p:nvSpPr>
        <p:spPr bwMode="auto">
          <a:xfrm>
            <a:off x="6380163" y="1090613"/>
            <a:ext cx="24558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曲面上の微小距離を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測る計量</a:t>
            </a:r>
          </a:p>
        </p:txBody>
      </p:sp>
      <p:sp>
        <p:nvSpPr>
          <p:cNvPr id="34823" name="テキスト ボックス 7"/>
          <p:cNvSpPr txBox="1">
            <a:spLocks noChangeArrowheads="1"/>
          </p:cNvSpPr>
          <p:nvPr/>
        </p:nvSpPr>
        <p:spPr bwMode="auto">
          <a:xfrm>
            <a:off x="6618288" y="2084388"/>
            <a:ext cx="197961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</a:t>
            </a:r>
            <a:r>
              <a:rPr lang="ja-JP" altLang="en-US" sz="2000"/>
              <a:t>階微分の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法線方向の成分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A583E-81CD-4AD8-96C0-DA5EA840B4B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曲面の数式表現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グラフ形式 </a:t>
            </a:r>
            <a:r>
              <a:rPr lang="en-US" altLang="ja-JP" smtClean="0"/>
              <a:t>:</a:t>
            </a:r>
          </a:p>
          <a:p>
            <a:endParaRPr lang="ja-JP" altLang="en-US" smtClean="0"/>
          </a:p>
          <a:p>
            <a:r>
              <a:rPr lang="ja-JP" altLang="en-US" smtClean="0"/>
              <a:t>パラメトリック形式 </a:t>
            </a:r>
            <a:r>
              <a:rPr lang="en-US" altLang="ja-JP" smtClean="0"/>
              <a:t>: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ja-JP" altLang="en-US" smtClean="0"/>
              <a:t>陰形式 </a:t>
            </a:r>
            <a:r>
              <a:rPr lang="en-US" altLang="ja-JP" smtClean="0"/>
              <a:t>:</a:t>
            </a:r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2051050" y="2205038"/>
          <a:ext cx="25209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数式" r:id="rId3" imgW="1091726" imgH="279279" progId="Equation.3">
                  <p:embed/>
                </p:oleObj>
              </mc:Choice>
              <mc:Fallback>
                <p:oleObj name="数式" r:id="rId3" imgW="1091726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25209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1211263" y="3900488"/>
          <a:ext cx="53054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数式" r:id="rId5" imgW="2298700" imgH="431800" progId="Equation.3">
                  <p:embed/>
                </p:oleObj>
              </mc:Choice>
              <mc:Fallback>
                <p:oleObj name="数式" r:id="rId5" imgW="2298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900488"/>
                        <a:ext cx="53054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1763713" y="5805488"/>
          <a:ext cx="2900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数式" r:id="rId7" imgW="1257300" imgH="228600" progId="Equation.3">
                  <p:embed/>
                </p:oleObj>
              </mc:Choice>
              <mc:Fallback>
                <p:oleObj name="数式" r:id="rId7" imgW="1257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805488"/>
                        <a:ext cx="29003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2987675" y="1700213"/>
          <a:ext cx="158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数式" r:id="rId9" imgW="685800" imgH="203200" progId="Equation.3">
                  <p:embed/>
                </p:oleObj>
              </mc:Choice>
              <mc:Fallback>
                <p:oleObj name="数式" r:id="rId9" imgW="6858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15843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8"/>
          <p:cNvGraphicFramePr>
            <a:graphicFrameLocks noChangeAspect="1"/>
          </p:cNvGraphicFramePr>
          <p:nvPr/>
        </p:nvGraphicFramePr>
        <p:xfrm>
          <a:off x="900113" y="3284538"/>
          <a:ext cx="45148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数式" r:id="rId11" imgW="1954951" imgH="215806" progId="Equation.3">
                  <p:embed/>
                </p:oleObj>
              </mc:Choice>
              <mc:Fallback>
                <p:oleObj name="数式" r:id="rId11" imgW="1954951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45148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9"/>
          <p:cNvGraphicFramePr>
            <a:graphicFrameLocks noChangeAspect="1"/>
          </p:cNvGraphicFramePr>
          <p:nvPr/>
        </p:nvGraphicFramePr>
        <p:xfrm>
          <a:off x="2411413" y="5192713"/>
          <a:ext cx="19335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数式" r:id="rId13" imgW="837836" imgH="203112" progId="Equation.3">
                  <p:embed/>
                </p:oleObj>
              </mc:Choice>
              <mc:Fallback>
                <p:oleObj name="数式" r:id="rId13" imgW="837836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92713"/>
                        <a:ext cx="19335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0" descr="sphere_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636838"/>
            <a:ext cx="2252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1" descr="sphere_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1943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2" descr="sphere_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9446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6877050" y="5951538"/>
            <a:ext cx="196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緑の部分で </a:t>
            </a:r>
            <a:r>
              <a:rPr lang="en-US" altLang="ja-JP" sz="2000" i="1">
                <a:latin typeface="Times New Roman" panose="02020603050405020304" pitchFamily="18" charset="0"/>
              </a:rPr>
              <a:t>f </a:t>
            </a:r>
            <a:r>
              <a:rPr lang="en-US" altLang="ja-JP" sz="2000">
                <a:latin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EE8F8-E6E6-477D-AF02-74F2C24797A5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パラメトリック曲面</a:t>
            </a:r>
            <a:endParaRPr lang="en-US" altLang="ja-JP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en-US" altLang="ja-JP" i="1" smtClean="0">
                <a:latin typeface="Times New Roman" panose="02020603050405020304" pitchFamily="18" charset="0"/>
              </a:rPr>
              <a:t>uv</a:t>
            </a:r>
            <a:r>
              <a:rPr lang="en-US" altLang="ja-JP" smtClean="0"/>
              <a:t> </a:t>
            </a:r>
            <a:r>
              <a:rPr lang="ja-JP" altLang="en-US" smtClean="0"/>
              <a:t>平面から </a:t>
            </a:r>
            <a:r>
              <a:rPr lang="en-US" altLang="ja-JP" i="1" smtClean="0">
                <a:latin typeface="Times New Roman" panose="02020603050405020304" pitchFamily="18" charset="0"/>
              </a:rPr>
              <a:t>xyz</a:t>
            </a:r>
            <a:r>
              <a:rPr lang="en-US" altLang="ja-JP" smtClean="0"/>
              <a:t> </a:t>
            </a:r>
            <a:r>
              <a:rPr lang="ja-JP" altLang="en-US" smtClean="0"/>
              <a:t>空間への写像</a:t>
            </a: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073275" y="1916113"/>
          <a:ext cx="45148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数式" r:id="rId3" imgW="1954951" imgH="215806" progId="Equation.3">
                  <p:embed/>
                </p:oleObj>
              </mc:Choice>
              <mc:Fallback>
                <p:oleObj name="数式" r:id="rId3" imgW="1954951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916113"/>
                        <a:ext cx="45148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5" descr="tang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/>
          <a:stretch>
            <a:fillRect/>
          </a:stretch>
        </p:blipFill>
        <p:spPr bwMode="auto">
          <a:xfrm>
            <a:off x="4427538" y="2943225"/>
            <a:ext cx="4321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827088" y="3213100"/>
            <a:ext cx="2449512" cy="244792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636963" y="4365625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7" name="Object 8"/>
          <p:cNvGraphicFramePr>
            <a:graphicFrameLocks noChangeAspect="1"/>
          </p:cNvGraphicFramePr>
          <p:nvPr/>
        </p:nvGraphicFramePr>
        <p:xfrm>
          <a:off x="3779838" y="386080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数式" r:id="rId6" imgW="126725" imgH="177415" progId="Equation.3">
                  <p:embed/>
                </p:oleObj>
              </mc:Choice>
              <mc:Fallback>
                <p:oleObj name="数式" r:id="rId6" imgW="126725" imgH="17741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60800"/>
                        <a:ext cx="2936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900113" y="58769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V="1">
            <a:off x="611188" y="48688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80" name="Object 11"/>
          <p:cNvGraphicFramePr>
            <a:graphicFrameLocks noChangeAspect="1"/>
          </p:cNvGraphicFramePr>
          <p:nvPr/>
        </p:nvGraphicFramePr>
        <p:xfrm>
          <a:off x="1835150" y="5732463"/>
          <a:ext cx="2936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数式" r:id="rId8" imgW="126835" imgH="139518" progId="Equation.3">
                  <p:embed/>
                </p:oleObj>
              </mc:Choice>
              <mc:Fallback>
                <p:oleObj name="数式" r:id="rId8" imgW="126835" imgH="1395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32463"/>
                        <a:ext cx="2936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2"/>
          <p:cNvGraphicFramePr>
            <a:graphicFrameLocks noChangeAspect="1"/>
          </p:cNvGraphicFramePr>
          <p:nvPr/>
        </p:nvGraphicFramePr>
        <p:xfrm>
          <a:off x="468313" y="4476750"/>
          <a:ext cx="2635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数式" r:id="rId10" imgW="114201" imgH="139579" progId="Equation.3">
                  <p:embed/>
                </p:oleObj>
              </mc:Choice>
              <mc:Fallback>
                <p:oleObj name="数式" r:id="rId10" imgW="114201" imgH="13957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76750"/>
                        <a:ext cx="2635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395288" y="2708275"/>
            <a:ext cx="335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uv</a:t>
            </a:r>
            <a:r>
              <a:rPr lang="en-US" altLang="ja-JP" sz="2400"/>
              <a:t> </a:t>
            </a:r>
            <a:r>
              <a:rPr lang="ja-JP" altLang="en-US" sz="2400"/>
              <a:t>平面 </a:t>
            </a:r>
            <a:r>
              <a:rPr lang="en-US" altLang="ja-JP" sz="2400"/>
              <a:t>(</a:t>
            </a:r>
            <a:r>
              <a:rPr lang="ja-JP" altLang="en-US" sz="2400"/>
              <a:t>パラメータ空間</a:t>
            </a:r>
            <a:r>
              <a:rPr lang="en-US" altLang="ja-JP" sz="2400"/>
              <a:t>)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6300788" y="2492375"/>
            <a:ext cx="135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xyz</a:t>
            </a:r>
            <a:r>
              <a:rPr lang="en-US" altLang="ja-JP" sz="2400"/>
              <a:t> </a:t>
            </a:r>
            <a:r>
              <a:rPr lang="ja-JP" altLang="en-US" sz="2400"/>
              <a:t>空間 </a:t>
            </a:r>
            <a:endParaRPr lang="en-US" altLang="ja-JP" sz="2400"/>
          </a:p>
        </p:txBody>
      </p:sp>
      <p:graphicFrame>
        <p:nvGraphicFramePr>
          <p:cNvPr id="76920" name="Group 120"/>
          <p:cNvGraphicFramePr>
            <a:graphicFrameLocks noGrp="1"/>
          </p:cNvGraphicFramePr>
          <p:nvPr/>
        </p:nvGraphicFramePr>
        <p:xfrm>
          <a:off x="827088" y="3213100"/>
          <a:ext cx="2449512" cy="2447925"/>
        </p:xfrm>
        <a:graphic>
          <a:graphicData uri="http://schemas.openxmlformats.org/drawingml/2006/table">
            <a:tbl>
              <a:tblPr/>
              <a:tblGrid>
                <a:gridCol w="273050"/>
                <a:gridCol w="271462"/>
                <a:gridCol w="273050"/>
                <a:gridCol w="271463"/>
                <a:gridCol w="271462"/>
                <a:gridCol w="271463"/>
                <a:gridCol w="273050"/>
                <a:gridCol w="271462"/>
                <a:gridCol w="27305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6" name="Text Box 121"/>
          <p:cNvSpPr txBox="1">
            <a:spLocks noChangeArrowheads="1"/>
          </p:cNvSpPr>
          <p:nvPr/>
        </p:nvSpPr>
        <p:spPr bwMode="auto">
          <a:xfrm>
            <a:off x="1069975" y="6237288"/>
            <a:ext cx="73993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四角いゴムの膜を伸ばしたりひねったりするイメージです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77093-4CBF-4A56-80A8-70B873435504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ja-JP" smtClean="0"/>
              <a:t>CAD</a:t>
            </a:r>
            <a:r>
              <a:rPr lang="ja-JP" altLang="en-US" smtClean="0"/>
              <a:t>でよく使われる曲面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押し出し面</a:t>
            </a:r>
          </a:p>
          <a:p>
            <a:endParaRPr lang="ja-JP" altLang="en-US" smtClean="0"/>
          </a:p>
          <a:p>
            <a:r>
              <a:rPr lang="ja-JP" altLang="en-US" smtClean="0"/>
              <a:t>回転面</a:t>
            </a:r>
          </a:p>
          <a:p>
            <a:endParaRPr lang="ja-JP" altLang="en-US" smtClean="0"/>
          </a:p>
          <a:p>
            <a:r>
              <a:rPr lang="ja-JP" altLang="en-US" smtClean="0"/>
              <a:t>線織面</a:t>
            </a:r>
          </a:p>
          <a:p>
            <a:endParaRPr lang="ja-JP" altLang="en-US" smtClean="0"/>
          </a:p>
          <a:p>
            <a:r>
              <a:rPr lang="ja-JP" altLang="en-US" smtClean="0"/>
              <a:t>スイープ曲面</a:t>
            </a:r>
          </a:p>
          <a:p>
            <a:endParaRPr lang="ja-JP" altLang="en-US" smtClean="0"/>
          </a:p>
          <a:p>
            <a:endParaRPr lang="ja-JP" altLang="en-US" smtClean="0"/>
          </a:p>
        </p:txBody>
      </p:sp>
      <p:pic>
        <p:nvPicPr>
          <p:cNvPr id="8197" name="Picture 4" descr="para_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249363"/>
            <a:ext cx="24447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revo_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860550"/>
            <a:ext cx="20050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ruled_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200400"/>
            <a:ext cx="19177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sweep_su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235450"/>
            <a:ext cx="24987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81DB3-1CF9-4587-9471-98729B1F99DF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ja-JP" altLang="en-US" smtClean="0"/>
              <a:t>押し出し面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48713" cy="1252538"/>
          </a:xfrm>
        </p:spPr>
        <p:txBody>
          <a:bodyPr/>
          <a:lstStyle/>
          <a:p>
            <a:r>
              <a:rPr lang="ja-JP" altLang="en-US" smtClean="0"/>
              <a:t>断面曲線を直線に沿って</a:t>
            </a:r>
            <a:br>
              <a:rPr lang="ja-JP" altLang="en-US" smtClean="0"/>
            </a:br>
            <a:r>
              <a:rPr lang="ja-JP" altLang="en-US" smtClean="0"/>
              <a:t>　　　　　　　　　平行に動かしたとき作れる曲面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619250" y="2133600"/>
          <a:ext cx="55133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数式" r:id="rId3" imgW="1497950" imgH="203112" progId="Equation.3">
                  <p:embed/>
                </p:oleObj>
              </mc:Choice>
              <mc:Fallback>
                <p:oleObj name="数式" r:id="rId3" imgW="1497950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33600"/>
                        <a:ext cx="55133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258888" y="5948363"/>
            <a:ext cx="694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xy</a:t>
            </a:r>
            <a:r>
              <a:rPr lang="en-US" altLang="ja-JP" sz="2400"/>
              <a:t> </a:t>
            </a:r>
            <a:r>
              <a:rPr lang="ja-JP" altLang="en-US" sz="2400"/>
              <a:t>平面上の曲線 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),</a:t>
            </a: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))</a:t>
            </a:r>
            <a:r>
              <a:rPr lang="en-US" altLang="ja-JP" sz="2400"/>
              <a:t> </a:t>
            </a:r>
            <a:r>
              <a:rPr lang="ja-JP" altLang="en-US" sz="2400"/>
              <a:t>を </a:t>
            </a:r>
            <a:r>
              <a:rPr lang="en-US" altLang="ja-JP" sz="2400" i="1">
                <a:latin typeface="Times New Roman" panose="02020603050405020304" pitchFamily="18" charset="0"/>
              </a:rPr>
              <a:t>z</a:t>
            </a:r>
            <a:r>
              <a:rPr lang="en-US" altLang="ja-JP" sz="2400"/>
              <a:t> </a:t>
            </a:r>
            <a:r>
              <a:rPr lang="ja-JP" altLang="en-US" sz="2400"/>
              <a:t>軸の方向へ押し出し</a:t>
            </a:r>
            <a:endParaRPr lang="en-US" altLang="ja-JP" sz="2400"/>
          </a:p>
        </p:txBody>
      </p:sp>
      <p:pic>
        <p:nvPicPr>
          <p:cNvPr id="9223" name="Picture 8" descr="para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81375"/>
            <a:ext cx="324008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para_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5972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11"/>
          <p:cNvSpPr>
            <a:spLocks noChangeShapeType="1"/>
          </p:cNvSpPr>
          <p:nvPr/>
        </p:nvSpPr>
        <p:spPr bwMode="auto">
          <a:xfrm flipV="1">
            <a:off x="7523163" y="388461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7580313" y="3597275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676650" y="44608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40025" y="328453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02F5AF-06F7-42C6-A434-CC5630446427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回転面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4525963"/>
          </a:xfrm>
        </p:spPr>
        <p:txBody>
          <a:bodyPr/>
          <a:lstStyle/>
          <a:p>
            <a:r>
              <a:rPr lang="ja-JP" altLang="en-US" smtClean="0"/>
              <a:t>曲線をある軸に沿って回転して作れる曲面</a:t>
            </a: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1476375" y="1674813"/>
          <a:ext cx="51419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数式" r:id="rId3" imgW="2273300" imgH="711200" progId="Equation.3">
                  <p:embed/>
                </p:oleObj>
              </mc:Choice>
              <mc:Fallback>
                <p:oleObj name="数式" r:id="rId3" imgW="22733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74813"/>
                        <a:ext cx="514191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187450" y="6356350"/>
            <a:ext cx="638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xy</a:t>
            </a:r>
            <a:r>
              <a:rPr lang="en-US" altLang="ja-JP" sz="2400"/>
              <a:t> </a:t>
            </a:r>
            <a:r>
              <a:rPr lang="ja-JP" altLang="en-US" sz="2400"/>
              <a:t>平面上の曲線 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),</a:t>
            </a: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)) </a:t>
            </a:r>
            <a:r>
              <a:rPr lang="ja-JP" altLang="en-US" sz="2400"/>
              <a:t>を </a:t>
            </a: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  <a:r>
              <a:rPr lang="en-US" altLang="ja-JP" sz="2400"/>
              <a:t> </a:t>
            </a:r>
            <a:r>
              <a:rPr lang="ja-JP" altLang="en-US" sz="2400"/>
              <a:t>軸の周りに回転</a:t>
            </a:r>
          </a:p>
        </p:txBody>
      </p:sp>
      <p:pic>
        <p:nvPicPr>
          <p:cNvPr id="10247" name="Picture 12" descr="revo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9"/>
          <a:stretch>
            <a:fillRect/>
          </a:stretch>
        </p:blipFill>
        <p:spPr bwMode="auto">
          <a:xfrm>
            <a:off x="1660525" y="4508500"/>
            <a:ext cx="23034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revo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429000"/>
            <a:ext cx="2657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5"/>
          <p:cNvSpPr>
            <a:spLocks noChangeShapeType="1"/>
          </p:cNvSpPr>
          <p:nvPr/>
        </p:nvSpPr>
        <p:spPr bwMode="auto">
          <a:xfrm>
            <a:off x="1660525" y="4149725"/>
            <a:ext cx="0" cy="18002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1217613" y="375285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回転軸</a:t>
            </a: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4932363" y="4652963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3821113" y="50133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1731963" y="40767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1660525" y="494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255" name="Text Box 22"/>
          <p:cNvSpPr txBox="1">
            <a:spLocks noChangeArrowheads="1"/>
          </p:cNvSpPr>
          <p:nvPr/>
        </p:nvSpPr>
        <p:spPr bwMode="auto">
          <a:xfrm>
            <a:off x="5580063" y="580548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0256" name="Text Box 23"/>
          <p:cNvSpPr txBox="1">
            <a:spLocks noChangeArrowheads="1"/>
          </p:cNvSpPr>
          <p:nvPr/>
        </p:nvSpPr>
        <p:spPr bwMode="auto">
          <a:xfrm>
            <a:off x="7956550" y="573405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0257" name="Line 24"/>
          <p:cNvSpPr>
            <a:spLocks noChangeShapeType="1"/>
          </p:cNvSpPr>
          <p:nvPr/>
        </p:nvSpPr>
        <p:spPr bwMode="auto">
          <a:xfrm flipH="1" flipV="1">
            <a:off x="5292725" y="5013325"/>
            <a:ext cx="71438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>
            <a:off x="5580063" y="5805488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26"/>
          <p:cNvSpPr>
            <a:spLocks noChangeShapeType="1"/>
          </p:cNvSpPr>
          <p:nvPr/>
        </p:nvSpPr>
        <p:spPr bwMode="auto">
          <a:xfrm flipV="1">
            <a:off x="7667625" y="5949950"/>
            <a:ext cx="2889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BD15E6-A4D5-4B09-AFD6-823243BBAC4E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線織面 </a:t>
            </a:r>
            <a:r>
              <a:rPr lang="en-US" altLang="ja-JP" smtClean="0"/>
              <a:t>(Ruled Surfaces)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1036638"/>
          </a:xfrm>
        </p:spPr>
        <p:txBody>
          <a:bodyPr/>
          <a:lstStyle/>
          <a:p>
            <a:r>
              <a:rPr lang="ja-JP" altLang="en-US" smtClean="0"/>
              <a:t>空間曲線の間を直線で結んで作れる曲面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403350" y="1844675"/>
          <a:ext cx="61928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数式" r:id="rId3" imgW="1790700" imgH="203200" progId="Equation.3">
                  <p:embed/>
                </p:oleObj>
              </mc:Choice>
              <mc:Fallback>
                <p:oleObj name="数式" r:id="rId3" imgW="17907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44675"/>
                        <a:ext cx="61928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19250" y="6069013"/>
            <a:ext cx="586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曲線 </a:t>
            </a:r>
            <a:r>
              <a:rPr lang="en-US" altLang="ja-JP" sz="2400" b="1">
                <a:latin typeface="Times New Roman" panose="02020603050405020304" pitchFamily="18" charset="0"/>
              </a:rPr>
              <a:t>c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</a:t>
            </a:r>
            <a:r>
              <a:rPr lang="en-US" altLang="ja-JP" sz="2400"/>
              <a:t> </a:t>
            </a:r>
            <a:r>
              <a:rPr lang="ja-JP" altLang="en-US" sz="2400"/>
              <a:t>と </a:t>
            </a:r>
            <a:r>
              <a:rPr lang="en-US" altLang="ja-JP" sz="2400" b="1">
                <a:latin typeface="Times New Roman" panose="02020603050405020304" pitchFamily="18" charset="0"/>
              </a:rPr>
              <a:t>d</a:t>
            </a:r>
            <a:r>
              <a:rPr lang="en-US" altLang="ja-JP" sz="2400">
                <a:latin typeface="Times New Roman" panose="02020603050405020304" pitchFamily="18" charset="0"/>
              </a:rPr>
              <a:t>(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>
                <a:latin typeface="Times New Roman" panose="02020603050405020304" pitchFamily="18" charset="0"/>
              </a:rPr>
              <a:t>) </a:t>
            </a:r>
            <a:r>
              <a:rPr lang="ja-JP" altLang="en-US" sz="2400"/>
              <a:t>で </a:t>
            </a:r>
            <a:r>
              <a:rPr lang="en-US" altLang="ja-JP" sz="2400" i="1">
                <a:latin typeface="Times New Roman" panose="02020603050405020304" pitchFamily="18" charset="0"/>
              </a:rPr>
              <a:t>u</a:t>
            </a:r>
            <a:r>
              <a:rPr lang="en-US" altLang="ja-JP" sz="2400"/>
              <a:t> </a:t>
            </a:r>
            <a:r>
              <a:rPr lang="ja-JP" altLang="en-US" sz="2400"/>
              <a:t>が同じ点を直線で結ぶ</a:t>
            </a:r>
            <a:endParaRPr lang="en-US" altLang="ja-JP" sz="2400"/>
          </a:p>
        </p:txBody>
      </p:sp>
      <p:pic>
        <p:nvPicPr>
          <p:cNvPr id="11271" name="Picture 7" descr="ruled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1663"/>
            <a:ext cx="2541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ruled_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141663"/>
            <a:ext cx="24114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5489575" y="3284538"/>
            <a:ext cx="71438" cy="18732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783</Words>
  <Application>Microsoft Office PowerPoint</Application>
  <PresentationFormat>画面に合わせる (4:3)</PresentationFormat>
  <Paragraphs>237</Paragraphs>
  <Slides>32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Arial</vt:lpstr>
      <vt:lpstr>ＭＳ Ｐゴシック</vt:lpstr>
      <vt:lpstr>Calibri</vt:lpstr>
      <vt:lpstr>Times New Roman</vt:lpstr>
      <vt:lpstr>ＭＳ ゴシック</vt:lpstr>
      <vt:lpstr>標準デザイン</vt:lpstr>
      <vt:lpstr>Microsoft 数式 3.0</vt:lpstr>
      <vt:lpstr>ビットマップ イメージ</vt:lpstr>
      <vt:lpstr>CAD曲面</vt:lpstr>
      <vt:lpstr>今回の授業の目的</vt:lpstr>
      <vt:lpstr>話の流れ</vt:lpstr>
      <vt:lpstr>曲面の数式表現</vt:lpstr>
      <vt:lpstr>パラメトリック曲面</vt:lpstr>
      <vt:lpstr>CADでよく使われる曲面</vt:lpstr>
      <vt:lpstr>押し出し面</vt:lpstr>
      <vt:lpstr>回転面</vt:lpstr>
      <vt:lpstr>線織面 (Ruled Surfaces)</vt:lpstr>
      <vt:lpstr>スイープ曲面</vt:lpstr>
      <vt:lpstr>計算問題</vt:lpstr>
      <vt:lpstr>パラメトリック曲面のレンダリング</vt:lpstr>
      <vt:lpstr>課題 1</vt:lpstr>
      <vt:lpstr>話の流れ</vt:lpstr>
      <vt:lpstr>接ベクトル</vt:lpstr>
      <vt:lpstr>単位法線ベクトル</vt:lpstr>
      <vt:lpstr>課題 2</vt:lpstr>
      <vt:lpstr>話の流れ</vt:lpstr>
      <vt:lpstr>CAD曲面</vt:lpstr>
      <vt:lpstr>CAD曲線からCAD曲面へ</vt:lpstr>
      <vt:lpstr>ベジエ曲面</vt:lpstr>
      <vt:lpstr>ベジエ曲面のパッチ</vt:lpstr>
      <vt:lpstr>ベジエパッチ (2階微分連続)</vt:lpstr>
      <vt:lpstr>課題 3</vt:lpstr>
      <vt:lpstr>話の流れ</vt:lpstr>
      <vt:lpstr>曲面の曲率</vt:lpstr>
      <vt:lpstr>法曲率</vt:lpstr>
      <vt:lpstr>主曲率と主方向</vt:lpstr>
      <vt:lpstr>主曲率と主方向の直感的意味</vt:lpstr>
      <vt:lpstr>平均曲率とガウス曲率</vt:lpstr>
      <vt:lpstr>可視化等に関する応用先</vt:lpstr>
      <vt:lpstr>主曲率の計算方法 (メモ)</vt:lpstr>
    </vt:vector>
  </TitlesOfParts>
  <Company>東京大学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曲線</dc:title>
  <dc:creator>鈴木宏正</dc:creator>
  <cp:lastModifiedBy>ohtake</cp:lastModifiedBy>
  <cp:revision>353</cp:revision>
  <cp:lastPrinted>2011-11-23T06:03:37Z</cp:lastPrinted>
  <dcterms:created xsi:type="dcterms:W3CDTF">2008-04-30T08:00:02Z</dcterms:created>
  <dcterms:modified xsi:type="dcterms:W3CDTF">2017-11-08T07:23:21Z</dcterms:modified>
</cp:coreProperties>
</file>