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95" r:id="rId2"/>
    <p:sldId id="297" r:id="rId3"/>
    <p:sldId id="299" r:id="rId4"/>
    <p:sldId id="260" r:id="rId5"/>
    <p:sldId id="283" r:id="rId6"/>
    <p:sldId id="301" r:id="rId7"/>
    <p:sldId id="300" r:id="rId8"/>
    <p:sldId id="318" r:id="rId9"/>
    <p:sldId id="258" r:id="rId10"/>
    <p:sldId id="277" r:id="rId11"/>
    <p:sldId id="259" r:id="rId12"/>
    <p:sldId id="261" r:id="rId13"/>
    <p:sldId id="262" r:id="rId14"/>
    <p:sldId id="263" r:id="rId15"/>
    <p:sldId id="311" r:id="rId16"/>
    <p:sldId id="309" r:id="rId17"/>
    <p:sldId id="278" r:id="rId18"/>
    <p:sldId id="303" r:id="rId19"/>
    <p:sldId id="319" r:id="rId20"/>
    <p:sldId id="310" r:id="rId21"/>
    <p:sldId id="268" r:id="rId22"/>
    <p:sldId id="312" r:id="rId23"/>
    <p:sldId id="267" r:id="rId24"/>
    <p:sldId id="298" r:id="rId25"/>
    <p:sldId id="273" r:id="rId26"/>
    <p:sldId id="305" r:id="rId27"/>
    <p:sldId id="320" r:id="rId28"/>
    <p:sldId id="313" r:id="rId29"/>
    <p:sldId id="272" r:id="rId30"/>
    <p:sldId id="315" r:id="rId31"/>
    <p:sldId id="314" r:id="rId32"/>
    <p:sldId id="316" r:id="rId33"/>
    <p:sldId id="287" r:id="rId34"/>
    <p:sldId id="307" r:id="rId35"/>
    <p:sldId id="321" r:id="rId36"/>
    <p:sldId id="266" r:id="rId37"/>
    <p:sldId id="288" r:id="rId38"/>
    <p:sldId id="294" r:id="rId39"/>
    <p:sldId id="293" r:id="rId40"/>
    <p:sldId id="322" r:id="rId41"/>
    <p:sldId id="317" r:id="rId42"/>
    <p:sldId id="274" r:id="rId43"/>
    <p:sldId id="285" r:id="rId44"/>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34" autoAdjust="0"/>
    <p:restoredTop sz="94622" autoAdjust="0"/>
  </p:normalViewPr>
  <p:slideViewPr>
    <p:cSldViewPr snapToGrid="0">
      <p:cViewPr varScale="1">
        <p:scale>
          <a:sx n="126" d="100"/>
          <a:sy n="126" d="100"/>
        </p:scale>
        <p:origin x="119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7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 Id="rId5" Type="http://schemas.openxmlformats.org/officeDocument/2006/relationships/image" Target="../media/image81.wmf"/><Relationship Id="rId4" Type="http://schemas.openxmlformats.org/officeDocument/2006/relationships/image" Target="../media/image8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82.wmf"/><Relationship Id="rId4" Type="http://schemas.openxmlformats.org/officeDocument/2006/relationships/image" Target="../media/image8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9.wmf"/><Relationship Id="rId2" Type="http://schemas.openxmlformats.org/officeDocument/2006/relationships/image" Target="../media/image88.wmf"/><Relationship Id="rId1" Type="http://schemas.openxmlformats.org/officeDocument/2006/relationships/image" Target="../media/image87.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93.wmf"/><Relationship Id="rId7" Type="http://schemas.openxmlformats.org/officeDocument/2006/relationships/image" Target="../media/image97.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5" Type="http://schemas.openxmlformats.org/officeDocument/2006/relationships/image" Target="../media/image95.wmf"/><Relationship Id="rId4" Type="http://schemas.openxmlformats.org/officeDocument/2006/relationships/image" Target="../media/image9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0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05.wmf"/><Relationship Id="rId2" Type="http://schemas.openxmlformats.org/officeDocument/2006/relationships/image" Target="../media/image104.wmf"/><Relationship Id="rId1" Type="http://schemas.openxmlformats.org/officeDocument/2006/relationships/image" Target="../media/image103.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12.wmf"/><Relationship Id="rId2" Type="http://schemas.openxmlformats.org/officeDocument/2006/relationships/image" Target="../media/image111.wmf"/><Relationship Id="rId1" Type="http://schemas.openxmlformats.org/officeDocument/2006/relationships/image" Target="../media/image110.wmf"/><Relationship Id="rId4" Type="http://schemas.openxmlformats.org/officeDocument/2006/relationships/image" Target="../media/image113.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3.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 Id="rId9" Type="http://schemas.openxmlformats.org/officeDocument/2006/relationships/image" Target="../media/image18.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115.wmf"/><Relationship Id="rId1" Type="http://schemas.openxmlformats.org/officeDocument/2006/relationships/image" Target="../media/image114.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1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0.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4" Type="http://schemas.openxmlformats.org/officeDocument/2006/relationships/image" Target="../media/image5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53.wmf"/><Relationship Id="rId3" Type="http://schemas.openxmlformats.org/officeDocument/2006/relationships/image" Target="../media/image14.wmf"/><Relationship Id="rId7" Type="http://schemas.openxmlformats.org/officeDocument/2006/relationships/image" Target="../media/image52.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4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88340" tIns="44170" rIns="88340" bIns="44170" numCol="1" anchor="t"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ja-JP"/>
          </a:p>
        </p:txBody>
      </p:sp>
      <p:sp>
        <p:nvSpPr>
          <p:cNvPr id="49155" name="Rectangle 3"/>
          <p:cNvSpPr>
            <a:spLocks noGrp="1" noChangeArrowheads="1"/>
          </p:cNvSpPr>
          <p:nvPr>
            <p:ph type="dt" idx="1"/>
          </p:nvPr>
        </p:nvSpPr>
        <p:spPr bwMode="auto">
          <a:xfrm>
            <a:off x="3856038" y="0"/>
            <a:ext cx="2949575" cy="496888"/>
          </a:xfrm>
          <a:prstGeom prst="rect">
            <a:avLst/>
          </a:prstGeom>
          <a:noFill/>
          <a:ln w="9525">
            <a:noFill/>
            <a:miter lim="800000"/>
            <a:headEnd/>
            <a:tailEnd/>
          </a:ln>
          <a:effectLst/>
        </p:spPr>
        <p:txBody>
          <a:bodyPr vert="horz" wrap="square" lIns="88340" tIns="44170" rIns="88340" bIns="44170" numCol="1" anchor="t" anchorCtr="0" compatLnSpc="1">
            <a:prstTxWarp prst="textNoShape">
              <a:avLst/>
            </a:prstTxWarp>
          </a:bodyPr>
          <a:lstStyle>
            <a:lvl1pPr algn="r" eaLnBrk="0" hangingPunct="0">
              <a:defRPr sz="1200">
                <a:latin typeface="Arial" charset="0"/>
                <a:ea typeface="ＭＳ Ｐゴシック" charset="-128"/>
              </a:defRPr>
            </a:lvl1pPr>
          </a:lstStyle>
          <a:p>
            <a:pPr>
              <a:defRPr/>
            </a:pPr>
            <a:fld id="{A941D505-8D03-41D7-AAA7-72BA0ACF58F5}" type="datetimeFigureOut">
              <a:rPr lang="ja-JP" altLang="en-US"/>
              <a:pPr>
                <a:defRPr/>
              </a:pPr>
              <a:t>2017/11/8</a:t>
            </a:fld>
            <a:endParaRPr lang="en-US" altLang="ja-JP"/>
          </a:p>
        </p:txBody>
      </p:sp>
      <p:sp>
        <p:nvSpPr>
          <p:cNvPr id="2052" name="Rectangle 4"/>
          <p:cNvSpPr>
            <a:spLocks noRo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681038" y="4721225"/>
            <a:ext cx="5445125" cy="4471988"/>
          </a:xfrm>
          <a:prstGeom prst="rect">
            <a:avLst/>
          </a:prstGeom>
          <a:noFill/>
          <a:ln w="9525">
            <a:noFill/>
            <a:miter lim="800000"/>
            <a:headEnd/>
            <a:tailEnd/>
          </a:ln>
          <a:effectLst/>
        </p:spPr>
        <p:txBody>
          <a:bodyPr vert="horz" wrap="square" lIns="88340" tIns="44170" rIns="88340" bIns="4417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9158" name="Rectangle 6"/>
          <p:cNvSpPr>
            <a:spLocks noGrp="1" noChangeArrowheads="1"/>
          </p:cNvSpPr>
          <p:nvPr>
            <p:ph type="ftr" sz="quarter" idx="4"/>
          </p:nvPr>
        </p:nvSpPr>
        <p:spPr bwMode="auto">
          <a:xfrm>
            <a:off x="0" y="9440863"/>
            <a:ext cx="2949575" cy="496887"/>
          </a:xfrm>
          <a:prstGeom prst="rect">
            <a:avLst/>
          </a:prstGeom>
          <a:noFill/>
          <a:ln w="9525">
            <a:noFill/>
            <a:miter lim="800000"/>
            <a:headEnd/>
            <a:tailEnd/>
          </a:ln>
          <a:effectLst/>
        </p:spPr>
        <p:txBody>
          <a:bodyPr vert="horz" wrap="square" lIns="88340" tIns="44170" rIns="88340" bIns="44170" numCol="1" anchor="b"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ja-JP"/>
          </a:p>
        </p:txBody>
      </p:sp>
      <p:sp>
        <p:nvSpPr>
          <p:cNvPr id="49159" name="Rectangle 7"/>
          <p:cNvSpPr>
            <a:spLocks noGrp="1" noChangeArrowheads="1"/>
          </p:cNvSpPr>
          <p:nvPr>
            <p:ph type="sldNum" sz="quarter" idx="5"/>
          </p:nvPr>
        </p:nvSpPr>
        <p:spPr bwMode="auto">
          <a:xfrm>
            <a:off x="3856038" y="9440863"/>
            <a:ext cx="2949575" cy="496887"/>
          </a:xfrm>
          <a:prstGeom prst="rect">
            <a:avLst/>
          </a:prstGeom>
          <a:noFill/>
          <a:ln w="9525">
            <a:noFill/>
            <a:miter lim="800000"/>
            <a:headEnd/>
            <a:tailEnd/>
          </a:ln>
          <a:effectLst/>
        </p:spPr>
        <p:txBody>
          <a:bodyPr vert="horz" wrap="square" lIns="88340" tIns="44170" rIns="88340" bIns="44170" numCol="1" anchor="b" anchorCtr="0" compatLnSpc="1">
            <a:prstTxWarp prst="textNoShape">
              <a:avLst/>
            </a:prstTxWarp>
          </a:bodyPr>
          <a:lstStyle>
            <a:lvl1pPr algn="r" eaLnBrk="0" hangingPunct="0">
              <a:defRPr sz="1200" smtClean="0"/>
            </a:lvl1pPr>
          </a:lstStyle>
          <a:p>
            <a:pPr>
              <a:defRPr/>
            </a:pPr>
            <a:fld id="{A631F874-2A8E-4281-8BF2-753CE8DB0EEF}" type="slidenum">
              <a:rPr lang="ja-JP" altLang="en-US"/>
              <a:pPr>
                <a:defRPr/>
              </a:pPr>
              <a:t>‹#›</a:t>
            </a:fld>
            <a:endParaRPr lang="en-US" altLang="ja-JP"/>
          </a:p>
        </p:txBody>
      </p:sp>
    </p:spTree>
    <p:extLst>
      <p:ext uri="{BB962C8B-B14F-4D97-AF65-F5344CB8AC3E}">
        <p14:creationId xmlns:p14="http://schemas.microsoft.com/office/powerpoint/2010/main" val="3728350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CFCBD05-806C-4FB8-9990-B7BF59FC66CD}" type="datetime1">
              <a:rPr lang="ja-JP" altLang="en-US"/>
              <a:pPr>
                <a:defRPr/>
              </a:pPr>
              <a:t>2017/11/8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64362C-0C1D-4721-8235-2DF2F0F446F0}" type="slidenum">
              <a:rPr lang="en-US" altLang="ja-JP"/>
              <a:pPr>
                <a:defRPr/>
              </a:pPr>
              <a:t>‹#›</a:t>
            </a:fld>
            <a:endParaRPr lang="en-US" altLang="ja-JP"/>
          </a:p>
        </p:txBody>
      </p:sp>
    </p:spTree>
    <p:extLst>
      <p:ext uri="{BB962C8B-B14F-4D97-AF65-F5344CB8AC3E}">
        <p14:creationId xmlns:p14="http://schemas.microsoft.com/office/powerpoint/2010/main" val="104609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3E0E552E-2306-4BF0-B585-1C9AAF6D3EEA}" type="datetime1">
              <a:rPr lang="ja-JP" altLang="en-US"/>
              <a:pPr>
                <a:defRPr/>
              </a:pPr>
              <a:t>2017/11/8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01A1206-D9EB-4806-BA26-47682ACCC4DB}" type="slidenum">
              <a:rPr lang="en-US" altLang="ja-JP"/>
              <a:pPr>
                <a:defRPr/>
              </a:pPr>
              <a:t>‹#›</a:t>
            </a:fld>
            <a:endParaRPr lang="en-US" altLang="ja-JP"/>
          </a:p>
        </p:txBody>
      </p:sp>
    </p:spTree>
    <p:extLst>
      <p:ext uri="{BB962C8B-B14F-4D97-AF65-F5344CB8AC3E}">
        <p14:creationId xmlns:p14="http://schemas.microsoft.com/office/powerpoint/2010/main" val="2674142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0D3F42E6-B091-4B0B-B284-463A0703CA0E}" type="datetime1">
              <a:rPr lang="ja-JP" altLang="en-US"/>
              <a:pPr>
                <a:defRPr/>
              </a:pPr>
              <a:t>2017/11/8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AF1FCCF-AF3F-41A7-A71A-9D8BFA456DCF}" type="slidenum">
              <a:rPr lang="en-US" altLang="ja-JP"/>
              <a:pPr>
                <a:defRPr/>
              </a:pPr>
              <a:t>‹#›</a:t>
            </a:fld>
            <a:endParaRPr lang="en-US" altLang="ja-JP"/>
          </a:p>
        </p:txBody>
      </p:sp>
    </p:spTree>
    <p:extLst>
      <p:ext uri="{BB962C8B-B14F-4D97-AF65-F5344CB8AC3E}">
        <p14:creationId xmlns:p14="http://schemas.microsoft.com/office/powerpoint/2010/main" val="231228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FB4E662E-1010-44E0-BA26-96F979F05DB5}" type="datetime1">
              <a:rPr lang="ja-JP" altLang="en-US"/>
              <a:pPr>
                <a:defRPr/>
              </a:pPr>
              <a:t>2017/11/8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514AF50-F965-4F1C-8ACD-32330A557310}" type="slidenum">
              <a:rPr lang="en-US" altLang="ja-JP"/>
              <a:pPr>
                <a:defRPr/>
              </a:pPr>
              <a:t>‹#›</a:t>
            </a:fld>
            <a:endParaRPr lang="en-US" altLang="ja-JP"/>
          </a:p>
        </p:txBody>
      </p:sp>
    </p:spTree>
    <p:extLst>
      <p:ext uri="{BB962C8B-B14F-4D97-AF65-F5344CB8AC3E}">
        <p14:creationId xmlns:p14="http://schemas.microsoft.com/office/powerpoint/2010/main" val="338067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73079C77-93C7-4583-B07D-ABC8AC6D9615}" type="datetime1">
              <a:rPr lang="ja-JP" altLang="en-US"/>
              <a:pPr>
                <a:defRPr/>
              </a:pPr>
              <a:t>2017/11/8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E737735-FA77-4E28-98E8-94113E074A9A}" type="slidenum">
              <a:rPr lang="en-US" altLang="ja-JP"/>
              <a:pPr>
                <a:defRPr/>
              </a:pPr>
              <a:t>‹#›</a:t>
            </a:fld>
            <a:endParaRPr lang="en-US" altLang="ja-JP"/>
          </a:p>
        </p:txBody>
      </p:sp>
    </p:spTree>
    <p:extLst>
      <p:ext uri="{BB962C8B-B14F-4D97-AF65-F5344CB8AC3E}">
        <p14:creationId xmlns:p14="http://schemas.microsoft.com/office/powerpoint/2010/main" val="293371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20FFFD87-9599-4165-A9CB-4D1AA5DFF4F3}" type="datetime1">
              <a:rPr lang="ja-JP" altLang="en-US"/>
              <a:pPr>
                <a:defRPr/>
              </a:pPr>
              <a:t>2017/11/8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67ACDEB-164B-4420-BE82-EFDD7E21C12F}" type="slidenum">
              <a:rPr lang="en-US" altLang="ja-JP"/>
              <a:pPr>
                <a:defRPr/>
              </a:pPr>
              <a:t>‹#›</a:t>
            </a:fld>
            <a:endParaRPr lang="en-US" altLang="ja-JP"/>
          </a:p>
        </p:txBody>
      </p:sp>
    </p:spTree>
    <p:extLst>
      <p:ext uri="{BB962C8B-B14F-4D97-AF65-F5344CB8AC3E}">
        <p14:creationId xmlns:p14="http://schemas.microsoft.com/office/powerpoint/2010/main" val="1170349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B5E7D2E9-83DB-48B6-ABDC-1618C88B1954}" type="datetime1">
              <a:rPr lang="ja-JP" altLang="en-US"/>
              <a:pPr>
                <a:defRPr/>
              </a:pPr>
              <a:t>2017/11/8</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47F27D5-95FB-4174-8B6B-16C01713EF67}" type="slidenum">
              <a:rPr lang="en-US" altLang="ja-JP"/>
              <a:pPr>
                <a:defRPr/>
              </a:pPr>
              <a:t>‹#›</a:t>
            </a:fld>
            <a:endParaRPr lang="en-US" altLang="ja-JP"/>
          </a:p>
        </p:txBody>
      </p:sp>
    </p:spTree>
    <p:extLst>
      <p:ext uri="{BB962C8B-B14F-4D97-AF65-F5344CB8AC3E}">
        <p14:creationId xmlns:p14="http://schemas.microsoft.com/office/powerpoint/2010/main" val="229122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024E1132-2CC7-429E-83CA-C5E90A47255E}" type="datetime1">
              <a:rPr lang="ja-JP" altLang="en-US"/>
              <a:pPr>
                <a:defRPr/>
              </a:pPr>
              <a:t>2017/11/8</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C25EACA-09F4-4011-9874-7F122950D710}" type="slidenum">
              <a:rPr lang="en-US" altLang="ja-JP"/>
              <a:pPr>
                <a:defRPr/>
              </a:pPr>
              <a:t>‹#›</a:t>
            </a:fld>
            <a:endParaRPr lang="en-US" altLang="ja-JP"/>
          </a:p>
        </p:txBody>
      </p:sp>
    </p:spTree>
    <p:extLst>
      <p:ext uri="{BB962C8B-B14F-4D97-AF65-F5344CB8AC3E}">
        <p14:creationId xmlns:p14="http://schemas.microsoft.com/office/powerpoint/2010/main" val="369462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115E12E-4B59-4745-A917-DF69EA159307}" type="datetime1">
              <a:rPr lang="ja-JP" altLang="en-US"/>
              <a:pPr>
                <a:defRPr/>
              </a:pPr>
              <a:t>2017/11/8</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3FBD207-6556-463F-8719-047A973D6FAC}" type="slidenum">
              <a:rPr lang="en-US" altLang="ja-JP"/>
              <a:pPr>
                <a:defRPr/>
              </a:pPr>
              <a:t>‹#›</a:t>
            </a:fld>
            <a:endParaRPr lang="en-US" altLang="ja-JP"/>
          </a:p>
        </p:txBody>
      </p:sp>
    </p:spTree>
    <p:extLst>
      <p:ext uri="{BB962C8B-B14F-4D97-AF65-F5344CB8AC3E}">
        <p14:creationId xmlns:p14="http://schemas.microsoft.com/office/powerpoint/2010/main" val="202445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462AD37D-E76C-4C64-A465-A43918BD4B0F}" type="datetime1">
              <a:rPr lang="ja-JP" altLang="en-US"/>
              <a:pPr>
                <a:defRPr/>
              </a:pPr>
              <a:t>2017/11/8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EF37B06-FAC6-46F0-B5FF-92B722F7BC8A}" type="slidenum">
              <a:rPr lang="en-US" altLang="ja-JP"/>
              <a:pPr>
                <a:defRPr/>
              </a:pPr>
              <a:t>‹#›</a:t>
            </a:fld>
            <a:endParaRPr lang="en-US" altLang="ja-JP"/>
          </a:p>
        </p:txBody>
      </p:sp>
    </p:spTree>
    <p:extLst>
      <p:ext uri="{BB962C8B-B14F-4D97-AF65-F5344CB8AC3E}">
        <p14:creationId xmlns:p14="http://schemas.microsoft.com/office/powerpoint/2010/main" val="326058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F175367-11A7-45DB-B0BC-38AE11C1E2D4}" type="datetime1">
              <a:rPr lang="ja-JP" altLang="en-US"/>
              <a:pPr>
                <a:defRPr/>
              </a:pPr>
              <a:t>2017/11/8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3FA0C17-B58F-4211-BB2E-7A9EC40BED09}" type="slidenum">
              <a:rPr lang="en-US" altLang="ja-JP"/>
              <a:pPr>
                <a:defRPr/>
              </a:pPr>
              <a:t>‹#›</a:t>
            </a:fld>
            <a:endParaRPr lang="en-US" altLang="ja-JP"/>
          </a:p>
        </p:txBody>
      </p:sp>
    </p:spTree>
    <p:extLst>
      <p:ext uri="{BB962C8B-B14F-4D97-AF65-F5344CB8AC3E}">
        <p14:creationId xmlns:p14="http://schemas.microsoft.com/office/powerpoint/2010/main" val="130962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fld id="{917BF95F-0D8F-41FF-876E-81D789130BF3}" type="datetime1">
              <a:rPr lang="ja-JP" altLang="en-US"/>
              <a:pPr>
                <a:defRPr/>
              </a:pPr>
              <a:t>2017/11/8</a:t>
            </a:fld>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7092950" y="65246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2000" smtClean="0"/>
            </a:lvl1pPr>
          </a:lstStyle>
          <a:p>
            <a:pPr>
              <a:defRPr/>
            </a:pPr>
            <a:fld id="{03888FE6-6CF7-4FD7-9194-6EF6A2303D4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4.bin"/><Relationship Id="rId13" Type="http://schemas.openxmlformats.org/officeDocument/2006/relationships/image" Target="../media/image40.wmf"/><Relationship Id="rId3" Type="http://schemas.openxmlformats.org/officeDocument/2006/relationships/oleObject" Target="../embeddings/oleObject22.bin"/><Relationship Id="rId7" Type="http://schemas.openxmlformats.org/officeDocument/2006/relationships/image" Target="../media/image41.png"/><Relationship Id="rId12"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8.wmf"/><Relationship Id="rId11" Type="http://schemas.openxmlformats.org/officeDocument/2006/relationships/image" Target="../media/image14.wmf"/><Relationship Id="rId5" Type="http://schemas.openxmlformats.org/officeDocument/2006/relationships/oleObject" Target="../embeddings/oleObject23.bin"/><Relationship Id="rId10" Type="http://schemas.openxmlformats.org/officeDocument/2006/relationships/oleObject" Target="../embeddings/oleObject25.bin"/><Relationship Id="rId4" Type="http://schemas.openxmlformats.org/officeDocument/2006/relationships/image" Target="../media/image37.wmf"/><Relationship Id="rId9" Type="http://schemas.openxmlformats.org/officeDocument/2006/relationships/image" Target="../media/image39.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8.bin"/><Relationship Id="rId13" Type="http://schemas.openxmlformats.org/officeDocument/2006/relationships/image" Target="../media/image45.wmf"/><Relationship Id="rId3" Type="http://schemas.openxmlformats.org/officeDocument/2006/relationships/oleObject" Target="../embeddings/oleObject27.bin"/><Relationship Id="rId7" Type="http://schemas.openxmlformats.org/officeDocument/2006/relationships/image" Target="../media/image49.png"/><Relationship Id="rId12"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8.png"/><Relationship Id="rId11" Type="http://schemas.openxmlformats.org/officeDocument/2006/relationships/image" Target="../media/image44.wmf"/><Relationship Id="rId5" Type="http://schemas.openxmlformats.org/officeDocument/2006/relationships/image" Target="../media/image47.png"/><Relationship Id="rId15" Type="http://schemas.openxmlformats.org/officeDocument/2006/relationships/image" Target="../media/image46.wmf"/><Relationship Id="rId10" Type="http://schemas.openxmlformats.org/officeDocument/2006/relationships/oleObject" Target="../embeddings/oleObject29.bin"/><Relationship Id="rId4" Type="http://schemas.openxmlformats.org/officeDocument/2006/relationships/image" Target="../media/image42.wmf"/><Relationship Id="rId9" Type="http://schemas.openxmlformats.org/officeDocument/2006/relationships/image" Target="../media/image43.wmf"/><Relationship Id="rId14" Type="http://schemas.openxmlformats.org/officeDocument/2006/relationships/oleObject" Target="../embeddings/oleObject31.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image" Target="../media/image54.png"/><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33.bin"/><Relationship Id="rId11" Type="http://schemas.openxmlformats.org/officeDocument/2006/relationships/image" Target="../media/image53.wmf"/><Relationship Id="rId5" Type="http://schemas.openxmlformats.org/officeDocument/2006/relationships/image" Target="../media/image50.wmf"/><Relationship Id="rId10" Type="http://schemas.openxmlformats.org/officeDocument/2006/relationships/oleObject" Target="../embeddings/oleObject35.bin"/><Relationship Id="rId4" Type="http://schemas.openxmlformats.org/officeDocument/2006/relationships/oleObject" Target="../embeddings/oleObject32.bin"/><Relationship Id="rId9" Type="http://schemas.openxmlformats.org/officeDocument/2006/relationships/image" Target="../media/image52.wmf"/></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oleObject" Target="../embeddings/oleObject40.bin"/><Relationship Id="rId18" Type="http://schemas.openxmlformats.org/officeDocument/2006/relationships/image" Target="../media/image52.wmf"/><Relationship Id="rId3" Type="http://schemas.openxmlformats.org/officeDocument/2006/relationships/oleObject" Target="../embeddings/oleObject36.bin"/><Relationship Id="rId7" Type="http://schemas.openxmlformats.org/officeDocument/2006/relationships/image" Target="../media/image41.png"/><Relationship Id="rId12" Type="http://schemas.openxmlformats.org/officeDocument/2006/relationships/image" Target="../media/image59.png"/><Relationship Id="rId17" Type="http://schemas.openxmlformats.org/officeDocument/2006/relationships/oleObject" Target="../embeddings/oleObject42.bin"/><Relationship Id="rId2" Type="http://schemas.openxmlformats.org/officeDocument/2006/relationships/slideLayout" Target="../slideLayouts/slideLayout2.xml"/><Relationship Id="rId16" Type="http://schemas.openxmlformats.org/officeDocument/2006/relationships/image" Target="../media/image58.wmf"/><Relationship Id="rId20" Type="http://schemas.openxmlformats.org/officeDocument/2006/relationships/image" Target="../media/image53.wmf"/><Relationship Id="rId1" Type="http://schemas.openxmlformats.org/officeDocument/2006/relationships/vmlDrawing" Target="../drawings/vmlDrawing8.vml"/><Relationship Id="rId6" Type="http://schemas.openxmlformats.org/officeDocument/2006/relationships/image" Target="../media/image56.wmf"/><Relationship Id="rId11" Type="http://schemas.openxmlformats.org/officeDocument/2006/relationships/image" Target="../media/image40.wmf"/><Relationship Id="rId5" Type="http://schemas.openxmlformats.org/officeDocument/2006/relationships/oleObject" Target="../embeddings/oleObject37.bin"/><Relationship Id="rId15" Type="http://schemas.openxmlformats.org/officeDocument/2006/relationships/oleObject" Target="../embeddings/oleObject41.bin"/><Relationship Id="rId10" Type="http://schemas.openxmlformats.org/officeDocument/2006/relationships/oleObject" Target="../embeddings/oleObject39.bin"/><Relationship Id="rId19" Type="http://schemas.openxmlformats.org/officeDocument/2006/relationships/oleObject" Target="../embeddings/oleObject43.bin"/><Relationship Id="rId4" Type="http://schemas.openxmlformats.org/officeDocument/2006/relationships/image" Target="../media/image55.wmf"/><Relationship Id="rId9" Type="http://schemas.openxmlformats.org/officeDocument/2006/relationships/image" Target="../media/image14.wmf"/><Relationship Id="rId14" Type="http://schemas.openxmlformats.org/officeDocument/2006/relationships/image" Target="../media/image57.wmf"/></Relationships>
</file>

<file path=ppt/slides/_rels/slide17.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4.bin"/><Relationship Id="rId7" Type="http://schemas.openxmlformats.org/officeDocument/2006/relationships/image" Target="../media/image62.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45.bin"/><Relationship Id="rId5" Type="http://schemas.openxmlformats.org/officeDocument/2006/relationships/image" Target="../media/image63.png"/><Relationship Id="rId4" Type="http://schemas.openxmlformats.org/officeDocument/2006/relationships/image" Target="../media/image61.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oleObject" Target="../embeddings/oleObject46.bin"/><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7.bin"/><Relationship Id="rId5" Type="http://schemas.openxmlformats.org/officeDocument/2006/relationships/image" Target="../media/image60.png"/><Relationship Id="rId4" Type="http://schemas.openxmlformats.org/officeDocument/2006/relationships/image" Target="../media/image64.wmf"/><Relationship Id="rId9" Type="http://schemas.openxmlformats.org/officeDocument/2006/relationships/image" Target="../media/image66.wmf"/></Relationships>
</file>

<file path=ppt/slides/_rels/slide23.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oleObject" Target="../embeddings/oleObject49.bin"/><Relationship Id="rId7" Type="http://schemas.openxmlformats.org/officeDocument/2006/relationships/image" Target="../media/image70.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0.bin"/><Relationship Id="rId5" Type="http://schemas.openxmlformats.org/officeDocument/2006/relationships/image" Target="../media/image63.png"/><Relationship Id="rId4" Type="http://schemas.openxmlformats.org/officeDocument/2006/relationships/image" Target="../media/image69.wmf"/><Relationship Id="rId9" Type="http://schemas.openxmlformats.org/officeDocument/2006/relationships/image" Target="../media/image71.wmf"/></Relationships>
</file>

<file path=ppt/slides/_rels/slide25.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72.wmf"/><Relationship Id="rId4" Type="http://schemas.openxmlformats.org/officeDocument/2006/relationships/oleObject" Target="../embeddings/oleObject52.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image" Target="../media/image7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53.bin"/><Relationship Id="rId7" Type="http://schemas.openxmlformats.org/officeDocument/2006/relationships/oleObject" Target="../embeddings/oleObject55.bin"/><Relationship Id="rId12" Type="http://schemas.openxmlformats.org/officeDocument/2006/relationships/image" Target="../media/image8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78.wmf"/><Relationship Id="rId11" Type="http://schemas.openxmlformats.org/officeDocument/2006/relationships/oleObject" Target="../embeddings/oleObject57.bin"/><Relationship Id="rId5" Type="http://schemas.openxmlformats.org/officeDocument/2006/relationships/oleObject" Target="../embeddings/oleObject54.bin"/><Relationship Id="rId10" Type="http://schemas.openxmlformats.org/officeDocument/2006/relationships/image" Target="../media/image80.wmf"/><Relationship Id="rId4" Type="http://schemas.openxmlformats.org/officeDocument/2006/relationships/image" Target="../media/image77.wmf"/><Relationship Id="rId9" Type="http://schemas.openxmlformats.org/officeDocument/2006/relationships/oleObject" Target="../embeddings/oleObject56.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60.bin"/><Relationship Id="rId3" Type="http://schemas.openxmlformats.org/officeDocument/2006/relationships/image" Target="../media/image86.png"/><Relationship Id="rId7" Type="http://schemas.openxmlformats.org/officeDocument/2006/relationships/image" Target="../media/image8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59.bin"/><Relationship Id="rId11" Type="http://schemas.openxmlformats.org/officeDocument/2006/relationships/image" Target="../media/image85.wmf"/><Relationship Id="rId5" Type="http://schemas.openxmlformats.org/officeDocument/2006/relationships/image" Target="../media/image82.wmf"/><Relationship Id="rId10" Type="http://schemas.openxmlformats.org/officeDocument/2006/relationships/oleObject" Target="../embeddings/oleObject61.bin"/><Relationship Id="rId4" Type="http://schemas.openxmlformats.org/officeDocument/2006/relationships/oleObject" Target="../embeddings/oleObject58.bin"/><Relationship Id="rId9" Type="http://schemas.openxmlformats.org/officeDocument/2006/relationships/image" Target="../media/image84.w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64.bin"/><Relationship Id="rId3" Type="http://schemas.openxmlformats.org/officeDocument/2006/relationships/image" Target="../media/image90.png"/><Relationship Id="rId7" Type="http://schemas.openxmlformats.org/officeDocument/2006/relationships/image" Target="../media/image88.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63.bin"/><Relationship Id="rId5" Type="http://schemas.openxmlformats.org/officeDocument/2006/relationships/image" Target="../media/image87.wmf"/><Relationship Id="rId4" Type="http://schemas.openxmlformats.org/officeDocument/2006/relationships/oleObject" Target="../embeddings/oleObject62.bin"/><Relationship Id="rId9" Type="http://schemas.openxmlformats.org/officeDocument/2006/relationships/image" Target="../media/image89.wmf"/></Relationships>
</file>

<file path=ppt/slides/_rels/slide33.x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oleObject" Target="../embeddings/oleObject70.bin"/><Relationship Id="rId3" Type="http://schemas.openxmlformats.org/officeDocument/2006/relationships/oleObject" Target="../embeddings/oleObject65.bin"/><Relationship Id="rId7" Type="http://schemas.openxmlformats.org/officeDocument/2006/relationships/oleObject" Target="../embeddings/oleObject67.bin"/><Relationship Id="rId12" Type="http://schemas.openxmlformats.org/officeDocument/2006/relationships/image" Target="../media/image95.wmf"/><Relationship Id="rId2" Type="http://schemas.openxmlformats.org/officeDocument/2006/relationships/slideLayout" Target="../slideLayouts/slideLayout2.xml"/><Relationship Id="rId16" Type="http://schemas.openxmlformats.org/officeDocument/2006/relationships/image" Target="../media/image97.wmf"/><Relationship Id="rId1" Type="http://schemas.openxmlformats.org/officeDocument/2006/relationships/vmlDrawing" Target="../drawings/vmlDrawing16.vml"/><Relationship Id="rId6" Type="http://schemas.openxmlformats.org/officeDocument/2006/relationships/image" Target="../media/image92.wmf"/><Relationship Id="rId11" Type="http://schemas.openxmlformats.org/officeDocument/2006/relationships/oleObject" Target="../embeddings/oleObject69.bin"/><Relationship Id="rId5" Type="http://schemas.openxmlformats.org/officeDocument/2006/relationships/oleObject" Target="../embeddings/oleObject66.bin"/><Relationship Id="rId15" Type="http://schemas.openxmlformats.org/officeDocument/2006/relationships/oleObject" Target="../embeddings/oleObject71.bin"/><Relationship Id="rId10" Type="http://schemas.openxmlformats.org/officeDocument/2006/relationships/image" Target="../media/image94.wmf"/><Relationship Id="rId4" Type="http://schemas.openxmlformats.org/officeDocument/2006/relationships/image" Target="../media/image91.wmf"/><Relationship Id="rId9" Type="http://schemas.openxmlformats.org/officeDocument/2006/relationships/oleObject" Target="../embeddings/oleObject68.bin"/><Relationship Id="rId14" Type="http://schemas.openxmlformats.org/officeDocument/2006/relationships/image" Target="../media/image96.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99.png"/><Relationship Id="rId2" Type="http://schemas.openxmlformats.org/officeDocument/2006/relationships/image" Target="../media/image98.png"/><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37.xml.rels><?xml version="1.0" encoding="UTF-8" standalone="yes"?>
<Relationships xmlns="http://schemas.openxmlformats.org/package/2006/relationships"><Relationship Id="rId3" Type="http://schemas.openxmlformats.org/officeDocument/2006/relationships/image" Target="../media/image102.png"/><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01.wmf"/><Relationship Id="rId4" Type="http://schemas.openxmlformats.org/officeDocument/2006/relationships/oleObject" Target="../embeddings/oleObject72.bin"/></Relationships>
</file>

<file path=ppt/slides/_rels/slide38.xml.rels><?xml version="1.0" encoding="UTF-8" standalone="yes"?>
<Relationships xmlns="http://schemas.openxmlformats.org/package/2006/relationships"><Relationship Id="rId8" Type="http://schemas.openxmlformats.org/officeDocument/2006/relationships/image" Target="../media/image107.png"/><Relationship Id="rId3" Type="http://schemas.openxmlformats.org/officeDocument/2006/relationships/oleObject" Target="../embeddings/oleObject73.bin"/><Relationship Id="rId7" Type="http://schemas.openxmlformats.org/officeDocument/2006/relationships/image" Target="../media/image106.png"/><Relationship Id="rId12" Type="http://schemas.openxmlformats.org/officeDocument/2006/relationships/image" Target="../media/image105.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104.wmf"/><Relationship Id="rId11" Type="http://schemas.openxmlformats.org/officeDocument/2006/relationships/oleObject" Target="../embeddings/oleObject75.bin"/><Relationship Id="rId5" Type="http://schemas.openxmlformats.org/officeDocument/2006/relationships/oleObject" Target="../embeddings/oleObject74.bin"/><Relationship Id="rId10" Type="http://schemas.openxmlformats.org/officeDocument/2006/relationships/image" Target="../media/image109.png"/><Relationship Id="rId4" Type="http://schemas.openxmlformats.org/officeDocument/2006/relationships/image" Target="../media/image103.wmf"/><Relationship Id="rId9" Type="http://schemas.openxmlformats.org/officeDocument/2006/relationships/image" Target="../media/image108.png"/></Relationships>
</file>

<file path=ppt/slides/_rels/slide39.x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111.wmf"/><Relationship Id="rId5" Type="http://schemas.openxmlformats.org/officeDocument/2006/relationships/oleObject" Target="../embeddings/oleObject77.bin"/><Relationship Id="rId10" Type="http://schemas.openxmlformats.org/officeDocument/2006/relationships/image" Target="../media/image113.wmf"/><Relationship Id="rId4" Type="http://schemas.openxmlformats.org/officeDocument/2006/relationships/image" Target="../media/image110.wmf"/><Relationship Id="rId9" Type="http://schemas.openxmlformats.org/officeDocument/2006/relationships/oleObject" Target="../embeddings/oleObject79.bin"/></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4.bin"/><Relationship Id="rId17" Type="http://schemas.openxmlformats.org/officeDocument/2006/relationships/image" Target="../media/image7.wmf"/><Relationship Id="rId2" Type="http://schemas.openxmlformats.org/officeDocument/2006/relationships/slideLayout" Target="../slideLayouts/slideLayout2.xml"/><Relationship Id="rId16" Type="http://schemas.openxmlformats.org/officeDocument/2006/relationships/oleObject" Target="../embeddings/oleObject6.bin"/><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image" Target="../media/image10.png"/><Relationship Id="rId5" Type="http://schemas.openxmlformats.org/officeDocument/2006/relationships/oleObject" Target="../embeddings/oleObject2.bin"/><Relationship Id="rId15" Type="http://schemas.openxmlformats.org/officeDocument/2006/relationships/image" Target="../media/image6.wmf"/><Relationship Id="rId10" Type="http://schemas.openxmlformats.org/officeDocument/2006/relationships/image" Target="../media/image9.png"/><Relationship Id="rId4" Type="http://schemas.openxmlformats.org/officeDocument/2006/relationships/image" Target="../media/image2.wmf"/><Relationship Id="rId9" Type="http://schemas.openxmlformats.org/officeDocument/2006/relationships/image" Target="../media/image8.png"/><Relationship Id="rId14" Type="http://schemas.openxmlformats.org/officeDocument/2006/relationships/oleObject" Target="../embeddings/oleObject5.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16.png"/><Relationship Id="rId7" Type="http://schemas.openxmlformats.org/officeDocument/2006/relationships/image" Target="../media/image115.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81.bin"/><Relationship Id="rId5" Type="http://schemas.openxmlformats.org/officeDocument/2006/relationships/image" Target="../media/image114.wmf"/><Relationship Id="rId4" Type="http://schemas.openxmlformats.org/officeDocument/2006/relationships/oleObject" Target="../embeddings/oleObject80.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82.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117.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3.wmf"/><Relationship Id="rId18" Type="http://schemas.openxmlformats.org/officeDocument/2006/relationships/oleObject" Target="../embeddings/oleObject13.bin"/><Relationship Id="rId3" Type="http://schemas.openxmlformats.org/officeDocument/2006/relationships/oleObject" Target="../embeddings/oleObject7.bin"/><Relationship Id="rId21" Type="http://schemas.openxmlformats.org/officeDocument/2006/relationships/oleObject" Target="../embeddings/oleObject15.bin"/><Relationship Id="rId7" Type="http://schemas.openxmlformats.org/officeDocument/2006/relationships/image" Target="../media/image21.png"/><Relationship Id="rId12" Type="http://schemas.openxmlformats.org/officeDocument/2006/relationships/oleObject" Target="../embeddings/oleObject10.bin"/><Relationship Id="rId17"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oleObject" Target="../embeddings/oleObject12.bin"/><Relationship Id="rId20" Type="http://schemas.openxmlformats.org/officeDocument/2006/relationships/oleObject" Target="../embeddings/oleObject14.bin"/><Relationship Id="rId1" Type="http://schemas.openxmlformats.org/officeDocument/2006/relationships/vmlDrawing" Target="../drawings/vmlDrawing2.vml"/><Relationship Id="rId6" Type="http://schemas.openxmlformats.org/officeDocument/2006/relationships/image" Target="../media/image20.png"/><Relationship Id="rId11" Type="http://schemas.openxmlformats.org/officeDocument/2006/relationships/image" Target="../media/image12.wmf"/><Relationship Id="rId24" Type="http://schemas.openxmlformats.org/officeDocument/2006/relationships/image" Target="../media/image18.wmf"/><Relationship Id="rId5" Type="http://schemas.openxmlformats.org/officeDocument/2006/relationships/image" Target="../media/image19.png"/><Relationship Id="rId15" Type="http://schemas.openxmlformats.org/officeDocument/2006/relationships/image" Target="../media/image14.wmf"/><Relationship Id="rId23" Type="http://schemas.openxmlformats.org/officeDocument/2006/relationships/oleObject" Target="../embeddings/oleObject16.bin"/><Relationship Id="rId10" Type="http://schemas.openxmlformats.org/officeDocument/2006/relationships/oleObject" Target="../embeddings/oleObject9.bin"/><Relationship Id="rId19" Type="http://schemas.openxmlformats.org/officeDocument/2006/relationships/image" Target="../media/image16.wmf"/><Relationship Id="rId4" Type="http://schemas.openxmlformats.org/officeDocument/2006/relationships/image" Target="../media/image3.wmf"/><Relationship Id="rId9" Type="http://schemas.openxmlformats.org/officeDocument/2006/relationships/image" Target="../media/image11.wmf"/><Relationship Id="rId14" Type="http://schemas.openxmlformats.org/officeDocument/2006/relationships/oleObject" Target="../embeddings/oleObject11.bin"/><Relationship Id="rId22" Type="http://schemas.openxmlformats.org/officeDocument/2006/relationships/image" Target="../media/image17.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image" Target="../media/image26.png"/><Relationship Id="rId7" Type="http://schemas.openxmlformats.org/officeDocument/2006/relationships/image" Target="../media/image23.wmf"/><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8.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2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28.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56ABF65-4C68-4A59-9CA7-BDF130473F25}" type="slidenum">
              <a:rPr lang="en-US" altLang="ja-JP" sz="2000"/>
              <a:pPr>
                <a:spcBef>
                  <a:spcPct val="0"/>
                </a:spcBef>
                <a:buFontTx/>
                <a:buNone/>
              </a:pPr>
              <a:t>1</a:t>
            </a:fld>
            <a:endParaRPr lang="en-US" altLang="ja-JP" sz="2000"/>
          </a:p>
        </p:txBody>
      </p:sp>
      <p:sp>
        <p:nvSpPr>
          <p:cNvPr id="3075" name="Rectangle 2"/>
          <p:cNvSpPr>
            <a:spLocks noGrp="1" noChangeArrowheads="1"/>
          </p:cNvSpPr>
          <p:nvPr>
            <p:ph type="ctrTitle" idx="4294967295"/>
          </p:nvPr>
        </p:nvSpPr>
        <p:spPr>
          <a:xfrm>
            <a:off x="476250" y="1673225"/>
            <a:ext cx="8324850" cy="2070100"/>
          </a:xfrm>
        </p:spPr>
        <p:txBody>
          <a:bodyPr/>
          <a:lstStyle/>
          <a:p>
            <a:pPr eaLnBrk="1" hangingPunct="1"/>
            <a:r>
              <a:rPr lang="en-US" altLang="ja-JP" sz="4800" smtClean="0"/>
              <a:t>CAD</a:t>
            </a:r>
            <a:r>
              <a:rPr lang="ja-JP" altLang="en-US" sz="4800" smtClean="0"/>
              <a:t>曲線</a:t>
            </a:r>
            <a:br>
              <a:rPr lang="ja-JP" altLang="en-US" sz="4800" smtClean="0"/>
            </a:br>
            <a:r>
              <a:rPr lang="en-US" altLang="ja-JP" sz="3600" smtClean="0"/>
              <a:t>(</a:t>
            </a:r>
            <a:r>
              <a:rPr lang="ja-JP" altLang="en-US" sz="3600" smtClean="0"/>
              <a:t>ベジエ曲線・</a:t>
            </a:r>
            <a:r>
              <a:rPr lang="en-US" altLang="ja-JP" sz="3600" smtClean="0"/>
              <a:t>B</a:t>
            </a:r>
            <a:r>
              <a:rPr lang="ja-JP" altLang="en-US" sz="3600" smtClean="0"/>
              <a:t>スプライン曲線</a:t>
            </a:r>
            <a:r>
              <a:rPr lang="en-US" altLang="ja-JP" sz="3600" smtClean="0"/>
              <a:t>)</a:t>
            </a:r>
          </a:p>
        </p:txBody>
      </p:sp>
      <p:sp>
        <p:nvSpPr>
          <p:cNvPr id="3076" name="Rectangle 4"/>
          <p:cNvSpPr>
            <a:spLocks noChangeArrowheads="1"/>
          </p:cNvSpPr>
          <p:nvPr/>
        </p:nvSpPr>
        <p:spPr bwMode="auto">
          <a:xfrm>
            <a:off x="1371600" y="4014788"/>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a:t>東京大学</a:t>
            </a:r>
            <a:br>
              <a:rPr lang="ja-JP" altLang="en-US"/>
            </a:br>
            <a:r>
              <a:rPr lang="ja-JP" altLang="en-US"/>
              <a:t>精密工学専攻</a:t>
            </a:r>
            <a:br>
              <a:rPr lang="ja-JP" altLang="en-US"/>
            </a:br>
            <a:r>
              <a:rPr lang="ja-JP" altLang="en-US"/>
              <a:t>大竹豊</a:t>
            </a:r>
          </a:p>
        </p:txBody>
      </p:sp>
      <p:sp>
        <p:nvSpPr>
          <p:cNvPr id="3077" name="テキスト ボックス 3"/>
          <p:cNvSpPr txBox="1">
            <a:spLocks noChangeArrowheads="1"/>
          </p:cNvSpPr>
          <p:nvPr/>
        </p:nvSpPr>
        <p:spPr bwMode="auto">
          <a:xfrm>
            <a:off x="1257300" y="5813425"/>
            <a:ext cx="68818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資料および授業の情報は　</a:t>
            </a:r>
            <a:r>
              <a:rPr lang="en-US" altLang="ja-JP" sz="2400"/>
              <a:t>:</a:t>
            </a:r>
          </a:p>
          <a:p>
            <a:pPr algn="ctr" eaLnBrk="1" hangingPunct="1">
              <a:spcBef>
                <a:spcPct val="0"/>
              </a:spcBef>
              <a:buFontTx/>
              <a:buNone/>
            </a:pPr>
            <a:r>
              <a:rPr lang="en-US" altLang="ja-JP" sz="2400">
                <a:solidFill>
                  <a:srgbClr val="0000FF"/>
                </a:solidFill>
              </a:rPr>
              <a:t>http://www.den.t.u-tokyo.ac.jp/ohtake/GeomPro/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458194D-A4F1-4EE0-AEB0-D2393993FF04}" type="slidenum">
              <a:rPr lang="en-US" altLang="ja-JP" sz="2000"/>
              <a:pPr>
                <a:spcBef>
                  <a:spcPct val="0"/>
                </a:spcBef>
                <a:buFontTx/>
                <a:buNone/>
              </a:pPr>
              <a:t>10</a:t>
            </a:fld>
            <a:endParaRPr lang="en-US" altLang="ja-JP" sz="2000"/>
          </a:p>
        </p:txBody>
      </p:sp>
      <p:sp>
        <p:nvSpPr>
          <p:cNvPr id="12291" name="Rectangle 6"/>
          <p:cNvSpPr txBox="1">
            <a:spLocks noGrp="1" noChangeArrowheads="1"/>
          </p:cNvSpPr>
          <p:nvPr/>
        </p:nvSpPr>
        <p:spPr bwMode="auto">
          <a:xfrm>
            <a:off x="7092950" y="65976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04356655-168D-4647-9B34-7EFC610A019C}" type="slidenum">
              <a:rPr lang="en-US" altLang="ja-JP" sz="1400"/>
              <a:pPr algn="r" eaLnBrk="1" hangingPunct="1">
                <a:spcBef>
                  <a:spcPct val="0"/>
                </a:spcBef>
                <a:buFontTx/>
                <a:buNone/>
              </a:pPr>
              <a:t>10</a:t>
            </a:fld>
            <a:endParaRPr lang="en-US" altLang="ja-JP" sz="1400"/>
          </a:p>
        </p:txBody>
      </p:sp>
      <p:sp>
        <p:nvSpPr>
          <p:cNvPr id="12292" name="Rectangle 2"/>
          <p:cNvSpPr>
            <a:spLocks noGrp="1" noChangeArrowheads="1"/>
          </p:cNvSpPr>
          <p:nvPr>
            <p:ph type="title"/>
          </p:nvPr>
        </p:nvSpPr>
        <p:spPr/>
        <p:txBody>
          <a:bodyPr/>
          <a:lstStyle/>
          <a:p>
            <a:pPr eaLnBrk="1" hangingPunct="1"/>
            <a:r>
              <a:rPr lang="ja-JP" altLang="en-US" smtClean="0"/>
              <a:t>実用例</a:t>
            </a:r>
          </a:p>
        </p:txBody>
      </p:sp>
      <p:sp>
        <p:nvSpPr>
          <p:cNvPr id="12293" name="Rectangle 3"/>
          <p:cNvSpPr>
            <a:spLocks noGrp="1" noChangeArrowheads="1"/>
          </p:cNvSpPr>
          <p:nvPr>
            <p:ph type="body" idx="1"/>
          </p:nvPr>
        </p:nvSpPr>
        <p:spPr>
          <a:xfrm>
            <a:off x="457200" y="1600200"/>
            <a:ext cx="8229600" cy="1684338"/>
          </a:xfrm>
        </p:spPr>
        <p:txBody>
          <a:bodyPr/>
          <a:lstStyle/>
          <a:p>
            <a:pPr eaLnBrk="1" hangingPunct="1"/>
            <a:r>
              <a:rPr lang="ja-JP" altLang="en-US" smtClean="0"/>
              <a:t>アウトラインフォント</a:t>
            </a:r>
          </a:p>
          <a:p>
            <a:pPr lvl="1" eaLnBrk="1" hangingPunct="1"/>
            <a:r>
              <a:rPr lang="ja-JP" altLang="en-US" smtClean="0"/>
              <a:t>どこまでズームしても滑らか</a:t>
            </a:r>
          </a:p>
        </p:txBody>
      </p:sp>
      <p:pic>
        <p:nvPicPr>
          <p:cNvPr id="12294" name="Picture 4" descr="and_raster"/>
          <p:cNvPicPr>
            <a:picLocks noChangeAspect="1" noChangeArrowheads="1"/>
          </p:cNvPicPr>
          <p:nvPr/>
        </p:nvPicPr>
        <p:blipFill>
          <a:blip r:embed="rId2">
            <a:extLst>
              <a:ext uri="{28A0092B-C50C-407E-A947-70E740481C1C}">
                <a14:useLocalDpi xmlns:a14="http://schemas.microsoft.com/office/drawing/2010/main" val="0"/>
              </a:ext>
            </a:extLst>
          </a:blip>
          <a:srcRect l="8194"/>
          <a:stretch>
            <a:fillRect/>
          </a:stretch>
        </p:blipFill>
        <p:spPr bwMode="auto">
          <a:xfrm>
            <a:off x="71438" y="3141663"/>
            <a:ext cx="4429125"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Text Box 6"/>
          <p:cNvSpPr txBox="1">
            <a:spLocks noChangeArrowheads="1"/>
          </p:cNvSpPr>
          <p:nvPr/>
        </p:nvSpPr>
        <p:spPr bwMode="auto">
          <a:xfrm>
            <a:off x="5292725" y="5589588"/>
            <a:ext cx="26590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アウトラインフォント</a:t>
            </a:r>
          </a:p>
          <a:p>
            <a:pPr algn="ctr" eaLnBrk="1" hangingPunct="1">
              <a:spcBef>
                <a:spcPct val="0"/>
              </a:spcBef>
              <a:buFontTx/>
              <a:buNone/>
            </a:pPr>
            <a:r>
              <a:rPr lang="en-US" altLang="ja-JP" sz="2400"/>
              <a:t>(</a:t>
            </a:r>
            <a:r>
              <a:rPr lang="ja-JP" altLang="en-US" sz="2400"/>
              <a:t>ベクタ画像</a:t>
            </a:r>
            <a:r>
              <a:rPr lang="en-US" altLang="ja-JP" sz="2400"/>
              <a:t>)</a:t>
            </a:r>
          </a:p>
        </p:txBody>
      </p:sp>
      <p:sp>
        <p:nvSpPr>
          <p:cNvPr id="12296" name="Text Box 7"/>
          <p:cNvSpPr txBox="1">
            <a:spLocks noChangeArrowheads="1"/>
          </p:cNvSpPr>
          <p:nvPr/>
        </p:nvSpPr>
        <p:spPr bwMode="auto">
          <a:xfrm>
            <a:off x="1476375" y="5661025"/>
            <a:ext cx="17764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ドットフォント</a:t>
            </a:r>
          </a:p>
          <a:p>
            <a:pPr algn="ctr" eaLnBrk="1" hangingPunct="1">
              <a:spcBef>
                <a:spcPct val="0"/>
              </a:spcBef>
              <a:buFontTx/>
              <a:buNone/>
            </a:pPr>
            <a:r>
              <a:rPr lang="en-US" altLang="ja-JP" sz="2400"/>
              <a:t>(</a:t>
            </a:r>
            <a:r>
              <a:rPr lang="ja-JP" altLang="en-US" sz="2400"/>
              <a:t>ラスタ画像</a:t>
            </a:r>
            <a:r>
              <a:rPr lang="en-US" altLang="ja-JP" sz="2400"/>
              <a:t>)</a:t>
            </a:r>
          </a:p>
        </p:txBody>
      </p:sp>
      <p:sp>
        <p:nvSpPr>
          <p:cNvPr id="12297" name="Text Box 8"/>
          <p:cNvSpPr txBox="1">
            <a:spLocks noChangeArrowheads="1"/>
          </p:cNvSpPr>
          <p:nvPr/>
        </p:nvSpPr>
        <p:spPr bwMode="auto">
          <a:xfrm>
            <a:off x="4500563" y="2565400"/>
            <a:ext cx="4402137"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3000">
                <a:latin typeface="Times New Roman" panose="02020603050405020304" pitchFamily="18" charset="0"/>
              </a:rPr>
              <a:t>and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C5360C0-871D-4889-9909-06037B9B478D}" type="slidenum">
              <a:rPr lang="en-US" altLang="ja-JP" sz="2000"/>
              <a:pPr>
                <a:spcBef>
                  <a:spcPct val="0"/>
                </a:spcBef>
                <a:buFontTx/>
                <a:buNone/>
              </a:pPr>
              <a:t>11</a:t>
            </a:fld>
            <a:endParaRPr lang="en-US" altLang="ja-JP" sz="2000"/>
          </a:p>
        </p:txBody>
      </p:sp>
      <p:sp>
        <p:nvSpPr>
          <p:cNvPr id="13315" name="Rectangle 2"/>
          <p:cNvSpPr>
            <a:spLocks noGrp="1" noChangeArrowheads="1"/>
          </p:cNvSpPr>
          <p:nvPr>
            <p:ph type="title"/>
          </p:nvPr>
        </p:nvSpPr>
        <p:spPr/>
        <p:txBody>
          <a:bodyPr/>
          <a:lstStyle/>
          <a:p>
            <a:pPr eaLnBrk="1" hangingPunct="1"/>
            <a:r>
              <a:rPr lang="ja-JP" altLang="en-US" sz="4000" smtClean="0"/>
              <a:t>ベジエが取り組んだ問題</a:t>
            </a:r>
            <a:r>
              <a:rPr lang="en-US" altLang="ja-JP" sz="4000" smtClean="0"/>
              <a:t>  </a:t>
            </a:r>
            <a:br>
              <a:rPr lang="en-US" altLang="ja-JP" sz="4000" smtClean="0"/>
            </a:br>
            <a:r>
              <a:rPr lang="en-US" altLang="ja-JP" sz="3600" smtClean="0"/>
              <a:t>(</a:t>
            </a:r>
            <a:r>
              <a:rPr lang="ja-JP" altLang="en-US" sz="3600" smtClean="0"/>
              <a:t>車体のデザインのため</a:t>
            </a:r>
            <a:r>
              <a:rPr lang="en-US" altLang="ja-JP" sz="3600" smtClean="0"/>
              <a:t>)</a:t>
            </a:r>
          </a:p>
        </p:txBody>
      </p:sp>
      <p:sp>
        <p:nvSpPr>
          <p:cNvPr id="13316" name="Rectangle 3"/>
          <p:cNvSpPr>
            <a:spLocks noGrp="1" noChangeArrowheads="1"/>
          </p:cNvSpPr>
          <p:nvPr>
            <p:ph type="body" idx="1"/>
          </p:nvPr>
        </p:nvSpPr>
        <p:spPr>
          <a:xfrm>
            <a:off x="144463" y="1743075"/>
            <a:ext cx="9036050" cy="1685925"/>
          </a:xfrm>
        </p:spPr>
        <p:txBody>
          <a:bodyPr/>
          <a:lstStyle/>
          <a:p>
            <a:pPr eaLnBrk="1" hangingPunct="1"/>
            <a:r>
              <a:rPr lang="ja-JP" altLang="en-US" sz="2800" smtClean="0"/>
              <a:t>平面</a:t>
            </a:r>
            <a:r>
              <a:rPr lang="en-US" altLang="ja-JP" sz="2800" smtClean="0"/>
              <a:t>(</a:t>
            </a:r>
            <a:r>
              <a:rPr lang="ja-JP" altLang="en-US" sz="2800" smtClean="0"/>
              <a:t>空間</a:t>
            </a:r>
            <a:r>
              <a:rPr lang="en-US" altLang="ja-JP" sz="2800" smtClean="0"/>
              <a:t>)</a:t>
            </a:r>
            <a:r>
              <a:rPr lang="ja-JP" altLang="en-US" sz="2800" smtClean="0"/>
              <a:t>上に与えられた点列をもとに、曲線を描く</a:t>
            </a:r>
            <a:endParaRPr lang="en-US" altLang="ja-JP" sz="2800" smtClean="0"/>
          </a:p>
          <a:p>
            <a:pPr eaLnBrk="1" hangingPunct="1"/>
            <a:r>
              <a:rPr lang="ja-JP" altLang="en-US" sz="2800" smtClean="0"/>
              <a:t>点列の移動を反映して、曲線も移動するようにする</a:t>
            </a:r>
          </a:p>
        </p:txBody>
      </p:sp>
      <p:pic>
        <p:nvPicPr>
          <p:cNvPr id="13317" name="Picture 5" descr="Bezier_ca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781300"/>
            <a:ext cx="4205287"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6" descr="Bezier_ca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3913" y="4437063"/>
            <a:ext cx="4330700" cy="220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Line 7"/>
          <p:cNvSpPr>
            <a:spLocks noChangeShapeType="1"/>
          </p:cNvSpPr>
          <p:nvPr/>
        </p:nvSpPr>
        <p:spPr bwMode="auto">
          <a:xfrm>
            <a:off x="4500563" y="4005263"/>
            <a:ext cx="720725" cy="5032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20" name="Line 8"/>
          <p:cNvSpPr>
            <a:spLocks noChangeShapeType="1"/>
          </p:cNvSpPr>
          <p:nvPr/>
        </p:nvSpPr>
        <p:spPr bwMode="auto">
          <a:xfrm flipH="1">
            <a:off x="2411413" y="3933825"/>
            <a:ext cx="360362" cy="144463"/>
          </a:xfrm>
          <a:prstGeom prst="line">
            <a:avLst/>
          </a:prstGeom>
          <a:noFill/>
          <a:ln w="57150">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21" name="Line 9"/>
          <p:cNvSpPr>
            <a:spLocks noChangeShapeType="1"/>
          </p:cNvSpPr>
          <p:nvPr/>
        </p:nvSpPr>
        <p:spPr bwMode="auto">
          <a:xfrm flipH="1">
            <a:off x="2627313" y="4437063"/>
            <a:ext cx="360362" cy="144462"/>
          </a:xfrm>
          <a:prstGeom prst="line">
            <a:avLst/>
          </a:prstGeom>
          <a:noFill/>
          <a:ln w="57150">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3322" name="Oval 10"/>
          <p:cNvSpPr>
            <a:spLocks noChangeArrowheads="1"/>
          </p:cNvSpPr>
          <p:nvPr/>
        </p:nvSpPr>
        <p:spPr bwMode="auto">
          <a:xfrm>
            <a:off x="7235825" y="5013325"/>
            <a:ext cx="1008063" cy="1081088"/>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23" name="Oval 11"/>
          <p:cNvSpPr>
            <a:spLocks noChangeArrowheads="1"/>
          </p:cNvSpPr>
          <p:nvPr/>
        </p:nvSpPr>
        <p:spPr bwMode="auto">
          <a:xfrm>
            <a:off x="2987675" y="3284538"/>
            <a:ext cx="1008063" cy="1081087"/>
          </a:xfrm>
          <a:prstGeom prst="ellipse">
            <a:avLst/>
          </a:prstGeom>
          <a:noFill/>
          <a:ln w="190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3324" name="Text Box 12"/>
          <p:cNvSpPr txBox="1">
            <a:spLocks noChangeArrowheads="1"/>
          </p:cNvSpPr>
          <p:nvPr/>
        </p:nvSpPr>
        <p:spPr bwMode="auto">
          <a:xfrm>
            <a:off x="4716463" y="3763963"/>
            <a:ext cx="2211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デザインの変更</a:t>
            </a:r>
          </a:p>
        </p:txBody>
      </p:sp>
      <p:sp>
        <p:nvSpPr>
          <p:cNvPr id="13325" name="Text Box 13"/>
          <p:cNvSpPr txBox="1">
            <a:spLocks noChangeArrowheads="1"/>
          </p:cNvSpPr>
          <p:nvPr/>
        </p:nvSpPr>
        <p:spPr bwMode="auto">
          <a:xfrm>
            <a:off x="2232025" y="4581525"/>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「制御点」</a:t>
            </a:r>
            <a:br>
              <a:rPr lang="ja-JP" altLang="en-US" sz="2400"/>
            </a:br>
            <a:r>
              <a:rPr lang="ja-JP" altLang="en-US" sz="2400"/>
              <a:t>を移動</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88E59EF-7B61-4268-850D-63B720F3B39C}" type="slidenum">
              <a:rPr lang="en-US" altLang="ja-JP" sz="2000"/>
              <a:pPr>
                <a:spcBef>
                  <a:spcPct val="0"/>
                </a:spcBef>
                <a:buFontTx/>
                <a:buNone/>
              </a:pPr>
              <a:t>12</a:t>
            </a:fld>
            <a:endParaRPr lang="en-US" altLang="ja-JP" sz="2000"/>
          </a:p>
        </p:txBody>
      </p:sp>
      <p:sp>
        <p:nvSpPr>
          <p:cNvPr id="14339" name="Rectangle 2"/>
          <p:cNvSpPr>
            <a:spLocks noGrp="1" noChangeArrowheads="1"/>
          </p:cNvSpPr>
          <p:nvPr>
            <p:ph type="title"/>
          </p:nvPr>
        </p:nvSpPr>
        <p:spPr>
          <a:xfrm>
            <a:off x="457200" y="-17463"/>
            <a:ext cx="8229600" cy="1143001"/>
          </a:xfrm>
        </p:spPr>
        <p:txBody>
          <a:bodyPr/>
          <a:lstStyle/>
          <a:p>
            <a:pPr eaLnBrk="1" hangingPunct="1"/>
            <a:r>
              <a:rPr lang="ja-JP" altLang="en-US" smtClean="0"/>
              <a:t>ベジエのアイディア</a:t>
            </a:r>
          </a:p>
        </p:txBody>
      </p:sp>
      <p:sp>
        <p:nvSpPr>
          <p:cNvPr id="14340" name="Rectangle 3"/>
          <p:cNvSpPr>
            <a:spLocks noGrp="1" noChangeArrowheads="1"/>
          </p:cNvSpPr>
          <p:nvPr>
            <p:ph type="body" idx="1"/>
          </p:nvPr>
        </p:nvSpPr>
        <p:spPr>
          <a:xfrm>
            <a:off x="468313" y="879475"/>
            <a:ext cx="8229600" cy="1397000"/>
          </a:xfrm>
        </p:spPr>
        <p:txBody>
          <a:bodyPr/>
          <a:lstStyle/>
          <a:p>
            <a:pPr eaLnBrk="1" hangingPunct="1"/>
            <a:r>
              <a:rPr lang="ja-JP" altLang="en-US" smtClean="0"/>
              <a:t>滑らかな関数を足して全体を表現しよう！</a:t>
            </a:r>
          </a:p>
        </p:txBody>
      </p:sp>
      <p:pic>
        <p:nvPicPr>
          <p:cNvPr id="14341" name="Picture 11" descr="kerne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200" y="4348163"/>
            <a:ext cx="3987800"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2" descr="s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4600" y="2420938"/>
            <a:ext cx="4089400"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Line 15"/>
          <p:cNvSpPr>
            <a:spLocks noChangeShapeType="1"/>
          </p:cNvSpPr>
          <p:nvPr/>
        </p:nvSpPr>
        <p:spPr bwMode="auto">
          <a:xfrm>
            <a:off x="539750" y="2636838"/>
            <a:ext cx="41052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4" name="Line 16"/>
          <p:cNvSpPr>
            <a:spLocks noChangeShapeType="1"/>
          </p:cNvSpPr>
          <p:nvPr/>
        </p:nvSpPr>
        <p:spPr bwMode="auto">
          <a:xfrm>
            <a:off x="1620838" y="1412875"/>
            <a:ext cx="0" cy="2520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5" name="Line 23"/>
          <p:cNvSpPr>
            <a:spLocks noChangeShapeType="1"/>
          </p:cNvSpPr>
          <p:nvPr/>
        </p:nvSpPr>
        <p:spPr bwMode="auto">
          <a:xfrm>
            <a:off x="1620838" y="2205038"/>
            <a:ext cx="0" cy="431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6" name="Line 24"/>
          <p:cNvSpPr>
            <a:spLocks noChangeShapeType="1"/>
          </p:cNvSpPr>
          <p:nvPr/>
        </p:nvSpPr>
        <p:spPr bwMode="auto">
          <a:xfrm>
            <a:off x="2124075" y="2349500"/>
            <a:ext cx="0" cy="28733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7" name="Line 25"/>
          <p:cNvSpPr>
            <a:spLocks noChangeShapeType="1"/>
          </p:cNvSpPr>
          <p:nvPr/>
        </p:nvSpPr>
        <p:spPr bwMode="auto">
          <a:xfrm>
            <a:off x="2628900" y="1628775"/>
            <a:ext cx="0" cy="10080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8" name="Line 26"/>
          <p:cNvSpPr>
            <a:spLocks noChangeShapeType="1"/>
          </p:cNvSpPr>
          <p:nvPr/>
        </p:nvSpPr>
        <p:spPr bwMode="auto">
          <a:xfrm>
            <a:off x="3060700" y="2636838"/>
            <a:ext cx="0" cy="1444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49" name="Line 27"/>
          <p:cNvSpPr>
            <a:spLocks noChangeShapeType="1"/>
          </p:cNvSpPr>
          <p:nvPr/>
        </p:nvSpPr>
        <p:spPr bwMode="auto">
          <a:xfrm>
            <a:off x="3563938" y="2636838"/>
            <a:ext cx="0" cy="10080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50" name="Line 28"/>
          <p:cNvSpPr>
            <a:spLocks noChangeShapeType="1"/>
          </p:cNvSpPr>
          <p:nvPr/>
        </p:nvSpPr>
        <p:spPr bwMode="auto">
          <a:xfrm>
            <a:off x="3995738" y="2636838"/>
            <a:ext cx="0" cy="5048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4351" name="Oval 17"/>
          <p:cNvSpPr>
            <a:spLocks noChangeArrowheads="1"/>
          </p:cNvSpPr>
          <p:nvPr/>
        </p:nvSpPr>
        <p:spPr bwMode="auto">
          <a:xfrm>
            <a:off x="1547813" y="2063750"/>
            <a:ext cx="144462" cy="1444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2" name="Oval 18"/>
          <p:cNvSpPr>
            <a:spLocks noChangeArrowheads="1"/>
          </p:cNvSpPr>
          <p:nvPr/>
        </p:nvSpPr>
        <p:spPr bwMode="auto">
          <a:xfrm>
            <a:off x="2052638" y="2279650"/>
            <a:ext cx="144462" cy="1444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3" name="Oval 19"/>
          <p:cNvSpPr>
            <a:spLocks noChangeArrowheads="1"/>
          </p:cNvSpPr>
          <p:nvPr/>
        </p:nvSpPr>
        <p:spPr bwMode="auto">
          <a:xfrm>
            <a:off x="2555875" y="1558925"/>
            <a:ext cx="144463" cy="1444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4" name="Oval 20"/>
          <p:cNvSpPr>
            <a:spLocks noChangeArrowheads="1"/>
          </p:cNvSpPr>
          <p:nvPr/>
        </p:nvSpPr>
        <p:spPr bwMode="auto">
          <a:xfrm>
            <a:off x="2987675" y="2709863"/>
            <a:ext cx="144463" cy="1444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5" name="Oval 21"/>
          <p:cNvSpPr>
            <a:spLocks noChangeArrowheads="1"/>
          </p:cNvSpPr>
          <p:nvPr/>
        </p:nvSpPr>
        <p:spPr bwMode="auto">
          <a:xfrm>
            <a:off x="3492500" y="3573463"/>
            <a:ext cx="144463" cy="1444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6" name="Oval 22"/>
          <p:cNvSpPr>
            <a:spLocks noChangeArrowheads="1"/>
          </p:cNvSpPr>
          <p:nvPr/>
        </p:nvSpPr>
        <p:spPr bwMode="auto">
          <a:xfrm>
            <a:off x="3924300" y="3068638"/>
            <a:ext cx="144463" cy="1444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4357" name="Text Box 29"/>
          <p:cNvSpPr txBox="1">
            <a:spLocks noChangeArrowheads="1"/>
          </p:cNvSpPr>
          <p:nvPr/>
        </p:nvSpPr>
        <p:spPr bwMode="auto">
          <a:xfrm>
            <a:off x="3060700" y="1982788"/>
            <a:ext cx="155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あるデータ</a:t>
            </a:r>
          </a:p>
        </p:txBody>
      </p:sp>
      <p:sp>
        <p:nvSpPr>
          <p:cNvPr id="14358" name="Line 30"/>
          <p:cNvSpPr>
            <a:spLocks noChangeShapeType="1"/>
          </p:cNvSpPr>
          <p:nvPr/>
        </p:nvSpPr>
        <p:spPr bwMode="auto">
          <a:xfrm>
            <a:off x="2627313" y="2997200"/>
            <a:ext cx="0"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359" name="Text Box 31"/>
          <p:cNvSpPr txBox="1">
            <a:spLocks noChangeArrowheads="1"/>
          </p:cNvSpPr>
          <p:nvPr/>
        </p:nvSpPr>
        <p:spPr bwMode="auto">
          <a:xfrm>
            <a:off x="1619250" y="3068638"/>
            <a:ext cx="8969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掛ける</a:t>
            </a:r>
          </a:p>
        </p:txBody>
      </p:sp>
      <p:pic>
        <p:nvPicPr>
          <p:cNvPr id="14360" name="Picture 5" descr="kern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3429000"/>
            <a:ext cx="1081088"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61" name="Line 34"/>
          <p:cNvSpPr>
            <a:spLocks noChangeShapeType="1"/>
          </p:cNvSpPr>
          <p:nvPr/>
        </p:nvSpPr>
        <p:spPr bwMode="auto">
          <a:xfrm>
            <a:off x="3059113" y="2997200"/>
            <a:ext cx="0" cy="2447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362" name="Line 35"/>
          <p:cNvSpPr>
            <a:spLocks noChangeShapeType="1"/>
          </p:cNvSpPr>
          <p:nvPr/>
        </p:nvSpPr>
        <p:spPr bwMode="auto">
          <a:xfrm>
            <a:off x="3563938" y="3860800"/>
            <a:ext cx="0" cy="2305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363" name="Line 36"/>
          <p:cNvSpPr>
            <a:spLocks noChangeShapeType="1"/>
          </p:cNvSpPr>
          <p:nvPr/>
        </p:nvSpPr>
        <p:spPr bwMode="auto">
          <a:xfrm flipV="1">
            <a:off x="5076825" y="4868863"/>
            <a:ext cx="719138" cy="8651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4364" name="Text Box 37"/>
          <p:cNvSpPr txBox="1">
            <a:spLocks noChangeArrowheads="1"/>
          </p:cNvSpPr>
          <p:nvPr/>
        </p:nvSpPr>
        <p:spPr bwMode="auto">
          <a:xfrm>
            <a:off x="5435600" y="5229225"/>
            <a:ext cx="1087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足す！</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231108B-75E9-42E5-BA9B-AD1D332602BB}" type="slidenum">
              <a:rPr lang="en-US" altLang="ja-JP" sz="2000"/>
              <a:pPr>
                <a:spcBef>
                  <a:spcPct val="0"/>
                </a:spcBef>
                <a:buFontTx/>
                <a:buNone/>
              </a:pPr>
              <a:t>13</a:t>
            </a:fld>
            <a:endParaRPr lang="en-US" altLang="ja-JP" sz="2000"/>
          </a:p>
        </p:txBody>
      </p:sp>
      <p:sp>
        <p:nvSpPr>
          <p:cNvPr id="15363" name="Rectangle 2"/>
          <p:cNvSpPr>
            <a:spLocks noGrp="1" noChangeArrowheads="1"/>
          </p:cNvSpPr>
          <p:nvPr>
            <p:ph type="title"/>
          </p:nvPr>
        </p:nvSpPr>
        <p:spPr>
          <a:xfrm>
            <a:off x="468313" y="-242888"/>
            <a:ext cx="8229600" cy="1143001"/>
          </a:xfrm>
        </p:spPr>
        <p:txBody>
          <a:bodyPr/>
          <a:lstStyle/>
          <a:p>
            <a:pPr eaLnBrk="1" hangingPunct="1"/>
            <a:r>
              <a:rPr lang="ja-JP" altLang="en-US" smtClean="0"/>
              <a:t>ベルンシュタイン基底関数</a:t>
            </a:r>
          </a:p>
        </p:txBody>
      </p:sp>
      <p:sp>
        <p:nvSpPr>
          <p:cNvPr id="15364" name="Rectangle 3"/>
          <p:cNvSpPr>
            <a:spLocks noGrp="1" noChangeArrowheads="1"/>
          </p:cNvSpPr>
          <p:nvPr>
            <p:ph type="body" idx="1"/>
          </p:nvPr>
        </p:nvSpPr>
        <p:spPr>
          <a:xfrm>
            <a:off x="468313" y="765175"/>
            <a:ext cx="8229600" cy="1973263"/>
          </a:xfrm>
        </p:spPr>
        <p:txBody>
          <a:bodyPr/>
          <a:lstStyle/>
          <a:p>
            <a:pPr eaLnBrk="1" hangingPunct="1"/>
            <a:r>
              <a:rPr lang="ja-JP" altLang="en-US" smtClean="0"/>
              <a:t>「繰り返し試行」の確率の式</a:t>
            </a:r>
          </a:p>
          <a:p>
            <a:pPr lvl="1" eaLnBrk="1" hangingPunct="1"/>
            <a:r>
              <a:rPr lang="ja-JP" altLang="en-US" smtClean="0"/>
              <a:t>確率 </a:t>
            </a:r>
            <a:r>
              <a:rPr lang="en-US" altLang="ja-JP" i="1" smtClean="0">
                <a:latin typeface="Times New Roman" panose="02020603050405020304" pitchFamily="18" charset="0"/>
              </a:rPr>
              <a:t>t</a:t>
            </a:r>
            <a:r>
              <a:rPr lang="en-US" altLang="ja-JP" smtClean="0"/>
              <a:t> </a:t>
            </a:r>
            <a:r>
              <a:rPr lang="ja-JP" altLang="en-US" smtClean="0"/>
              <a:t>の試行を </a:t>
            </a:r>
            <a:r>
              <a:rPr lang="en-US" altLang="ja-JP" i="1" smtClean="0">
                <a:latin typeface="Times New Roman" panose="02020603050405020304" pitchFamily="18" charset="0"/>
              </a:rPr>
              <a:t>n</a:t>
            </a:r>
            <a:r>
              <a:rPr lang="en-US" altLang="ja-JP" smtClean="0"/>
              <a:t> </a:t>
            </a:r>
            <a:r>
              <a:rPr lang="ja-JP" altLang="en-US" smtClean="0"/>
              <a:t>回繰り返して </a:t>
            </a:r>
            <a:r>
              <a:rPr lang="en-US" altLang="ja-JP" i="1" smtClean="0">
                <a:latin typeface="Times New Roman" panose="02020603050405020304" pitchFamily="18" charset="0"/>
              </a:rPr>
              <a:t>i </a:t>
            </a:r>
            <a:r>
              <a:rPr lang="ja-JP" altLang="en-US" smtClean="0"/>
              <a:t>回起こる確率</a:t>
            </a:r>
          </a:p>
        </p:txBody>
      </p:sp>
      <p:graphicFrame>
        <p:nvGraphicFramePr>
          <p:cNvPr id="15365" name="Object 4"/>
          <p:cNvGraphicFramePr>
            <a:graphicFrameLocks noChangeAspect="1"/>
          </p:cNvGraphicFramePr>
          <p:nvPr/>
        </p:nvGraphicFramePr>
        <p:xfrm>
          <a:off x="2843213" y="1989138"/>
          <a:ext cx="3760787" cy="1050925"/>
        </p:xfrm>
        <a:graphic>
          <a:graphicData uri="http://schemas.openxmlformats.org/presentationml/2006/ole">
            <mc:AlternateContent xmlns:mc="http://schemas.openxmlformats.org/markup-compatibility/2006">
              <mc:Choice xmlns:v="urn:schemas-microsoft-com:vml" Requires="v">
                <p:oleObj spid="_x0000_s15384" name="数式" r:id="rId3" imgW="863225" imgH="241195" progId="Equation.3">
                  <p:embed/>
                </p:oleObj>
              </mc:Choice>
              <mc:Fallback>
                <p:oleObj name="数式" r:id="rId3" imgW="863225" imgH="2411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1989138"/>
                        <a:ext cx="3760787" cy="1050925"/>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6" name="Object 5"/>
          <p:cNvGraphicFramePr>
            <a:graphicFrameLocks noChangeAspect="1"/>
          </p:cNvGraphicFramePr>
          <p:nvPr/>
        </p:nvGraphicFramePr>
        <p:xfrm>
          <a:off x="4643438" y="3314700"/>
          <a:ext cx="1603375" cy="1050925"/>
        </p:xfrm>
        <a:graphic>
          <a:graphicData uri="http://schemas.openxmlformats.org/presentationml/2006/ole">
            <mc:AlternateContent xmlns:mc="http://schemas.openxmlformats.org/markup-compatibility/2006">
              <mc:Choice xmlns:v="urn:schemas-microsoft-com:vml" Requires="v">
                <p:oleObj spid="_x0000_s15385" name="数式" r:id="rId5" imgW="368300" imgH="241300" progId="Equation.3">
                  <p:embed/>
                </p:oleObj>
              </mc:Choice>
              <mc:Fallback>
                <p:oleObj name="数式" r:id="rId5" imgW="368300" imgH="2413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3314700"/>
                        <a:ext cx="1603375" cy="1050925"/>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7" name="Text Box 6"/>
          <p:cNvSpPr txBox="1">
            <a:spLocks noChangeArrowheads="1"/>
          </p:cNvSpPr>
          <p:nvPr/>
        </p:nvSpPr>
        <p:spPr bwMode="auto">
          <a:xfrm>
            <a:off x="755650" y="3644900"/>
            <a:ext cx="3738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t</a:t>
            </a:r>
            <a:r>
              <a:rPr lang="en-US" altLang="ja-JP" sz="2400"/>
              <a:t> </a:t>
            </a:r>
            <a:r>
              <a:rPr lang="ja-JP" altLang="en-US" sz="2400"/>
              <a:t>を</a:t>
            </a:r>
            <a:r>
              <a:rPr lang="en-US" altLang="ja-JP" sz="2400"/>
              <a:t>0</a:t>
            </a:r>
            <a:r>
              <a:rPr lang="ja-JP" altLang="en-US" sz="2400"/>
              <a:t>から</a:t>
            </a:r>
            <a:r>
              <a:rPr lang="en-US" altLang="ja-JP" sz="2400"/>
              <a:t>1</a:t>
            </a:r>
            <a:r>
              <a:rPr lang="ja-JP" altLang="en-US" sz="2400"/>
              <a:t>の変数としてみて</a:t>
            </a:r>
          </a:p>
        </p:txBody>
      </p:sp>
      <p:sp>
        <p:nvSpPr>
          <p:cNvPr id="15368" name="Text Box 7"/>
          <p:cNvSpPr txBox="1">
            <a:spLocks noChangeArrowheads="1"/>
          </p:cNvSpPr>
          <p:nvPr/>
        </p:nvSpPr>
        <p:spPr bwMode="auto">
          <a:xfrm>
            <a:off x="6332538" y="3619500"/>
            <a:ext cx="903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と書く</a:t>
            </a:r>
          </a:p>
        </p:txBody>
      </p:sp>
      <p:sp>
        <p:nvSpPr>
          <p:cNvPr id="15369" name="Line 8"/>
          <p:cNvSpPr>
            <a:spLocks noChangeShapeType="1"/>
          </p:cNvSpPr>
          <p:nvPr/>
        </p:nvSpPr>
        <p:spPr bwMode="auto">
          <a:xfrm>
            <a:off x="5292725" y="2997200"/>
            <a:ext cx="0" cy="2873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5370" name="Picture 9" descr="B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16238" y="5122863"/>
            <a:ext cx="2736850"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371" name="Object 15"/>
          <p:cNvGraphicFramePr>
            <a:graphicFrameLocks noChangeAspect="1"/>
          </p:cNvGraphicFramePr>
          <p:nvPr/>
        </p:nvGraphicFramePr>
        <p:xfrm>
          <a:off x="2628900" y="4427538"/>
          <a:ext cx="3887788" cy="585787"/>
        </p:xfrm>
        <a:graphic>
          <a:graphicData uri="http://schemas.openxmlformats.org/presentationml/2006/ole">
            <mc:AlternateContent xmlns:mc="http://schemas.openxmlformats.org/markup-compatibility/2006">
              <mc:Choice xmlns:v="urn:schemas-microsoft-com:vml" Requires="v">
                <p:oleObj spid="_x0000_s15386" name="数式" r:id="rId8" imgW="1600200" imgH="241300" progId="Equation.3">
                  <p:embed/>
                </p:oleObj>
              </mc:Choice>
              <mc:Fallback>
                <p:oleObj name="数式" r:id="rId8" imgW="1600200" imgH="241300" progId="Equation.3">
                  <p:embed/>
                  <p:pic>
                    <p:nvPicPr>
                      <p:cNvPr id="0"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28900" y="4427538"/>
                        <a:ext cx="3887788"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72" name="Line 17"/>
          <p:cNvSpPr>
            <a:spLocks noChangeShapeType="1"/>
          </p:cNvSpPr>
          <p:nvPr/>
        </p:nvSpPr>
        <p:spPr bwMode="auto">
          <a:xfrm>
            <a:off x="3348038" y="5040313"/>
            <a:ext cx="0"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3" name="Line 18"/>
          <p:cNvSpPr>
            <a:spLocks noChangeShapeType="1"/>
          </p:cNvSpPr>
          <p:nvPr/>
        </p:nvSpPr>
        <p:spPr bwMode="auto">
          <a:xfrm flipH="1">
            <a:off x="3995738" y="5113338"/>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4" name="Line 19"/>
          <p:cNvSpPr>
            <a:spLocks noChangeShapeType="1"/>
          </p:cNvSpPr>
          <p:nvPr/>
        </p:nvSpPr>
        <p:spPr bwMode="auto">
          <a:xfrm flipH="1">
            <a:off x="4787900" y="5113338"/>
            <a:ext cx="73025"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5" name="Line 20"/>
          <p:cNvSpPr>
            <a:spLocks noChangeShapeType="1"/>
          </p:cNvSpPr>
          <p:nvPr/>
        </p:nvSpPr>
        <p:spPr bwMode="auto">
          <a:xfrm flipH="1">
            <a:off x="5364163" y="5040313"/>
            <a:ext cx="576262" cy="5762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6" name="Text Box 20"/>
          <p:cNvSpPr txBox="1">
            <a:spLocks noChangeArrowheads="1"/>
          </p:cNvSpPr>
          <p:nvPr/>
        </p:nvSpPr>
        <p:spPr bwMode="auto">
          <a:xfrm>
            <a:off x="6300788" y="5373688"/>
            <a:ext cx="2717800" cy="1025525"/>
          </a:xfrm>
          <a:prstGeom prst="rect">
            <a:avLst/>
          </a:prstGeom>
          <a:noFill/>
          <a:ln w="1905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t>100%</a:t>
            </a:r>
            <a:r>
              <a:rPr lang="ja-JP" altLang="en-US" sz="2000"/>
              <a:t>当たるくじを</a:t>
            </a:r>
            <a:br>
              <a:rPr lang="ja-JP" altLang="en-US" sz="2000"/>
            </a:br>
            <a:r>
              <a:rPr lang="en-US" altLang="ja-JP" sz="2000"/>
              <a:t>3</a:t>
            </a:r>
            <a:r>
              <a:rPr lang="ja-JP" altLang="en-US" sz="2000"/>
              <a:t>回引いて</a:t>
            </a:r>
            <a:br>
              <a:rPr lang="ja-JP" altLang="en-US" sz="2000"/>
            </a:br>
            <a:r>
              <a:rPr lang="en-US" altLang="ja-JP" sz="2000"/>
              <a:t>3</a:t>
            </a:r>
            <a:r>
              <a:rPr lang="ja-JP" altLang="en-US" sz="2000"/>
              <a:t>回当たる確率は</a:t>
            </a:r>
            <a:r>
              <a:rPr lang="en-US" altLang="ja-JP" sz="2000"/>
              <a:t>100%</a:t>
            </a:r>
          </a:p>
        </p:txBody>
      </p:sp>
      <p:sp>
        <p:nvSpPr>
          <p:cNvPr id="15377" name="Oval 22"/>
          <p:cNvSpPr>
            <a:spLocks noChangeArrowheads="1"/>
          </p:cNvSpPr>
          <p:nvPr/>
        </p:nvSpPr>
        <p:spPr bwMode="auto">
          <a:xfrm>
            <a:off x="5508625" y="5113338"/>
            <a:ext cx="144463" cy="144462"/>
          </a:xfrm>
          <a:prstGeom prst="ellipse">
            <a:avLst/>
          </a:prstGeom>
          <a:solidFill>
            <a:srgbClr val="80008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78" name="Line 23"/>
          <p:cNvSpPr>
            <a:spLocks noChangeShapeType="1"/>
          </p:cNvSpPr>
          <p:nvPr/>
        </p:nvSpPr>
        <p:spPr bwMode="auto">
          <a:xfrm flipH="1" flipV="1">
            <a:off x="5580063" y="5184775"/>
            <a:ext cx="720725" cy="620713"/>
          </a:xfrm>
          <a:prstGeom prst="line">
            <a:avLst/>
          </a:prstGeom>
          <a:noFill/>
          <a:ln w="19050">
            <a:solidFill>
              <a:srgbClr val="8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5379" name="Oval 24"/>
          <p:cNvSpPr>
            <a:spLocks noChangeArrowheads="1"/>
          </p:cNvSpPr>
          <p:nvPr/>
        </p:nvSpPr>
        <p:spPr bwMode="auto">
          <a:xfrm>
            <a:off x="3779838" y="5905500"/>
            <a:ext cx="144462" cy="144463"/>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5380" name="Text Box 25"/>
          <p:cNvSpPr txBox="1">
            <a:spLocks noChangeArrowheads="1"/>
          </p:cNvSpPr>
          <p:nvPr/>
        </p:nvSpPr>
        <p:spPr bwMode="auto">
          <a:xfrm>
            <a:off x="157163" y="5483225"/>
            <a:ext cx="2543175" cy="1330325"/>
          </a:xfrm>
          <a:prstGeom prst="rect">
            <a:avLst/>
          </a:prstGeom>
          <a:noFill/>
          <a:ln w="1905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t>3</a:t>
            </a:r>
            <a:r>
              <a:rPr lang="ja-JP" altLang="en-US" sz="2000"/>
              <a:t>回に</a:t>
            </a:r>
            <a:r>
              <a:rPr lang="en-US" altLang="ja-JP" sz="2000"/>
              <a:t>1</a:t>
            </a:r>
            <a:r>
              <a:rPr lang="ja-JP" altLang="en-US" sz="2000"/>
              <a:t>回当たるくじを</a:t>
            </a:r>
            <a:br>
              <a:rPr lang="ja-JP" altLang="en-US" sz="2000"/>
            </a:br>
            <a:r>
              <a:rPr lang="en-US" altLang="ja-JP" sz="2000"/>
              <a:t>3</a:t>
            </a:r>
            <a:r>
              <a:rPr lang="ja-JP" altLang="en-US" sz="2000"/>
              <a:t>回引いたら</a:t>
            </a:r>
            <a:br>
              <a:rPr lang="ja-JP" altLang="en-US" sz="2000"/>
            </a:br>
            <a:r>
              <a:rPr lang="en-US" altLang="ja-JP" sz="2000"/>
              <a:t>1</a:t>
            </a:r>
            <a:r>
              <a:rPr lang="ja-JP" altLang="en-US" sz="2000"/>
              <a:t>回だけ当たる確率が</a:t>
            </a:r>
            <a:br>
              <a:rPr lang="ja-JP" altLang="en-US" sz="2000"/>
            </a:br>
            <a:r>
              <a:rPr lang="ja-JP" altLang="en-US" sz="2000"/>
              <a:t>一番高い</a:t>
            </a:r>
          </a:p>
        </p:txBody>
      </p:sp>
      <p:sp>
        <p:nvSpPr>
          <p:cNvPr id="15381" name="Line 26"/>
          <p:cNvSpPr>
            <a:spLocks noChangeShapeType="1"/>
          </p:cNvSpPr>
          <p:nvPr/>
        </p:nvSpPr>
        <p:spPr bwMode="auto">
          <a:xfrm>
            <a:off x="2700338" y="5949950"/>
            <a:ext cx="1079500" cy="0"/>
          </a:xfrm>
          <a:prstGeom prst="line">
            <a:avLst/>
          </a:prstGeom>
          <a:noFill/>
          <a:ln w="1905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15382" name="Object 28"/>
          <p:cNvGraphicFramePr>
            <a:graphicFrameLocks noChangeAspect="1"/>
          </p:cNvGraphicFramePr>
          <p:nvPr/>
        </p:nvGraphicFramePr>
        <p:xfrm>
          <a:off x="5681663" y="6524625"/>
          <a:ext cx="185737" cy="320675"/>
        </p:xfrm>
        <a:graphic>
          <a:graphicData uri="http://schemas.openxmlformats.org/presentationml/2006/ole">
            <mc:AlternateContent xmlns:mc="http://schemas.openxmlformats.org/markup-compatibility/2006">
              <mc:Choice xmlns:v="urn:schemas-microsoft-com:vml" Requires="v">
                <p:oleObj spid="_x0000_s15387" name="数式" r:id="rId10" imgW="88746" imgH="152136" progId="Equation.3">
                  <p:embed/>
                </p:oleObj>
              </mc:Choice>
              <mc:Fallback>
                <p:oleObj name="数式" r:id="rId10" imgW="88746" imgH="152136" progId="Equation.3">
                  <p:embed/>
                  <p:pic>
                    <p:nvPicPr>
                      <p:cNvPr id="0" name="Object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81663" y="6524625"/>
                        <a:ext cx="185737"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83" name="Object 6"/>
          <p:cNvGraphicFramePr>
            <a:graphicFrameLocks noChangeAspect="1"/>
          </p:cNvGraphicFramePr>
          <p:nvPr/>
        </p:nvGraphicFramePr>
        <p:xfrm>
          <a:off x="2393950" y="4938713"/>
          <a:ext cx="665163" cy="434975"/>
        </p:xfrm>
        <a:graphic>
          <a:graphicData uri="http://schemas.openxmlformats.org/presentationml/2006/ole">
            <mc:AlternateContent xmlns:mc="http://schemas.openxmlformats.org/markup-compatibility/2006">
              <mc:Choice xmlns:v="urn:schemas-microsoft-com:vml" Requires="v">
                <p:oleObj spid="_x0000_s15388" name="数式" r:id="rId12" imgW="368300" imgH="241300" progId="Equation.3">
                  <p:embed/>
                </p:oleObj>
              </mc:Choice>
              <mc:Fallback>
                <p:oleObj name="数式" r:id="rId12" imgW="368300" imgH="24130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93950" y="4938713"/>
                        <a:ext cx="665163"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74E42F6-CA5F-4911-80AC-69308AF5F1DC}" type="slidenum">
              <a:rPr lang="en-US" altLang="ja-JP" sz="2000"/>
              <a:pPr>
                <a:spcBef>
                  <a:spcPct val="0"/>
                </a:spcBef>
                <a:buFontTx/>
                <a:buNone/>
              </a:pPr>
              <a:t>14</a:t>
            </a:fld>
            <a:endParaRPr lang="en-US" altLang="ja-JP" sz="2000"/>
          </a:p>
        </p:txBody>
      </p:sp>
      <p:graphicFrame>
        <p:nvGraphicFramePr>
          <p:cNvPr id="16387" name="Object 4"/>
          <p:cNvGraphicFramePr>
            <a:graphicFrameLocks noChangeAspect="1"/>
          </p:cNvGraphicFramePr>
          <p:nvPr/>
        </p:nvGraphicFramePr>
        <p:xfrm>
          <a:off x="5795963" y="333375"/>
          <a:ext cx="3024187" cy="1209675"/>
        </p:xfrm>
        <a:graphic>
          <a:graphicData uri="http://schemas.openxmlformats.org/presentationml/2006/ole">
            <mc:AlternateContent xmlns:mc="http://schemas.openxmlformats.org/markup-compatibility/2006">
              <mc:Choice xmlns:v="urn:schemas-microsoft-com:vml" Requires="v">
                <p:oleObj spid="_x0000_s16404" name="数式" r:id="rId3" imgW="1079032" imgH="431613" progId="Equation.3">
                  <p:embed/>
                </p:oleObj>
              </mc:Choice>
              <mc:Fallback>
                <p:oleObj name="数式" r:id="rId3" imgW="1079032" imgH="431613"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963" y="333375"/>
                        <a:ext cx="3024187" cy="1209675"/>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6388" name="Picture 5" descr="B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923925"/>
            <a:ext cx="1473200" cy="578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6" descr="dB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3575" y="981075"/>
            <a:ext cx="1457325" cy="573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7" descr="sumB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0425" y="1700213"/>
            <a:ext cx="27432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Line 8"/>
          <p:cNvSpPr>
            <a:spLocks noChangeShapeType="1"/>
          </p:cNvSpPr>
          <p:nvPr/>
        </p:nvSpPr>
        <p:spPr bwMode="auto">
          <a:xfrm>
            <a:off x="2052638" y="148431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2" name="Line 9"/>
          <p:cNvSpPr>
            <a:spLocks noChangeShapeType="1"/>
          </p:cNvSpPr>
          <p:nvPr/>
        </p:nvSpPr>
        <p:spPr bwMode="auto">
          <a:xfrm>
            <a:off x="2052638" y="2420938"/>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3" name="Line 10"/>
          <p:cNvSpPr>
            <a:spLocks noChangeShapeType="1"/>
          </p:cNvSpPr>
          <p:nvPr/>
        </p:nvSpPr>
        <p:spPr bwMode="auto">
          <a:xfrm>
            <a:off x="2052638" y="3355975"/>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4" name="Line 11"/>
          <p:cNvSpPr>
            <a:spLocks noChangeShapeType="1"/>
          </p:cNvSpPr>
          <p:nvPr/>
        </p:nvSpPr>
        <p:spPr bwMode="auto">
          <a:xfrm>
            <a:off x="2124075" y="4364038"/>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5" name="Line 12"/>
          <p:cNvSpPr>
            <a:spLocks noChangeShapeType="1"/>
          </p:cNvSpPr>
          <p:nvPr/>
        </p:nvSpPr>
        <p:spPr bwMode="auto">
          <a:xfrm>
            <a:off x="2195513" y="5300663"/>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6" name="Line 13"/>
          <p:cNvSpPr>
            <a:spLocks noChangeShapeType="1"/>
          </p:cNvSpPr>
          <p:nvPr/>
        </p:nvSpPr>
        <p:spPr bwMode="auto">
          <a:xfrm>
            <a:off x="2195513" y="6308725"/>
            <a:ext cx="9366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397" name="AutoShape 15"/>
          <p:cNvSpPr>
            <a:spLocks/>
          </p:cNvSpPr>
          <p:nvPr/>
        </p:nvSpPr>
        <p:spPr bwMode="auto">
          <a:xfrm>
            <a:off x="4932363" y="1341438"/>
            <a:ext cx="719137" cy="5113337"/>
          </a:xfrm>
          <a:prstGeom prst="rightBrace">
            <a:avLst>
              <a:gd name="adj1" fmla="val 59253"/>
              <a:gd name="adj2" fmla="val 2545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16398" name="Object 17"/>
          <p:cNvGraphicFramePr>
            <a:graphicFrameLocks noChangeAspect="1"/>
          </p:cNvGraphicFramePr>
          <p:nvPr/>
        </p:nvGraphicFramePr>
        <p:xfrm>
          <a:off x="539750" y="188913"/>
          <a:ext cx="1139825" cy="676275"/>
        </p:xfrm>
        <a:graphic>
          <a:graphicData uri="http://schemas.openxmlformats.org/presentationml/2006/ole">
            <mc:AlternateContent xmlns:mc="http://schemas.openxmlformats.org/markup-compatibility/2006">
              <mc:Choice xmlns:v="urn:schemas-microsoft-com:vml" Requires="v">
                <p:oleObj spid="_x0000_s16405" name="数式" r:id="rId8" imgW="406224" imgH="241195" progId="Equation.3">
                  <p:embed/>
                </p:oleObj>
              </mc:Choice>
              <mc:Fallback>
                <p:oleObj name="数式" r:id="rId8" imgW="406224" imgH="241195" progId="Equation.3">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9750" y="188913"/>
                        <a:ext cx="1139825"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9" name="Object 18"/>
          <p:cNvGraphicFramePr>
            <a:graphicFrameLocks noChangeAspect="1"/>
          </p:cNvGraphicFramePr>
          <p:nvPr/>
        </p:nvGraphicFramePr>
        <p:xfrm>
          <a:off x="3384550" y="188913"/>
          <a:ext cx="1387475" cy="676275"/>
        </p:xfrm>
        <a:graphic>
          <a:graphicData uri="http://schemas.openxmlformats.org/presentationml/2006/ole">
            <mc:AlternateContent xmlns:mc="http://schemas.openxmlformats.org/markup-compatibility/2006">
              <mc:Choice xmlns:v="urn:schemas-microsoft-com:vml" Requires="v">
                <p:oleObj spid="_x0000_s16406" name="数式" r:id="rId10" imgW="495085" imgH="241195" progId="Equation.3">
                  <p:embed/>
                </p:oleObj>
              </mc:Choice>
              <mc:Fallback>
                <p:oleObj name="数式" r:id="rId10" imgW="495085" imgH="241195" progId="Equation.3">
                  <p:embed/>
                  <p:pic>
                    <p:nvPicPr>
                      <p:cNvPr id="0" name="Objec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84550" y="188913"/>
                        <a:ext cx="1387475" cy="67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400" name="Object 20"/>
          <p:cNvGraphicFramePr>
            <a:graphicFrameLocks noChangeAspect="1"/>
          </p:cNvGraphicFramePr>
          <p:nvPr/>
        </p:nvGraphicFramePr>
        <p:xfrm>
          <a:off x="4762500" y="3298825"/>
          <a:ext cx="817563" cy="1209675"/>
        </p:xfrm>
        <a:graphic>
          <a:graphicData uri="http://schemas.openxmlformats.org/presentationml/2006/ole">
            <mc:AlternateContent xmlns:mc="http://schemas.openxmlformats.org/markup-compatibility/2006">
              <mc:Choice xmlns:v="urn:schemas-microsoft-com:vml" Requires="v">
                <p:oleObj spid="_x0000_s16407" name="数式" r:id="rId12" imgW="291973" imgH="431613" progId="Equation.3">
                  <p:embed/>
                </p:oleObj>
              </mc:Choice>
              <mc:Fallback>
                <p:oleObj name="数式" r:id="rId12" imgW="291973" imgH="431613" progId="Equation.3">
                  <p:embed/>
                  <p:pic>
                    <p:nvPicPr>
                      <p:cNvPr id="0" name="Object 2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62500" y="3298825"/>
                        <a:ext cx="817563" cy="1209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401" name="Object 5"/>
          <p:cNvGraphicFramePr>
            <a:graphicFrameLocks noChangeAspect="1"/>
          </p:cNvGraphicFramePr>
          <p:nvPr/>
        </p:nvGraphicFramePr>
        <p:xfrm>
          <a:off x="5619750" y="4365625"/>
          <a:ext cx="3273425" cy="2419350"/>
        </p:xfrm>
        <a:graphic>
          <a:graphicData uri="http://schemas.openxmlformats.org/presentationml/2006/ole">
            <mc:AlternateContent xmlns:mc="http://schemas.openxmlformats.org/markup-compatibility/2006">
              <mc:Choice xmlns:v="urn:schemas-microsoft-com:vml" Requires="v">
                <p:oleObj spid="_x0000_s16408" name="数式" r:id="rId14" imgW="1167893" imgH="863225" progId="Equation.3">
                  <p:embed/>
                </p:oleObj>
              </mc:Choice>
              <mc:Fallback>
                <p:oleObj name="数式" r:id="rId14" imgW="1167893" imgH="863225" progId="Equation.3">
                  <p:embed/>
                  <p:pic>
                    <p:nvPicPr>
                      <p:cNvPr id="0" name="Object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19750" y="4365625"/>
                        <a:ext cx="3273425" cy="2419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402" name="Line 18"/>
          <p:cNvSpPr>
            <a:spLocks noChangeShapeType="1"/>
          </p:cNvSpPr>
          <p:nvPr/>
        </p:nvSpPr>
        <p:spPr bwMode="auto">
          <a:xfrm>
            <a:off x="7092950" y="3573463"/>
            <a:ext cx="0" cy="9350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6403" name="Text Box 19"/>
          <p:cNvSpPr txBox="1">
            <a:spLocks noChangeArrowheads="1"/>
          </p:cNvSpPr>
          <p:nvPr/>
        </p:nvSpPr>
        <p:spPr bwMode="auto">
          <a:xfrm>
            <a:off x="7150100" y="3644900"/>
            <a:ext cx="18716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00" i="1">
                <a:latin typeface="Times New Roman" panose="02020603050405020304" pitchFamily="18" charset="0"/>
              </a:rPr>
              <a:t>y</a:t>
            </a:r>
            <a:r>
              <a:rPr lang="en-US" altLang="ja-JP" sz="2400"/>
              <a:t> </a:t>
            </a:r>
            <a:r>
              <a:rPr lang="ja-JP" altLang="en-US" sz="2400"/>
              <a:t>についても</a:t>
            </a:r>
            <a:br>
              <a:rPr lang="ja-JP" altLang="en-US" sz="2400"/>
            </a:br>
            <a:r>
              <a:rPr lang="ja-JP" altLang="en-US" sz="2400"/>
              <a:t>同様にすると</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2F2F109-1DB4-47B6-B370-5785E0028564}" type="slidenum">
              <a:rPr lang="en-US" altLang="ja-JP" sz="2000"/>
              <a:pPr>
                <a:spcBef>
                  <a:spcPct val="0"/>
                </a:spcBef>
                <a:buFontTx/>
                <a:buNone/>
              </a:pPr>
              <a:t>15</a:t>
            </a:fld>
            <a:endParaRPr lang="en-US" altLang="ja-JP" sz="2000"/>
          </a:p>
        </p:txBody>
      </p:sp>
      <p:pic>
        <p:nvPicPr>
          <p:cNvPr id="17411"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82850" y="3944938"/>
            <a:ext cx="4281488" cy="283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Line 10"/>
          <p:cNvSpPr>
            <a:spLocks noChangeShapeType="1"/>
          </p:cNvSpPr>
          <p:nvPr/>
        </p:nvSpPr>
        <p:spPr bwMode="auto">
          <a:xfrm flipV="1">
            <a:off x="2627313" y="4592638"/>
            <a:ext cx="503237" cy="208915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7413" name="Rectangle 2"/>
          <p:cNvSpPr>
            <a:spLocks noGrp="1" noChangeArrowheads="1"/>
          </p:cNvSpPr>
          <p:nvPr>
            <p:ph type="title"/>
          </p:nvPr>
        </p:nvSpPr>
        <p:spPr>
          <a:xfrm>
            <a:off x="457200" y="-161925"/>
            <a:ext cx="8229600" cy="1143000"/>
          </a:xfrm>
        </p:spPr>
        <p:txBody>
          <a:bodyPr/>
          <a:lstStyle/>
          <a:p>
            <a:r>
              <a:rPr lang="en-US" altLang="ja-JP" smtClean="0"/>
              <a:t>3</a:t>
            </a:r>
            <a:r>
              <a:rPr lang="ja-JP" altLang="en-US" smtClean="0"/>
              <a:t>次ベジエ曲線</a:t>
            </a:r>
          </a:p>
        </p:txBody>
      </p:sp>
      <p:sp>
        <p:nvSpPr>
          <p:cNvPr id="17414" name="Rectangle 3"/>
          <p:cNvSpPr>
            <a:spLocks noGrp="1" noChangeArrowheads="1"/>
          </p:cNvSpPr>
          <p:nvPr>
            <p:ph type="body" idx="1"/>
          </p:nvPr>
        </p:nvSpPr>
        <p:spPr>
          <a:xfrm>
            <a:off x="457200" y="693738"/>
            <a:ext cx="8229600" cy="3382962"/>
          </a:xfrm>
        </p:spPr>
        <p:txBody>
          <a:bodyPr/>
          <a:lstStyle/>
          <a:p>
            <a:r>
              <a:rPr lang="ja-JP" altLang="en-US" smtClean="0"/>
              <a:t>実用で最もよく使われる</a:t>
            </a:r>
          </a:p>
          <a:p>
            <a:pPr lvl="1"/>
            <a:r>
              <a:rPr lang="ja-JP" altLang="en-US" smtClean="0"/>
              <a:t>制御点は</a:t>
            </a:r>
            <a:r>
              <a:rPr lang="en-US" altLang="ja-JP" smtClean="0"/>
              <a:t>4</a:t>
            </a:r>
            <a:r>
              <a:rPr lang="ja-JP" altLang="en-US" smtClean="0"/>
              <a:t>つ</a:t>
            </a:r>
          </a:p>
          <a:p>
            <a:pPr lvl="1"/>
            <a:r>
              <a:rPr lang="ja-JP" altLang="en-US" smtClean="0"/>
              <a:t>始点・終点の位置とそこでの曲線の方向</a:t>
            </a:r>
            <a:br>
              <a:rPr lang="ja-JP" altLang="en-US" smtClean="0"/>
            </a:br>
            <a:r>
              <a:rPr lang="ja-JP" altLang="en-US" smtClean="0"/>
              <a:t>                          を指定して曲線を描く際に便利</a:t>
            </a:r>
          </a:p>
          <a:p>
            <a:pPr lvl="1"/>
            <a:r>
              <a:rPr lang="ja-JP" altLang="en-US" smtClean="0"/>
              <a:t>パラメータに関して</a:t>
            </a:r>
            <a:r>
              <a:rPr lang="en-US" altLang="ja-JP" smtClean="0"/>
              <a:t>3</a:t>
            </a:r>
            <a:r>
              <a:rPr lang="ja-JP" altLang="en-US" smtClean="0"/>
              <a:t>次多項式 </a:t>
            </a:r>
            <a:r>
              <a:rPr lang="ja-JP" altLang="en-US" smtClean="0">
                <a:solidFill>
                  <a:srgbClr val="0000FF"/>
                </a:solidFill>
              </a:rPr>
              <a:t>→ 次ページ</a:t>
            </a:r>
            <a:endParaRPr lang="en-US" altLang="ja-JP" smtClean="0">
              <a:solidFill>
                <a:srgbClr val="0000FF"/>
              </a:solidFill>
            </a:endParaRPr>
          </a:p>
          <a:p>
            <a:pPr lvl="1"/>
            <a:endParaRPr lang="en-US" altLang="ja-JP" smtClean="0"/>
          </a:p>
        </p:txBody>
      </p:sp>
      <p:graphicFrame>
        <p:nvGraphicFramePr>
          <p:cNvPr id="17415" name="Object 18"/>
          <p:cNvGraphicFramePr>
            <a:graphicFrameLocks noChangeAspect="1"/>
          </p:cNvGraphicFramePr>
          <p:nvPr/>
        </p:nvGraphicFramePr>
        <p:xfrm>
          <a:off x="611188" y="6321425"/>
          <a:ext cx="1917700" cy="492125"/>
        </p:xfrm>
        <a:graphic>
          <a:graphicData uri="http://schemas.openxmlformats.org/presentationml/2006/ole">
            <mc:AlternateContent xmlns:mc="http://schemas.openxmlformats.org/markup-compatibility/2006">
              <mc:Choice xmlns:v="urn:schemas-microsoft-com:vml" Requires="v">
                <p:oleObj spid="_x0000_s17426" name="数式" r:id="rId4" imgW="889000" imgH="228600" progId="Equation.3">
                  <p:embed/>
                </p:oleObj>
              </mc:Choice>
              <mc:Fallback>
                <p:oleObj name="数式" r:id="rId4" imgW="889000" imgH="228600" progId="Equation.3">
                  <p:embed/>
                  <p:pic>
                    <p:nvPicPr>
                      <p:cNvPr id="0"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6321425"/>
                        <a:ext cx="19177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6" name="Object 3"/>
          <p:cNvGraphicFramePr>
            <a:graphicFrameLocks noChangeAspect="1"/>
          </p:cNvGraphicFramePr>
          <p:nvPr/>
        </p:nvGraphicFramePr>
        <p:xfrm>
          <a:off x="6784975" y="6310313"/>
          <a:ext cx="1890713" cy="492125"/>
        </p:xfrm>
        <a:graphic>
          <a:graphicData uri="http://schemas.openxmlformats.org/presentationml/2006/ole">
            <mc:AlternateContent xmlns:mc="http://schemas.openxmlformats.org/markup-compatibility/2006">
              <mc:Choice xmlns:v="urn:schemas-microsoft-com:vml" Requires="v">
                <p:oleObj spid="_x0000_s17427" name="数式" r:id="rId6" imgW="876300" imgH="228600" progId="Equation.3">
                  <p:embed/>
                </p:oleObj>
              </mc:Choice>
              <mc:Fallback>
                <p:oleObj name="数式" r:id="rId6" imgW="876300" imgH="228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4975" y="6310313"/>
                        <a:ext cx="1890713"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17" name="Oval 8"/>
          <p:cNvSpPr>
            <a:spLocks noChangeArrowheads="1"/>
          </p:cNvSpPr>
          <p:nvPr/>
        </p:nvSpPr>
        <p:spPr bwMode="auto">
          <a:xfrm>
            <a:off x="2555875" y="6537325"/>
            <a:ext cx="215900" cy="215900"/>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8" name="Oval 9"/>
          <p:cNvSpPr>
            <a:spLocks noChangeArrowheads="1"/>
          </p:cNvSpPr>
          <p:nvPr/>
        </p:nvSpPr>
        <p:spPr bwMode="auto">
          <a:xfrm>
            <a:off x="6515100" y="6537325"/>
            <a:ext cx="215900" cy="215900"/>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9" name="Line 11"/>
          <p:cNvSpPr>
            <a:spLocks noChangeShapeType="1"/>
          </p:cNvSpPr>
          <p:nvPr/>
        </p:nvSpPr>
        <p:spPr bwMode="auto">
          <a:xfrm>
            <a:off x="5867400" y="4016375"/>
            <a:ext cx="792163" cy="2520950"/>
          </a:xfrm>
          <a:prstGeom prst="line">
            <a:avLst/>
          </a:prstGeom>
          <a:noFill/>
          <a:ln w="190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7420" name="Oval 12"/>
          <p:cNvSpPr>
            <a:spLocks noChangeArrowheads="1"/>
          </p:cNvSpPr>
          <p:nvPr/>
        </p:nvSpPr>
        <p:spPr bwMode="auto">
          <a:xfrm>
            <a:off x="2771775" y="5600700"/>
            <a:ext cx="215900" cy="215900"/>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21" name="Oval 13"/>
          <p:cNvSpPr>
            <a:spLocks noChangeArrowheads="1"/>
          </p:cNvSpPr>
          <p:nvPr/>
        </p:nvSpPr>
        <p:spPr bwMode="auto">
          <a:xfrm>
            <a:off x="5867400" y="4160838"/>
            <a:ext cx="215900" cy="215900"/>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17422" name="Object 4"/>
          <p:cNvGraphicFramePr>
            <a:graphicFrameLocks noChangeAspect="1"/>
          </p:cNvGraphicFramePr>
          <p:nvPr/>
        </p:nvGraphicFramePr>
        <p:xfrm>
          <a:off x="1763713" y="5313363"/>
          <a:ext cx="1012825" cy="463550"/>
        </p:xfrm>
        <a:graphic>
          <a:graphicData uri="http://schemas.openxmlformats.org/presentationml/2006/ole">
            <mc:AlternateContent xmlns:mc="http://schemas.openxmlformats.org/markup-compatibility/2006">
              <mc:Choice xmlns:v="urn:schemas-microsoft-com:vml" Requires="v">
                <p:oleObj spid="_x0000_s17428" name="数式" r:id="rId8" imgW="469696" imgH="215806" progId="Equation.3">
                  <p:embed/>
                </p:oleObj>
              </mc:Choice>
              <mc:Fallback>
                <p:oleObj name="数式" r:id="rId8" imgW="469696" imgH="215806"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3713" y="5313363"/>
                        <a:ext cx="101282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23" name="Object 5"/>
          <p:cNvGraphicFramePr>
            <a:graphicFrameLocks noChangeAspect="1"/>
          </p:cNvGraphicFramePr>
          <p:nvPr/>
        </p:nvGraphicFramePr>
        <p:xfrm>
          <a:off x="6140450" y="4057650"/>
          <a:ext cx="1095375" cy="463550"/>
        </p:xfrm>
        <a:graphic>
          <a:graphicData uri="http://schemas.openxmlformats.org/presentationml/2006/ole">
            <mc:AlternateContent xmlns:mc="http://schemas.openxmlformats.org/markup-compatibility/2006">
              <mc:Choice xmlns:v="urn:schemas-microsoft-com:vml" Requires="v">
                <p:oleObj spid="_x0000_s17429" name="数式" r:id="rId10" imgW="507780" imgH="215806" progId="Equation.3">
                  <p:embed/>
                </p:oleObj>
              </mc:Choice>
              <mc:Fallback>
                <p:oleObj name="数式" r:id="rId10" imgW="507780" imgH="215806"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40450" y="4057650"/>
                        <a:ext cx="1095375"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424" name="Text Box 17"/>
          <p:cNvSpPr txBox="1">
            <a:spLocks noChangeArrowheads="1"/>
          </p:cNvSpPr>
          <p:nvPr/>
        </p:nvSpPr>
        <p:spPr bwMode="auto">
          <a:xfrm>
            <a:off x="2181225" y="3860800"/>
            <a:ext cx="19129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rgbClr val="0000FF"/>
                </a:solidFill>
              </a:rPr>
              <a:t>始点から曲線が</a:t>
            </a:r>
            <a:br>
              <a:rPr lang="ja-JP" altLang="en-US" sz="2000">
                <a:solidFill>
                  <a:srgbClr val="0000FF"/>
                </a:solidFill>
              </a:rPr>
            </a:br>
            <a:r>
              <a:rPr lang="ja-JP" altLang="en-US" sz="2000">
                <a:solidFill>
                  <a:srgbClr val="0000FF"/>
                </a:solidFill>
              </a:rPr>
              <a:t>向かう方向</a:t>
            </a:r>
          </a:p>
        </p:txBody>
      </p:sp>
      <p:sp>
        <p:nvSpPr>
          <p:cNvPr id="17425" name="Text Box 18"/>
          <p:cNvSpPr txBox="1">
            <a:spLocks noChangeArrowheads="1"/>
          </p:cNvSpPr>
          <p:nvPr/>
        </p:nvSpPr>
        <p:spPr bwMode="auto">
          <a:xfrm>
            <a:off x="5022850" y="3284538"/>
            <a:ext cx="1708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rgbClr val="0000FF"/>
                </a:solidFill>
              </a:rPr>
              <a:t>終点へ曲線が</a:t>
            </a:r>
            <a:br>
              <a:rPr lang="ja-JP" altLang="en-US" sz="2000">
                <a:solidFill>
                  <a:srgbClr val="0000FF"/>
                </a:solidFill>
              </a:rPr>
            </a:br>
            <a:r>
              <a:rPr lang="ja-JP" altLang="en-US" sz="2000">
                <a:solidFill>
                  <a:srgbClr val="0000FF"/>
                </a:solidFill>
              </a:rPr>
              <a:t>向かう方向</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14A011C-0C9D-4A4B-97E9-1DDB11FE7AAF}" type="slidenum">
              <a:rPr lang="en-US" altLang="ja-JP" sz="2000"/>
              <a:pPr>
                <a:spcBef>
                  <a:spcPct val="0"/>
                </a:spcBef>
                <a:buFontTx/>
                <a:buNone/>
              </a:pPr>
              <a:t>16</a:t>
            </a:fld>
            <a:endParaRPr lang="en-US" altLang="ja-JP" sz="2000"/>
          </a:p>
        </p:txBody>
      </p:sp>
      <p:sp>
        <p:nvSpPr>
          <p:cNvPr id="18435" name="Rectangle 2"/>
          <p:cNvSpPr>
            <a:spLocks noGrp="1" noChangeArrowheads="1"/>
          </p:cNvSpPr>
          <p:nvPr>
            <p:ph type="title"/>
          </p:nvPr>
        </p:nvSpPr>
        <p:spPr>
          <a:xfrm>
            <a:off x="457200" y="198438"/>
            <a:ext cx="8229600" cy="1143000"/>
          </a:xfrm>
        </p:spPr>
        <p:txBody>
          <a:bodyPr/>
          <a:lstStyle/>
          <a:p>
            <a:r>
              <a:rPr lang="en-US" altLang="ja-JP" sz="4000" smtClean="0"/>
              <a:t>3</a:t>
            </a:r>
            <a:r>
              <a:rPr lang="ja-JP" altLang="en-US" sz="4000" smtClean="0"/>
              <a:t>次のベジエ曲線の計算</a:t>
            </a:r>
            <a:br>
              <a:rPr lang="ja-JP" altLang="en-US" sz="4000" smtClean="0"/>
            </a:br>
            <a:r>
              <a:rPr lang="en-US" altLang="ja-JP" sz="4000" smtClean="0"/>
              <a:t>(</a:t>
            </a:r>
            <a:r>
              <a:rPr lang="en-US" altLang="ja-JP" sz="4000" i="1" smtClean="0">
                <a:latin typeface="Times New Roman" panose="02020603050405020304" pitchFamily="18" charset="0"/>
              </a:rPr>
              <a:t>x</a:t>
            </a:r>
            <a:r>
              <a:rPr lang="en-US" altLang="ja-JP" sz="4000" smtClean="0"/>
              <a:t> </a:t>
            </a:r>
            <a:r>
              <a:rPr lang="ja-JP" altLang="en-US" sz="4000" smtClean="0"/>
              <a:t>座標のみ</a:t>
            </a:r>
            <a:r>
              <a:rPr lang="en-US" altLang="ja-JP" sz="4000" smtClean="0"/>
              <a:t>)</a:t>
            </a:r>
          </a:p>
        </p:txBody>
      </p:sp>
      <p:graphicFrame>
        <p:nvGraphicFramePr>
          <p:cNvPr id="18436" name="Object 4"/>
          <p:cNvGraphicFramePr>
            <a:graphicFrameLocks noChangeAspect="1"/>
          </p:cNvGraphicFramePr>
          <p:nvPr/>
        </p:nvGraphicFramePr>
        <p:xfrm>
          <a:off x="539750" y="1219200"/>
          <a:ext cx="7612063" cy="1922463"/>
        </p:xfrm>
        <a:graphic>
          <a:graphicData uri="http://schemas.openxmlformats.org/presentationml/2006/ole">
            <mc:AlternateContent xmlns:mc="http://schemas.openxmlformats.org/markup-compatibility/2006">
              <mc:Choice xmlns:v="urn:schemas-microsoft-com:vml" Requires="v">
                <p:oleObj spid="_x0000_s18449" name="数式" r:id="rId3" imgW="2717800" imgH="685800" progId="Equation.3">
                  <p:embed/>
                </p:oleObj>
              </mc:Choice>
              <mc:Fallback>
                <p:oleObj name="数式" r:id="rId3" imgW="2717800" imgH="6858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219200"/>
                        <a:ext cx="7612063" cy="192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3"/>
          <p:cNvGraphicFramePr>
            <a:graphicFrameLocks noChangeAspect="1"/>
          </p:cNvGraphicFramePr>
          <p:nvPr/>
        </p:nvGraphicFramePr>
        <p:xfrm>
          <a:off x="2555875" y="3429000"/>
          <a:ext cx="3486150" cy="1352550"/>
        </p:xfrm>
        <a:graphic>
          <a:graphicData uri="http://schemas.openxmlformats.org/presentationml/2006/ole">
            <mc:AlternateContent xmlns:mc="http://schemas.openxmlformats.org/markup-compatibility/2006">
              <mc:Choice xmlns:v="urn:schemas-microsoft-com:vml" Requires="v">
                <p:oleObj spid="_x0000_s18450" name="数式" r:id="rId5" imgW="1244600" imgH="482600" progId="Equation.3">
                  <p:embed/>
                </p:oleObj>
              </mc:Choice>
              <mc:Fallback>
                <p:oleObj name="数式" r:id="rId5" imgW="1244600" imgH="482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5875" y="3429000"/>
                        <a:ext cx="3486150" cy="1352550"/>
                      </a:xfrm>
                      <a:prstGeom prst="rect">
                        <a:avLst/>
                      </a:prstGeom>
                      <a:noFill/>
                      <a:ln w="19050">
                        <a:solidFill>
                          <a:srgbClr val="00FF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8438" name="Picture 9" descr="B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675" y="5013325"/>
            <a:ext cx="2736850"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Line 7"/>
          <p:cNvSpPr>
            <a:spLocks noChangeShapeType="1"/>
          </p:cNvSpPr>
          <p:nvPr/>
        </p:nvSpPr>
        <p:spPr bwMode="auto">
          <a:xfrm flipH="1">
            <a:off x="3995738" y="4797425"/>
            <a:ext cx="360362" cy="1079500"/>
          </a:xfrm>
          <a:prstGeom prst="line">
            <a:avLst/>
          </a:prstGeom>
          <a:noFill/>
          <a:ln w="1905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8440" name="Text Box 9"/>
          <p:cNvSpPr txBox="1">
            <a:spLocks noChangeArrowheads="1"/>
          </p:cNvSpPr>
          <p:nvPr/>
        </p:nvSpPr>
        <p:spPr bwMode="auto">
          <a:xfrm>
            <a:off x="6113463" y="3532188"/>
            <a:ext cx="2995612"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t</a:t>
            </a:r>
            <a:r>
              <a:rPr lang="en-US" altLang="ja-JP" sz="2400"/>
              <a:t> </a:t>
            </a:r>
            <a:r>
              <a:rPr lang="ja-JP" altLang="en-US" sz="2400"/>
              <a:t>の３次多項式</a:t>
            </a:r>
          </a:p>
          <a:p>
            <a:pPr eaLnBrk="1" hangingPunct="1">
              <a:spcBef>
                <a:spcPct val="0"/>
              </a:spcBef>
            </a:pPr>
            <a:r>
              <a:rPr lang="ja-JP" altLang="en-US" sz="2400"/>
              <a:t> </a:t>
            </a:r>
            <a:r>
              <a:rPr lang="en-US" altLang="ja-JP" sz="2400" i="1">
                <a:latin typeface="Times New Roman" panose="02020603050405020304" pitchFamily="18" charset="0"/>
              </a:rPr>
              <a:t>t </a:t>
            </a:r>
            <a:r>
              <a:rPr lang="en-US" altLang="ja-JP" sz="2400">
                <a:latin typeface="Times New Roman" panose="02020603050405020304" pitchFamily="18" charset="0"/>
              </a:rPr>
              <a:t>= 0</a:t>
            </a:r>
            <a:r>
              <a:rPr lang="en-US" altLang="ja-JP" sz="2400"/>
              <a:t> </a:t>
            </a:r>
            <a:r>
              <a:rPr lang="ja-JP" altLang="en-US" sz="2400"/>
              <a:t>で </a:t>
            </a:r>
            <a:r>
              <a:rPr lang="en-US" altLang="ja-JP" sz="2400">
                <a:latin typeface="Times New Roman" panose="02020603050405020304" pitchFamily="18" charset="0"/>
              </a:rPr>
              <a:t>0</a:t>
            </a:r>
            <a:r>
              <a:rPr lang="en-US" altLang="ja-JP" sz="2400"/>
              <a:t> </a:t>
            </a:r>
            <a:r>
              <a:rPr lang="ja-JP" altLang="en-US" sz="2400"/>
              <a:t>になる</a:t>
            </a:r>
          </a:p>
          <a:p>
            <a:pPr eaLnBrk="1" hangingPunct="1">
              <a:spcBef>
                <a:spcPct val="0"/>
              </a:spcBef>
            </a:pPr>
            <a:r>
              <a:rPr lang="en-US" altLang="ja-JP" sz="2400"/>
              <a:t> </a:t>
            </a:r>
            <a:r>
              <a:rPr lang="en-US" altLang="ja-JP" sz="2400" i="1">
                <a:latin typeface="Times New Roman" panose="02020603050405020304" pitchFamily="18" charset="0"/>
              </a:rPr>
              <a:t>t </a:t>
            </a:r>
            <a:r>
              <a:rPr lang="en-US" altLang="ja-JP" sz="2400">
                <a:latin typeface="Times New Roman" panose="02020603050405020304" pitchFamily="18" charset="0"/>
              </a:rPr>
              <a:t>= 1</a:t>
            </a:r>
            <a:r>
              <a:rPr lang="en-US" altLang="ja-JP" sz="2400"/>
              <a:t> </a:t>
            </a:r>
            <a:r>
              <a:rPr lang="ja-JP" altLang="en-US" sz="2400"/>
              <a:t>で </a:t>
            </a:r>
            <a:r>
              <a:rPr lang="en-US" altLang="ja-JP" sz="2400"/>
              <a:t>2</a:t>
            </a:r>
            <a:r>
              <a:rPr lang="ja-JP" altLang="en-US" sz="2400"/>
              <a:t>重解をもつ</a:t>
            </a:r>
          </a:p>
          <a:p>
            <a:pPr eaLnBrk="1" hangingPunct="1">
              <a:spcBef>
                <a:spcPct val="0"/>
              </a:spcBef>
            </a:pPr>
            <a:r>
              <a:rPr lang="ja-JP" altLang="en-US" sz="2400"/>
              <a:t> </a:t>
            </a:r>
            <a:r>
              <a:rPr lang="en-US" altLang="ja-JP" sz="2400" i="1">
                <a:latin typeface="Times New Roman" panose="02020603050405020304" pitchFamily="18" charset="0"/>
              </a:rPr>
              <a:t>t </a:t>
            </a:r>
            <a:r>
              <a:rPr lang="en-US" altLang="ja-JP" sz="2400">
                <a:latin typeface="Times New Roman" panose="02020603050405020304" pitchFamily="18" charset="0"/>
              </a:rPr>
              <a:t>= 1/3</a:t>
            </a:r>
            <a:r>
              <a:rPr lang="en-US" altLang="ja-JP" sz="2400"/>
              <a:t> </a:t>
            </a:r>
            <a:r>
              <a:rPr lang="ja-JP" altLang="en-US" sz="2400"/>
              <a:t>で 極大となる</a:t>
            </a:r>
          </a:p>
        </p:txBody>
      </p:sp>
      <p:graphicFrame>
        <p:nvGraphicFramePr>
          <p:cNvPr id="18441" name="Object 28"/>
          <p:cNvGraphicFramePr>
            <a:graphicFrameLocks noChangeAspect="1"/>
          </p:cNvGraphicFramePr>
          <p:nvPr/>
        </p:nvGraphicFramePr>
        <p:xfrm>
          <a:off x="5795963" y="6381750"/>
          <a:ext cx="185737" cy="320675"/>
        </p:xfrm>
        <a:graphic>
          <a:graphicData uri="http://schemas.openxmlformats.org/presentationml/2006/ole">
            <mc:AlternateContent xmlns:mc="http://schemas.openxmlformats.org/markup-compatibility/2006">
              <mc:Choice xmlns:v="urn:schemas-microsoft-com:vml" Requires="v">
                <p:oleObj spid="_x0000_s18451" name="数式" r:id="rId8" imgW="88746" imgH="152136" progId="Equation.3">
                  <p:embed/>
                </p:oleObj>
              </mc:Choice>
              <mc:Fallback>
                <p:oleObj name="数式" r:id="rId8" imgW="88746" imgH="152136" progId="Equation.3">
                  <p:embed/>
                  <p:pic>
                    <p:nvPicPr>
                      <p:cNvPr id="0" name="Object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5963" y="6381750"/>
                        <a:ext cx="185737" cy="320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2" name="Object 15"/>
          <p:cNvGraphicFramePr>
            <a:graphicFrameLocks noChangeAspect="1"/>
          </p:cNvGraphicFramePr>
          <p:nvPr/>
        </p:nvGraphicFramePr>
        <p:xfrm>
          <a:off x="2411413" y="4868863"/>
          <a:ext cx="665162" cy="434975"/>
        </p:xfrm>
        <a:graphic>
          <a:graphicData uri="http://schemas.openxmlformats.org/presentationml/2006/ole">
            <mc:AlternateContent xmlns:mc="http://schemas.openxmlformats.org/markup-compatibility/2006">
              <mc:Choice xmlns:v="urn:schemas-microsoft-com:vml" Requires="v">
                <p:oleObj spid="_x0000_s18452" name="数式" r:id="rId10" imgW="368300" imgH="241300" progId="Equation.3">
                  <p:embed/>
                </p:oleObj>
              </mc:Choice>
              <mc:Fallback>
                <p:oleObj name="数式" r:id="rId10" imgW="368300" imgH="241300" progId="Equation.3">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11413" y="4868863"/>
                        <a:ext cx="665162"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3" name="Text Box 13"/>
          <p:cNvSpPr txBox="1">
            <a:spLocks noChangeArrowheads="1"/>
          </p:cNvSpPr>
          <p:nvPr/>
        </p:nvSpPr>
        <p:spPr bwMode="auto">
          <a:xfrm>
            <a:off x="6502400" y="6092825"/>
            <a:ext cx="2290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t>※ </a:t>
            </a:r>
            <a:r>
              <a:rPr lang="ja-JP" altLang="en-US" sz="2000"/>
              <a:t>他の</a:t>
            </a:r>
            <a:r>
              <a:rPr lang="en-US" altLang="ja-JP" sz="2000"/>
              <a:t>3</a:t>
            </a:r>
            <a:r>
              <a:rPr lang="ja-JP" altLang="en-US" sz="2000"/>
              <a:t>つの </a:t>
            </a:r>
            <a:r>
              <a:rPr lang="en-US" altLang="ja-JP" sz="2000" i="1">
                <a:latin typeface="Times New Roman" panose="02020603050405020304" pitchFamily="18" charset="0"/>
              </a:rPr>
              <a:t>B</a:t>
            </a:r>
            <a:r>
              <a:rPr lang="en-US" altLang="ja-JP" sz="2000"/>
              <a:t> </a:t>
            </a:r>
            <a:r>
              <a:rPr lang="ja-JP" altLang="en-US" sz="2000"/>
              <a:t>は</a:t>
            </a:r>
            <a:br>
              <a:rPr lang="ja-JP" altLang="en-US" sz="2000"/>
            </a:br>
            <a:r>
              <a:rPr lang="ja-JP" altLang="en-US" sz="2000"/>
              <a:t>自力で計算すること</a:t>
            </a:r>
          </a:p>
        </p:txBody>
      </p:sp>
      <p:pic>
        <p:nvPicPr>
          <p:cNvPr id="18444" name="Picture 14"/>
          <p:cNvPicPr>
            <a:picLocks noChangeAspect="1" noChangeArrowheads="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7763" y="887413"/>
            <a:ext cx="2089150"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8445" name="Object 18"/>
          <p:cNvGraphicFramePr>
            <a:graphicFrameLocks noChangeAspect="1"/>
          </p:cNvGraphicFramePr>
          <p:nvPr/>
        </p:nvGraphicFramePr>
        <p:xfrm>
          <a:off x="5435600" y="1968500"/>
          <a:ext cx="849313" cy="381000"/>
        </p:xfrm>
        <a:graphic>
          <a:graphicData uri="http://schemas.openxmlformats.org/presentationml/2006/ole">
            <mc:AlternateContent xmlns:mc="http://schemas.openxmlformats.org/markup-compatibility/2006">
              <mc:Choice xmlns:v="urn:schemas-microsoft-com:vml" Requires="v">
                <p:oleObj spid="_x0000_s18453" name="数式" r:id="rId13" imgW="508000" imgH="228600" progId="Equation.3">
                  <p:embed/>
                </p:oleObj>
              </mc:Choice>
              <mc:Fallback>
                <p:oleObj name="数式" r:id="rId13" imgW="508000" imgH="228600" progId="Equation.3">
                  <p:embed/>
                  <p:pic>
                    <p:nvPicPr>
                      <p:cNvPr id="0" name="Object 1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35600" y="1968500"/>
                        <a:ext cx="849313"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6" name="Object 7"/>
          <p:cNvGraphicFramePr>
            <a:graphicFrameLocks noChangeAspect="1"/>
          </p:cNvGraphicFramePr>
          <p:nvPr/>
        </p:nvGraphicFramePr>
        <p:xfrm>
          <a:off x="8243888" y="1968500"/>
          <a:ext cx="827087" cy="381000"/>
        </p:xfrm>
        <a:graphic>
          <a:graphicData uri="http://schemas.openxmlformats.org/presentationml/2006/ole">
            <mc:AlternateContent xmlns:mc="http://schemas.openxmlformats.org/markup-compatibility/2006">
              <mc:Choice xmlns:v="urn:schemas-microsoft-com:vml" Requires="v">
                <p:oleObj spid="_x0000_s18454" name="数式" r:id="rId15" imgW="495085" imgH="228501" progId="Equation.3">
                  <p:embed/>
                </p:oleObj>
              </mc:Choice>
              <mc:Fallback>
                <p:oleObj name="数式" r:id="rId15" imgW="495085" imgH="228501" progId="Equation.3">
                  <p:embed/>
                  <p:pic>
                    <p:nvPicPr>
                      <p:cNvPr id="0" name="Object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243888" y="1968500"/>
                        <a:ext cx="827087"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7" name="Object 8"/>
          <p:cNvGraphicFramePr>
            <a:graphicFrameLocks noChangeAspect="1"/>
          </p:cNvGraphicFramePr>
          <p:nvPr/>
        </p:nvGraphicFramePr>
        <p:xfrm>
          <a:off x="5867400" y="1319213"/>
          <a:ext cx="784225" cy="358775"/>
        </p:xfrm>
        <a:graphic>
          <a:graphicData uri="http://schemas.openxmlformats.org/presentationml/2006/ole">
            <mc:AlternateContent xmlns:mc="http://schemas.openxmlformats.org/markup-compatibility/2006">
              <mc:Choice xmlns:v="urn:schemas-microsoft-com:vml" Requires="v">
                <p:oleObj spid="_x0000_s18455" name="数式" r:id="rId17" imgW="469696" imgH="215806" progId="Equation.3">
                  <p:embed/>
                </p:oleObj>
              </mc:Choice>
              <mc:Fallback>
                <p:oleObj name="数式" r:id="rId17" imgW="469696" imgH="215806" progId="Equation.3">
                  <p:embed/>
                  <p:pic>
                    <p:nvPicPr>
                      <p:cNvPr id="0" name="Object 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867400" y="1319213"/>
                        <a:ext cx="784225"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48" name="Object 9"/>
          <p:cNvGraphicFramePr>
            <a:graphicFrameLocks noChangeAspect="1"/>
          </p:cNvGraphicFramePr>
          <p:nvPr/>
        </p:nvGraphicFramePr>
        <p:xfrm>
          <a:off x="7594600" y="671513"/>
          <a:ext cx="847725" cy="358775"/>
        </p:xfrm>
        <a:graphic>
          <a:graphicData uri="http://schemas.openxmlformats.org/presentationml/2006/ole">
            <mc:AlternateContent xmlns:mc="http://schemas.openxmlformats.org/markup-compatibility/2006">
              <mc:Choice xmlns:v="urn:schemas-microsoft-com:vml" Requires="v">
                <p:oleObj spid="_x0000_s18456" name="数式" r:id="rId19" imgW="507780" imgH="215806" progId="Equation.3">
                  <p:embed/>
                </p:oleObj>
              </mc:Choice>
              <mc:Fallback>
                <p:oleObj name="数式" r:id="rId19" imgW="507780" imgH="215806" progId="Equation.3">
                  <p:embed/>
                  <p:pic>
                    <p:nvPicPr>
                      <p:cNvPr id="0" name="Object 9"/>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594600" y="671513"/>
                        <a:ext cx="847725"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F16A58A-E580-4AAA-AE42-412060DBEF93}" type="slidenum">
              <a:rPr lang="en-US" altLang="ja-JP" sz="2000"/>
              <a:pPr>
                <a:spcBef>
                  <a:spcPct val="0"/>
                </a:spcBef>
                <a:buFontTx/>
                <a:buNone/>
              </a:pPr>
              <a:t>17</a:t>
            </a:fld>
            <a:endParaRPr lang="en-US" altLang="ja-JP" sz="2000"/>
          </a:p>
        </p:txBody>
      </p:sp>
      <p:pic>
        <p:nvPicPr>
          <p:cNvPr id="19459" name="Picture 5" descr="bezier_r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3476625"/>
            <a:ext cx="3313112"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2"/>
          <p:cNvSpPr>
            <a:spLocks noGrp="1" noChangeArrowheads="1"/>
          </p:cNvSpPr>
          <p:nvPr>
            <p:ph type="title"/>
          </p:nvPr>
        </p:nvSpPr>
        <p:spPr>
          <a:xfrm>
            <a:off x="468313" y="0"/>
            <a:ext cx="8229600" cy="1143000"/>
          </a:xfrm>
        </p:spPr>
        <p:txBody>
          <a:bodyPr/>
          <a:lstStyle/>
          <a:p>
            <a:pPr eaLnBrk="1" hangingPunct="1"/>
            <a:r>
              <a:rPr lang="ja-JP" altLang="en-US" smtClean="0"/>
              <a:t>ベジエ曲線の性質 </a:t>
            </a:r>
            <a:r>
              <a:rPr lang="en-US" altLang="ja-JP" smtClean="0"/>
              <a:t>(</a:t>
            </a:r>
            <a:r>
              <a:rPr lang="ja-JP" altLang="en-US" smtClean="0"/>
              <a:t>メモ</a:t>
            </a:r>
            <a:r>
              <a:rPr lang="en-US" altLang="ja-JP" smtClean="0"/>
              <a:t>)</a:t>
            </a:r>
          </a:p>
        </p:txBody>
      </p:sp>
      <p:sp>
        <p:nvSpPr>
          <p:cNvPr id="19461" name="Rectangle 3"/>
          <p:cNvSpPr>
            <a:spLocks noGrp="1" noChangeArrowheads="1"/>
          </p:cNvSpPr>
          <p:nvPr>
            <p:ph type="body" idx="1"/>
          </p:nvPr>
        </p:nvSpPr>
        <p:spPr>
          <a:xfrm>
            <a:off x="457200" y="1063625"/>
            <a:ext cx="8229600" cy="4525963"/>
          </a:xfrm>
        </p:spPr>
        <p:txBody>
          <a:bodyPr/>
          <a:lstStyle/>
          <a:p>
            <a:pPr eaLnBrk="1" hangingPunct="1"/>
            <a:r>
              <a:rPr lang="ja-JP" altLang="en-US" smtClean="0"/>
              <a:t>座標系を平行移動しても形は変わらない</a:t>
            </a:r>
          </a:p>
          <a:p>
            <a:pPr eaLnBrk="1" hangingPunct="1"/>
            <a:r>
              <a:rPr lang="ja-JP" altLang="en-US" smtClean="0"/>
              <a:t>曲線が制御点列の</a:t>
            </a:r>
            <a:r>
              <a:rPr lang="ja-JP" altLang="en-US" u="sng" smtClean="0"/>
              <a:t>凸包</a:t>
            </a:r>
            <a:r>
              <a:rPr lang="ja-JP" altLang="en-US" smtClean="0"/>
              <a:t>に含まれる</a:t>
            </a:r>
          </a:p>
        </p:txBody>
      </p:sp>
      <p:pic>
        <p:nvPicPr>
          <p:cNvPr id="19462" name="Picture 4" descr="bezier_r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405188"/>
            <a:ext cx="3313112" cy="232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Line 6"/>
          <p:cNvSpPr>
            <a:spLocks noChangeShapeType="1"/>
          </p:cNvSpPr>
          <p:nvPr/>
        </p:nvSpPr>
        <p:spPr bwMode="auto">
          <a:xfrm>
            <a:off x="4140200" y="4797425"/>
            <a:ext cx="12239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9464" name="Text Box 7"/>
          <p:cNvSpPr txBox="1">
            <a:spLocks noChangeArrowheads="1"/>
          </p:cNvSpPr>
          <p:nvPr/>
        </p:nvSpPr>
        <p:spPr bwMode="auto">
          <a:xfrm>
            <a:off x="4013200" y="3838575"/>
            <a:ext cx="13589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座標系を</a:t>
            </a:r>
            <a:br>
              <a:rPr lang="ja-JP" altLang="en-US" sz="2400"/>
            </a:br>
            <a:r>
              <a:rPr lang="ja-JP" altLang="en-US" sz="2400"/>
              <a:t>移動</a:t>
            </a:r>
          </a:p>
        </p:txBody>
      </p:sp>
      <p:sp>
        <p:nvSpPr>
          <p:cNvPr id="19465" name="Freeform 8"/>
          <p:cNvSpPr>
            <a:spLocks/>
          </p:cNvSpPr>
          <p:nvPr/>
        </p:nvSpPr>
        <p:spPr bwMode="auto">
          <a:xfrm>
            <a:off x="708025" y="3509963"/>
            <a:ext cx="3186113" cy="2182812"/>
          </a:xfrm>
          <a:custGeom>
            <a:avLst/>
            <a:gdLst>
              <a:gd name="T0" fmla="*/ 0 w 2007"/>
              <a:gd name="T1" fmla="*/ 2147483646 h 1375"/>
              <a:gd name="T2" fmla="*/ 2147483646 w 2007"/>
              <a:gd name="T3" fmla="*/ 2147483646 h 1375"/>
              <a:gd name="T4" fmla="*/ 2147483646 w 2007"/>
              <a:gd name="T5" fmla="*/ 2147483646 h 1375"/>
              <a:gd name="T6" fmla="*/ 2147483646 w 2007"/>
              <a:gd name="T7" fmla="*/ 2147483646 h 1375"/>
              <a:gd name="T8" fmla="*/ 2147483646 w 2007"/>
              <a:gd name="T9" fmla="*/ 0 h 1375"/>
              <a:gd name="T10" fmla="*/ 0 w 2007"/>
              <a:gd name="T11" fmla="*/ 2147483646 h 1375"/>
              <a:gd name="T12" fmla="*/ 0 60000 65536"/>
              <a:gd name="T13" fmla="*/ 0 60000 65536"/>
              <a:gd name="T14" fmla="*/ 0 60000 65536"/>
              <a:gd name="T15" fmla="*/ 0 60000 65536"/>
              <a:gd name="T16" fmla="*/ 0 60000 65536"/>
              <a:gd name="T17" fmla="*/ 0 60000 65536"/>
              <a:gd name="T18" fmla="*/ 0 w 2007"/>
              <a:gd name="T19" fmla="*/ 0 h 1375"/>
              <a:gd name="T20" fmla="*/ 2007 w 2007"/>
              <a:gd name="T21" fmla="*/ 1375 h 1375"/>
            </a:gdLst>
            <a:ahLst/>
            <a:cxnLst>
              <a:cxn ang="T12">
                <a:pos x="T0" y="T1"/>
              </a:cxn>
              <a:cxn ang="T13">
                <a:pos x="T2" y="T3"/>
              </a:cxn>
              <a:cxn ang="T14">
                <a:pos x="T4" y="T5"/>
              </a:cxn>
              <a:cxn ang="T15">
                <a:pos x="T6" y="T7"/>
              </a:cxn>
              <a:cxn ang="T16">
                <a:pos x="T8" y="T9"/>
              </a:cxn>
              <a:cxn ang="T17">
                <a:pos x="T10" y="T11"/>
              </a:cxn>
            </a:cxnLst>
            <a:rect l="T18" t="T19" r="T20" b="T21"/>
            <a:pathLst>
              <a:path w="2007" h="1375">
                <a:moveTo>
                  <a:pt x="0" y="978"/>
                </a:moveTo>
                <a:lnTo>
                  <a:pt x="1319" y="1375"/>
                </a:lnTo>
                <a:lnTo>
                  <a:pt x="2007" y="842"/>
                </a:lnTo>
                <a:lnTo>
                  <a:pt x="1270" y="309"/>
                </a:lnTo>
                <a:lnTo>
                  <a:pt x="489" y="0"/>
                </a:lnTo>
                <a:lnTo>
                  <a:pt x="0" y="978"/>
                </a:lnTo>
                <a:close/>
              </a:path>
            </a:pathLst>
          </a:custGeom>
          <a:noFill/>
          <a:ln w="63500">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9466" name="Text Box 9"/>
          <p:cNvSpPr txBox="1">
            <a:spLocks noChangeArrowheads="1"/>
          </p:cNvSpPr>
          <p:nvPr/>
        </p:nvSpPr>
        <p:spPr bwMode="auto">
          <a:xfrm>
            <a:off x="611188" y="6165850"/>
            <a:ext cx="79073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理由 </a:t>
            </a:r>
            <a:r>
              <a:rPr lang="en-US" altLang="ja-JP" sz="2400"/>
              <a:t>: </a:t>
            </a:r>
            <a:r>
              <a:rPr lang="ja-JP" altLang="en-US" sz="2400"/>
              <a:t>曲線上の点は、制御点の位置の非負の重み付き平均</a:t>
            </a:r>
          </a:p>
        </p:txBody>
      </p:sp>
      <p:sp>
        <p:nvSpPr>
          <p:cNvPr id="19467" name="Line 10"/>
          <p:cNvSpPr>
            <a:spLocks noChangeShapeType="1"/>
          </p:cNvSpPr>
          <p:nvPr/>
        </p:nvSpPr>
        <p:spPr bwMode="auto">
          <a:xfrm flipV="1">
            <a:off x="2700338" y="2133600"/>
            <a:ext cx="1871662" cy="18716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68" name="Oval 12"/>
          <p:cNvSpPr>
            <a:spLocks noChangeArrowheads="1"/>
          </p:cNvSpPr>
          <p:nvPr/>
        </p:nvSpPr>
        <p:spPr bwMode="auto">
          <a:xfrm>
            <a:off x="1763713" y="4797425"/>
            <a:ext cx="144462" cy="144463"/>
          </a:xfrm>
          <a:prstGeom prst="ellipse">
            <a:avLst/>
          </a:prstGeom>
          <a:solidFill>
            <a:schemeClr val="tx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9" name="Text Box 13"/>
          <p:cNvSpPr txBox="1">
            <a:spLocks noChangeArrowheads="1"/>
          </p:cNvSpPr>
          <p:nvPr/>
        </p:nvSpPr>
        <p:spPr bwMode="auto">
          <a:xfrm>
            <a:off x="1763713" y="4862513"/>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原点</a:t>
            </a:r>
          </a:p>
        </p:txBody>
      </p:sp>
      <p:sp>
        <p:nvSpPr>
          <p:cNvPr id="19470" name="Oval 14"/>
          <p:cNvSpPr>
            <a:spLocks noChangeArrowheads="1"/>
          </p:cNvSpPr>
          <p:nvPr/>
        </p:nvSpPr>
        <p:spPr bwMode="auto">
          <a:xfrm>
            <a:off x="7885113" y="3868738"/>
            <a:ext cx="144462" cy="144462"/>
          </a:xfrm>
          <a:prstGeom prst="ellipse">
            <a:avLst/>
          </a:prstGeom>
          <a:solidFill>
            <a:schemeClr val="tx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1" name="Text Box 15"/>
          <p:cNvSpPr txBox="1">
            <a:spLocks noChangeArrowheads="1"/>
          </p:cNvSpPr>
          <p:nvPr/>
        </p:nvSpPr>
        <p:spPr bwMode="auto">
          <a:xfrm>
            <a:off x="7885113" y="3933825"/>
            <a:ext cx="64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原点</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E8D8009-FD1C-40E6-B897-BCA08B60E4DA}" type="slidenum">
              <a:rPr lang="en-US" altLang="ja-JP" sz="2000"/>
              <a:pPr>
                <a:spcBef>
                  <a:spcPct val="0"/>
                </a:spcBef>
                <a:buFontTx/>
                <a:buNone/>
              </a:pPr>
              <a:t>18</a:t>
            </a:fld>
            <a:endParaRPr lang="en-US" altLang="ja-JP" sz="2000"/>
          </a:p>
        </p:txBody>
      </p:sp>
      <p:sp>
        <p:nvSpPr>
          <p:cNvPr id="20483" name="タイトル 1"/>
          <p:cNvSpPr>
            <a:spLocks noGrp="1"/>
          </p:cNvSpPr>
          <p:nvPr>
            <p:ph type="title" idx="4294967295"/>
          </p:nvPr>
        </p:nvSpPr>
        <p:spPr>
          <a:xfrm>
            <a:off x="457200" y="-142875"/>
            <a:ext cx="8229600" cy="1143000"/>
          </a:xfrm>
        </p:spPr>
        <p:txBody>
          <a:bodyPr/>
          <a:lstStyle/>
          <a:p>
            <a:r>
              <a:rPr lang="ja-JP" altLang="en-US" smtClean="0">
                <a:solidFill>
                  <a:srgbClr val="FF00FF"/>
                </a:solidFill>
              </a:rPr>
              <a:t>課題 </a:t>
            </a:r>
            <a:r>
              <a:rPr lang="en-US" altLang="ja-JP" smtClean="0">
                <a:solidFill>
                  <a:srgbClr val="FF00FF"/>
                </a:solidFill>
              </a:rPr>
              <a:t>2</a:t>
            </a:r>
          </a:p>
        </p:txBody>
      </p:sp>
      <p:sp>
        <p:nvSpPr>
          <p:cNvPr id="20484" name="コンテンツ プレースホルダ 2"/>
          <p:cNvSpPr>
            <a:spLocks noGrp="1"/>
          </p:cNvSpPr>
          <p:nvPr>
            <p:ph idx="4294967295"/>
          </p:nvPr>
        </p:nvSpPr>
        <p:spPr>
          <a:xfrm>
            <a:off x="179388" y="857250"/>
            <a:ext cx="8785225" cy="5164138"/>
          </a:xfrm>
        </p:spPr>
        <p:txBody>
          <a:bodyPr/>
          <a:lstStyle/>
          <a:p>
            <a:pPr marL="514350" indent="-514350">
              <a:buFontTx/>
              <a:buNone/>
            </a:pPr>
            <a:r>
              <a:rPr lang="en-US" altLang="ja-JP" u="sng" smtClean="0"/>
              <a:t>prog4-2 </a:t>
            </a:r>
            <a:r>
              <a:rPr lang="ja-JP" altLang="en-US" u="sng" smtClean="0"/>
              <a:t>を使う</a:t>
            </a:r>
            <a:endParaRPr lang="en-US" altLang="ja-JP" u="sng" smtClean="0"/>
          </a:p>
          <a:p>
            <a:pPr marL="514350" indent="-514350">
              <a:buFontTx/>
              <a:buAutoNum type="arabicPeriod"/>
            </a:pPr>
            <a:r>
              <a:rPr lang="en-US" altLang="ja-JP" sz="2800" smtClean="0"/>
              <a:t>3</a:t>
            </a:r>
            <a:r>
              <a:rPr lang="ja-JP" altLang="en-US" sz="2800" smtClean="0"/>
              <a:t>次のベジエ曲線上の点を計算する関数</a:t>
            </a:r>
            <a:br>
              <a:rPr lang="ja-JP" altLang="en-US" sz="2800" smtClean="0"/>
            </a:br>
            <a:r>
              <a:rPr lang="ja-JP" altLang="en-US" sz="2800" smtClean="0"/>
              <a:t>                             </a:t>
            </a:r>
            <a:r>
              <a:rPr lang="en-US" altLang="ja-JP" sz="2800" smtClean="0"/>
              <a:t>“</a:t>
            </a:r>
            <a:r>
              <a:rPr lang="en-US" altLang="ja-JP" sz="2800" smtClean="0">
                <a:latin typeface="ＭＳ Ｐゴシック" panose="020B0600070205080204" pitchFamily="50" charset="-128"/>
              </a:rPr>
              <a:t>generatePoints</a:t>
            </a:r>
            <a:r>
              <a:rPr lang="en-US" altLang="ja-JP" sz="2800" smtClean="0"/>
              <a:t>” </a:t>
            </a:r>
            <a:r>
              <a:rPr lang="ja-JP" altLang="en-US" sz="2800" smtClean="0"/>
              <a:t>を完成させよ</a:t>
            </a:r>
          </a:p>
          <a:p>
            <a:pPr marL="914400" lvl="1" indent="-514350">
              <a:buFontTx/>
              <a:buChar char="•"/>
            </a:pPr>
            <a:r>
              <a:rPr lang="ja-JP" altLang="en-US" sz="2400" smtClean="0"/>
              <a:t>制御点の座標 </a:t>
            </a:r>
            <a:r>
              <a:rPr lang="en-US" altLang="ja-JP" sz="2400" smtClean="0">
                <a:latin typeface="Times New Roman" panose="02020603050405020304" pitchFamily="18" charset="0"/>
              </a:rPr>
              <a:t>(</a:t>
            </a:r>
            <a:r>
              <a:rPr lang="en-US" altLang="ja-JP" sz="2400" i="1" smtClean="0">
                <a:latin typeface="Times New Roman" panose="02020603050405020304" pitchFamily="18" charset="0"/>
              </a:rPr>
              <a:t>x</a:t>
            </a:r>
            <a:r>
              <a:rPr lang="en-US" altLang="ja-JP" sz="2400" i="1" baseline="-25000" smtClean="0">
                <a:latin typeface="Times New Roman" panose="02020603050405020304" pitchFamily="18" charset="0"/>
              </a:rPr>
              <a:t>i</a:t>
            </a:r>
            <a:r>
              <a:rPr lang="en-US" altLang="ja-JP" sz="2400" smtClean="0">
                <a:latin typeface="Times New Roman" panose="02020603050405020304" pitchFamily="18" charset="0"/>
              </a:rPr>
              <a:t>, </a:t>
            </a:r>
            <a:r>
              <a:rPr lang="en-US" altLang="ja-JP" sz="2400" i="1" smtClean="0">
                <a:latin typeface="Times New Roman" panose="02020603050405020304" pitchFamily="18" charset="0"/>
              </a:rPr>
              <a:t>y</a:t>
            </a:r>
            <a:r>
              <a:rPr lang="en-US" altLang="ja-JP" sz="2400" i="1" baseline="-25000" smtClean="0">
                <a:latin typeface="Times New Roman" panose="02020603050405020304" pitchFamily="18" charset="0"/>
              </a:rPr>
              <a:t>i</a:t>
            </a:r>
            <a:r>
              <a:rPr lang="en-US" altLang="ja-JP" sz="2400" smtClean="0">
                <a:latin typeface="Times New Roman" panose="02020603050405020304" pitchFamily="18" charset="0"/>
              </a:rPr>
              <a:t>)</a:t>
            </a:r>
            <a:r>
              <a:rPr lang="en-US" altLang="ja-JP" sz="2400" smtClean="0"/>
              <a:t> </a:t>
            </a:r>
            <a:r>
              <a:rPr lang="ja-JP" altLang="en-US" sz="2400" smtClean="0"/>
              <a:t>は配列 </a:t>
            </a:r>
            <a:r>
              <a:rPr lang="en-US" altLang="ja-JP" sz="2400" smtClean="0">
                <a:latin typeface="ＭＳ Ｐゴシック" panose="020B0600070205080204" pitchFamily="50" charset="-128"/>
              </a:rPr>
              <a:t>cx[4]</a:t>
            </a:r>
            <a:r>
              <a:rPr lang="en-US" altLang="ja-JP" sz="2400" smtClean="0"/>
              <a:t> </a:t>
            </a:r>
            <a:r>
              <a:rPr lang="ja-JP" altLang="en-US" sz="2400" smtClean="0"/>
              <a:t>と </a:t>
            </a:r>
            <a:r>
              <a:rPr lang="en-US" altLang="ja-JP" sz="2400" smtClean="0">
                <a:latin typeface="ＭＳ Ｐゴシック" panose="020B0600070205080204" pitchFamily="50" charset="-128"/>
              </a:rPr>
              <a:t>cy[4]</a:t>
            </a:r>
            <a:r>
              <a:rPr lang="en-US" altLang="ja-JP" sz="2400" smtClean="0"/>
              <a:t> </a:t>
            </a:r>
            <a:r>
              <a:rPr lang="ja-JP" altLang="en-US" sz="2400" smtClean="0"/>
              <a:t>とする</a:t>
            </a:r>
          </a:p>
          <a:p>
            <a:pPr marL="914400" lvl="1" indent="-514350">
              <a:buFontTx/>
              <a:buChar char="•"/>
            </a:pPr>
            <a:r>
              <a:rPr lang="ja-JP" altLang="en-US" sz="2400" smtClean="0"/>
              <a:t>関数 </a:t>
            </a:r>
            <a:r>
              <a:rPr lang="en-US" altLang="ja-JP" sz="2400" smtClean="0"/>
              <a:t>“drawCurve” </a:t>
            </a:r>
            <a:r>
              <a:rPr lang="ja-JP" altLang="en-US" sz="2400" smtClean="0"/>
              <a:t>は、</a:t>
            </a:r>
            <a:r>
              <a:rPr lang="ja-JP" altLang="en-US" sz="2400" smtClean="0">
                <a:solidFill>
                  <a:srgbClr val="FF00FF"/>
                </a:solidFill>
              </a:rPr>
              <a:t>課題</a:t>
            </a:r>
            <a:r>
              <a:rPr lang="en-US" altLang="ja-JP" sz="2400" smtClean="0">
                <a:solidFill>
                  <a:srgbClr val="FF00FF"/>
                </a:solidFill>
              </a:rPr>
              <a:t>1</a:t>
            </a:r>
            <a:r>
              <a:rPr lang="ja-JP" altLang="en-US" sz="2400" smtClean="0"/>
              <a:t>からコピーする</a:t>
            </a:r>
          </a:p>
          <a:p>
            <a:pPr marL="914400" lvl="1" indent="-514350">
              <a:buFontTx/>
              <a:buNone/>
            </a:pPr>
            <a:endParaRPr lang="ja-JP" altLang="en-US" sz="2400" smtClean="0"/>
          </a:p>
          <a:p>
            <a:pPr marL="914400" lvl="1" indent="-514350">
              <a:buFontTx/>
              <a:buNone/>
            </a:pPr>
            <a:endParaRPr lang="ja-JP" altLang="en-US" sz="2400" smtClean="0"/>
          </a:p>
          <a:p>
            <a:pPr marL="514350" indent="-514350">
              <a:buFontTx/>
              <a:buAutoNum type="arabicPeriod"/>
            </a:pPr>
            <a:r>
              <a:rPr lang="ja-JP" altLang="en-US" sz="2800" smtClean="0"/>
              <a:t>マウスクリックにより実行される関数 　  </a:t>
            </a:r>
            <a:br>
              <a:rPr lang="ja-JP" altLang="en-US" sz="2800" smtClean="0"/>
            </a:br>
            <a:r>
              <a:rPr lang="ja-JP" altLang="en-US" sz="2800" smtClean="0"/>
              <a:t>  </a:t>
            </a:r>
            <a:r>
              <a:rPr lang="en-US" altLang="ja-JP" sz="2800" smtClean="0"/>
              <a:t>“</a:t>
            </a:r>
            <a:r>
              <a:rPr lang="en-US" altLang="ja-JP" sz="2800" smtClean="0">
                <a:latin typeface="ＭＳ Ｐゴシック" panose="020B0600070205080204" pitchFamily="50" charset="-128"/>
              </a:rPr>
              <a:t>moveControlPoint(float x float y)”</a:t>
            </a:r>
            <a:r>
              <a:rPr lang="ja-JP" altLang="en-US" sz="2800" smtClean="0"/>
              <a:t>は、</a:t>
            </a:r>
            <a:br>
              <a:rPr lang="ja-JP" altLang="en-US" sz="2800" smtClean="0"/>
            </a:br>
            <a:r>
              <a:rPr lang="ja-JP" altLang="en-US" sz="2800" smtClean="0"/>
              <a:t>    ベジエ曲線の制御点を動かすための関数である。</a:t>
            </a:r>
            <a:br>
              <a:rPr lang="ja-JP" altLang="en-US" sz="2800" smtClean="0"/>
            </a:br>
            <a:r>
              <a:rPr lang="ja-JP" altLang="en-US" sz="2800" smtClean="0"/>
              <a:t>クリックされた点 </a:t>
            </a:r>
            <a:r>
              <a:rPr lang="en-US" altLang="ja-JP" sz="2800" smtClean="0"/>
              <a:t>(x,y) </a:t>
            </a:r>
            <a:r>
              <a:rPr lang="ja-JP" altLang="en-US" sz="2800" smtClean="0"/>
              <a:t>に最も近い制御点を見つけて  </a:t>
            </a:r>
            <a:br>
              <a:rPr lang="ja-JP" altLang="en-US" sz="2800" smtClean="0"/>
            </a:br>
            <a:r>
              <a:rPr lang="ja-JP" altLang="en-US" sz="2800" smtClean="0"/>
              <a:t>  その制御点の座標を </a:t>
            </a:r>
            <a:r>
              <a:rPr lang="en-US" altLang="ja-JP" sz="2800" smtClean="0"/>
              <a:t>(x,y) </a:t>
            </a:r>
            <a:r>
              <a:rPr lang="ja-JP" altLang="en-US" sz="2800" smtClean="0"/>
              <a:t>へ変更せよ。</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9E822B1-2374-47F5-AC6A-3E5F67590267}" type="slidenum">
              <a:rPr lang="en-US" altLang="ja-JP" sz="2000"/>
              <a:pPr>
                <a:spcBef>
                  <a:spcPct val="0"/>
                </a:spcBef>
                <a:buFontTx/>
                <a:buNone/>
              </a:pPr>
              <a:t>19</a:t>
            </a:fld>
            <a:endParaRPr lang="en-US" altLang="ja-JP" sz="2000"/>
          </a:p>
        </p:txBody>
      </p:sp>
      <p:sp>
        <p:nvSpPr>
          <p:cNvPr id="21507"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21508"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21509" name="AutoShape 4"/>
          <p:cNvSpPr>
            <a:spLocks/>
          </p:cNvSpPr>
          <p:nvPr/>
        </p:nvSpPr>
        <p:spPr bwMode="auto">
          <a:xfrm>
            <a:off x="3563938" y="4851400"/>
            <a:ext cx="431800" cy="1441450"/>
          </a:xfrm>
          <a:prstGeom prst="rightBrace">
            <a:avLst>
              <a:gd name="adj1" fmla="val 2781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10" name="Text Box 5"/>
          <p:cNvSpPr txBox="1">
            <a:spLocks noChangeArrowheads="1"/>
          </p:cNvSpPr>
          <p:nvPr/>
        </p:nvSpPr>
        <p:spPr bwMode="auto">
          <a:xfrm>
            <a:off x="4067175" y="5330825"/>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課題はなし</a:t>
            </a:r>
          </a:p>
        </p:txBody>
      </p:sp>
      <p:sp>
        <p:nvSpPr>
          <p:cNvPr id="21511" name="Line 6"/>
          <p:cNvSpPr>
            <a:spLocks noChangeShapeType="1"/>
          </p:cNvSpPr>
          <p:nvPr/>
        </p:nvSpPr>
        <p:spPr bwMode="auto">
          <a:xfrm flipH="1">
            <a:off x="2771775" y="3141663"/>
            <a:ext cx="1079500" cy="0"/>
          </a:xfrm>
          <a:prstGeom prst="line">
            <a:avLst/>
          </a:prstGeom>
          <a:noFill/>
          <a:ln w="762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81BE602-9F74-4C06-9BC2-44F87E6A2D24}" type="slidenum">
              <a:rPr lang="en-US" altLang="ja-JP" sz="2000"/>
              <a:pPr>
                <a:spcBef>
                  <a:spcPct val="0"/>
                </a:spcBef>
                <a:buFontTx/>
                <a:buNone/>
              </a:pPr>
              <a:t>2</a:t>
            </a:fld>
            <a:endParaRPr lang="en-US" altLang="ja-JP" sz="2000"/>
          </a:p>
        </p:txBody>
      </p:sp>
      <p:sp>
        <p:nvSpPr>
          <p:cNvPr id="4099" name="Rectangle 2"/>
          <p:cNvSpPr>
            <a:spLocks noGrp="1" noChangeArrowheads="1"/>
          </p:cNvSpPr>
          <p:nvPr>
            <p:ph type="title"/>
          </p:nvPr>
        </p:nvSpPr>
        <p:spPr>
          <a:xfrm>
            <a:off x="457200" y="44450"/>
            <a:ext cx="8229600" cy="1143000"/>
          </a:xfrm>
        </p:spPr>
        <p:txBody>
          <a:bodyPr/>
          <a:lstStyle/>
          <a:p>
            <a:r>
              <a:rPr lang="ja-JP" altLang="en-US" smtClean="0"/>
              <a:t>今回の授業の目的</a:t>
            </a:r>
          </a:p>
        </p:txBody>
      </p:sp>
      <p:sp>
        <p:nvSpPr>
          <p:cNvPr id="4100" name="Rectangle 3"/>
          <p:cNvSpPr>
            <a:spLocks noGrp="1" noChangeArrowheads="1"/>
          </p:cNvSpPr>
          <p:nvPr>
            <p:ph type="body" idx="1"/>
          </p:nvPr>
        </p:nvSpPr>
        <p:spPr>
          <a:xfrm>
            <a:off x="457200" y="1052513"/>
            <a:ext cx="8229600" cy="4525962"/>
          </a:xfrm>
        </p:spPr>
        <p:txBody>
          <a:bodyPr/>
          <a:lstStyle/>
          <a:p>
            <a:r>
              <a:rPr lang="en-US" altLang="ja-JP" smtClean="0"/>
              <a:t>CG</a:t>
            </a:r>
            <a:r>
              <a:rPr lang="ja-JP" altLang="en-US" smtClean="0"/>
              <a:t>や</a:t>
            </a:r>
            <a:r>
              <a:rPr lang="en-US" altLang="ja-JP" smtClean="0"/>
              <a:t>CAD</a:t>
            </a:r>
            <a:r>
              <a:rPr lang="ja-JP" altLang="en-US" smtClean="0"/>
              <a:t>において</a:t>
            </a:r>
            <a:br>
              <a:rPr lang="ja-JP" altLang="en-US" smtClean="0"/>
            </a:br>
            <a:r>
              <a:rPr lang="ja-JP" altLang="en-US" smtClean="0"/>
              <a:t> 昔から良く使われている曲線について学ぶ</a:t>
            </a:r>
          </a:p>
          <a:p>
            <a:r>
              <a:rPr lang="ja-JP" altLang="en-US" smtClean="0"/>
              <a:t>パラメトリック曲線のオフセットや曲率を学ぶ</a:t>
            </a:r>
          </a:p>
          <a:p>
            <a:pPr lvl="1">
              <a:buFontTx/>
              <a:buNone/>
            </a:pPr>
            <a:endParaRPr lang="ja-JP" altLang="en-US" smtClean="0"/>
          </a:p>
        </p:txBody>
      </p:sp>
      <p:pic>
        <p:nvPicPr>
          <p:cNvPr id="410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3800" y="2925763"/>
            <a:ext cx="3751263" cy="3816350"/>
          </a:xfrm>
          <a:prstGeom prst="rect">
            <a:avLst/>
          </a:prstGeom>
          <a:noFill/>
          <a:ln w="9525">
            <a:solidFill>
              <a:srgbClr val="FF00FF"/>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404CF31-F7F2-4835-8E2A-8D37DF88F169}" type="slidenum">
              <a:rPr lang="en-US" altLang="ja-JP" sz="2000"/>
              <a:pPr>
                <a:spcBef>
                  <a:spcPct val="0"/>
                </a:spcBef>
                <a:buFontTx/>
                <a:buNone/>
              </a:pPr>
              <a:t>20</a:t>
            </a:fld>
            <a:endParaRPr lang="en-US" altLang="ja-JP" sz="2000"/>
          </a:p>
        </p:txBody>
      </p:sp>
      <p:pic>
        <p:nvPicPr>
          <p:cNvPr id="22531"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16238" y="1962150"/>
            <a:ext cx="421005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Rectangle 3"/>
          <p:cNvSpPr>
            <a:spLocks noGrp="1" noChangeArrowheads="1"/>
          </p:cNvSpPr>
          <p:nvPr>
            <p:ph type="title"/>
          </p:nvPr>
        </p:nvSpPr>
        <p:spPr>
          <a:xfrm>
            <a:off x="457200" y="-17463"/>
            <a:ext cx="8229600" cy="1143001"/>
          </a:xfrm>
        </p:spPr>
        <p:txBody>
          <a:bodyPr/>
          <a:lstStyle/>
          <a:p>
            <a:r>
              <a:rPr lang="ja-JP" altLang="en-US" smtClean="0"/>
              <a:t>接線ベクトルと法線ベクトル</a:t>
            </a:r>
          </a:p>
        </p:txBody>
      </p:sp>
      <p:sp>
        <p:nvSpPr>
          <p:cNvPr id="22533" name="Rectangle 4"/>
          <p:cNvSpPr>
            <a:spLocks noGrp="1" noChangeArrowheads="1"/>
          </p:cNvSpPr>
          <p:nvPr>
            <p:ph type="body" idx="1"/>
          </p:nvPr>
        </p:nvSpPr>
        <p:spPr>
          <a:xfrm>
            <a:off x="519113" y="1052513"/>
            <a:ext cx="8229600" cy="1152525"/>
          </a:xfrm>
        </p:spPr>
        <p:txBody>
          <a:bodyPr/>
          <a:lstStyle/>
          <a:p>
            <a:pPr>
              <a:lnSpc>
                <a:spcPct val="90000"/>
              </a:lnSpc>
            </a:pPr>
            <a:r>
              <a:rPr lang="ja-JP" altLang="en-US" smtClean="0">
                <a:solidFill>
                  <a:srgbClr val="0000FF"/>
                </a:solidFill>
              </a:rPr>
              <a:t>接線ベクトル</a:t>
            </a:r>
            <a:r>
              <a:rPr lang="ja-JP" altLang="en-US" smtClean="0"/>
              <a:t> </a:t>
            </a:r>
            <a:r>
              <a:rPr lang="en-US" altLang="ja-JP" smtClean="0"/>
              <a:t>: </a:t>
            </a:r>
            <a:r>
              <a:rPr lang="ja-JP" altLang="en-US" smtClean="0"/>
              <a:t>曲線の向きを表す</a:t>
            </a:r>
          </a:p>
          <a:p>
            <a:pPr>
              <a:lnSpc>
                <a:spcPct val="90000"/>
              </a:lnSpc>
            </a:pPr>
            <a:r>
              <a:rPr lang="ja-JP" altLang="en-US" smtClean="0">
                <a:solidFill>
                  <a:srgbClr val="FF0000"/>
                </a:solidFill>
              </a:rPr>
              <a:t>法線ベクトル</a:t>
            </a:r>
            <a:r>
              <a:rPr lang="ja-JP" altLang="en-US" smtClean="0"/>
              <a:t> </a:t>
            </a:r>
            <a:r>
              <a:rPr lang="en-US" altLang="ja-JP" smtClean="0"/>
              <a:t>: </a:t>
            </a:r>
            <a:r>
              <a:rPr lang="ja-JP" altLang="en-US" smtClean="0"/>
              <a:t>接線ベクトルに垂直な向き</a:t>
            </a:r>
            <a:endParaRPr lang="en-US" altLang="ja-JP" smtClean="0"/>
          </a:p>
        </p:txBody>
      </p:sp>
      <p:pic>
        <p:nvPicPr>
          <p:cNvPr id="22534" name="Picture 12"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643985" flipH="1">
            <a:off x="3348038" y="2349500"/>
            <a:ext cx="8858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3"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988018">
            <a:off x="3563938" y="5805488"/>
            <a:ext cx="79216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4"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793417" flipH="1">
            <a:off x="6784975" y="3592513"/>
            <a:ext cx="8858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7" name="Line 20"/>
          <p:cNvSpPr>
            <a:spLocks noChangeShapeType="1"/>
          </p:cNvSpPr>
          <p:nvPr/>
        </p:nvSpPr>
        <p:spPr bwMode="auto">
          <a:xfrm flipH="1" flipV="1">
            <a:off x="3203575" y="2708275"/>
            <a:ext cx="360363" cy="576263"/>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38" name="Line 21"/>
          <p:cNvSpPr>
            <a:spLocks noChangeShapeType="1"/>
          </p:cNvSpPr>
          <p:nvPr/>
        </p:nvSpPr>
        <p:spPr bwMode="auto">
          <a:xfrm>
            <a:off x="4211638" y="6381750"/>
            <a:ext cx="215900" cy="476250"/>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39" name="Line 22"/>
          <p:cNvSpPr>
            <a:spLocks noChangeShapeType="1"/>
          </p:cNvSpPr>
          <p:nvPr/>
        </p:nvSpPr>
        <p:spPr bwMode="auto">
          <a:xfrm>
            <a:off x="6877050" y="3286125"/>
            <a:ext cx="719138" cy="71438"/>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40" name="Line 23"/>
          <p:cNvSpPr>
            <a:spLocks noChangeShapeType="1"/>
          </p:cNvSpPr>
          <p:nvPr/>
        </p:nvSpPr>
        <p:spPr bwMode="auto">
          <a:xfrm flipV="1">
            <a:off x="3563938" y="2852738"/>
            <a:ext cx="647700" cy="4318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41" name="Line 24"/>
          <p:cNvSpPr>
            <a:spLocks noChangeShapeType="1"/>
          </p:cNvSpPr>
          <p:nvPr/>
        </p:nvSpPr>
        <p:spPr bwMode="auto">
          <a:xfrm flipH="1">
            <a:off x="6804025" y="3286125"/>
            <a:ext cx="73025" cy="574675"/>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42" name="Line 25"/>
          <p:cNvSpPr>
            <a:spLocks noChangeShapeType="1"/>
          </p:cNvSpPr>
          <p:nvPr/>
        </p:nvSpPr>
        <p:spPr bwMode="auto">
          <a:xfrm flipH="1">
            <a:off x="3563938" y="6381750"/>
            <a:ext cx="647700" cy="215900"/>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2543" name="Text Box 26"/>
          <p:cNvSpPr txBox="1">
            <a:spLocks noChangeArrowheads="1"/>
          </p:cNvSpPr>
          <p:nvPr/>
        </p:nvSpPr>
        <p:spPr bwMode="auto">
          <a:xfrm>
            <a:off x="3995738" y="2924175"/>
            <a:ext cx="906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0000FF"/>
                </a:solidFill>
              </a:rPr>
              <a:t>前向き</a:t>
            </a:r>
          </a:p>
        </p:txBody>
      </p:sp>
      <p:sp>
        <p:nvSpPr>
          <p:cNvPr id="22544" name="Text Box 27"/>
          <p:cNvSpPr txBox="1">
            <a:spLocks noChangeArrowheads="1"/>
          </p:cNvSpPr>
          <p:nvPr/>
        </p:nvSpPr>
        <p:spPr bwMode="auto">
          <a:xfrm>
            <a:off x="2357438" y="2857500"/>
            <a:ext cx="9064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FF0000"/>
                </a:solidFill>
              </a:rPr>
              <a:t>横向き</a:t>
            </a:r>
          </a:p>
        </p:txBody>
      </p:sp>
      <p:sp>
        <p:nvSpPr>
          <p:cNvPr id="22545" name="Text Box 28"/>
          <p:cNvSpPr txBox="1">
            <a:spLocks noChangeArrowheads="1"/>
          </p:cNvSpPr>
          <p:nvPr/>
        </p:nvSpPr>
        <p:spPr bwMode="auto">
          <a:xfrm>
            <a:off x="4140200" y="3284538"/>
            <a:ext cx="20621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a:t>※ </a:t>
            </a:r>
            <a:r>
              <a:rPr lang="ja-JP" altLang="en-US" sz="2000"/>
              <a:t>真上から走る</a:t>
            </a:r>
            <a:br>
              <a:rPr lang="ja-JP" altLang="en-US" sz="2000"/>
            </a:br>
            <a:r>
              <a:rPr lang="ja-JP" altLang="en-US" sz="2000"/>
              <a:t>自動車をみたとき</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0D00756-042E-454A-B868-80F1132FD4D8}" type="slidenum">
              <a:rPr lang="en-US" altLang="ja-JP" sz="2000"/>
              <a:pPr>
                <a:spcBef>
                  <a:spcPct val="0"/>
                </a:spcBef>
                <a:buFontTx/>
                <a:buNone/>
              </a:pPr>
              <a:t>21</a:t>
            </a:fld>
            <a:endParaRPr lang="en-US" altLang="ja-JP" sz="2000"/>
          </a:p>
        </p:txBody>
      </p:sp>
      <p:sp>
        <p:nvSpPr>
          <p:cNvPr id="23555" name="Rectangle 2"/>
          <p:cNvSpPr>
            <a:spLocks noGrp="1" noChangeArrowheads="1"/>
          </p:cNvSpPr>
          <p:nvPr>
            <p:ph type="title"/>
          </p:nvPr>
        </p:nvSpPr>
        <p:spPr>
          <a:xfrm>
            <a:off x="457200" y="53975"/>
            <a:ext cx="8229600" cy="1143000"/>
          </a:xfrm>
        </p:spPr>
        <p:txBody>
          <a:bodyPr/>
          <a:lstStyle/>
          <a:p>
            <a:pPr eaLnBrk="1" hangingPunct="1"/>
            <a:r>
              <a:rPr lang="ja-JP" altLang="en-US" smtClean="0"/>
              <a:t>パラメトリック曲線の接線ベクトル</a:t>
            </a:r>
          </a:p>
        </p:txBody>
      </p:sp>
      <p:sp>
        <p:nvSpPr>
          <p:cNvPr id="23556" name="Rectangle 3"/>
          <p:cNvSpPr>
            <a:spLocks noGrp="1" noChangeArrowheads="1"/>
          </p:cNvSpPr>
          <p:nvPr>
            <p:ph type="body" idx="1"/>
          </p:nvPr>
        </p:nvSpPr>
        <p:spPr>
          <a:xfrm>
            <a:off x="323850" y="1125538"/>
            <a:ext cx="8893175" cy="1368425"/>
          </a:xfrm>
        </p:spPr>
        <p:txBody>
          <a:bodyPr/>
          <a:lstStyle/>
          <a:p>
            <a:pPr eaLnBrk="1" hangingPunct="1"/>
            <a:r>
              <a:rPr lang="ja-JP" altLang="en-US" smtClean="0"/>
              <a:t>パラメータで微分する</a:t>
            </a:r>
            <a:endParaRPr lang="en-US" altLang="ja-JP" smtClean="0"/>
          </a:p>
        </p:txBody>
      </p:sp>
      <p:graphicFrame>
        <p:nvGraphicFramePr>
          <p:cNvPr id="23557" name="Object 5"/>
          <p:cNvGraphicFramePr>
            <a:graphicFrameLocks noChangeAspect="1"/>
          </p:cNvGraphicFramePr>
          <p:nvPr/>
        </p:nvGraphicFramePr>
        <p:xfrm>
          <a:off x="1697038" y="1787525"/>
          <a:ext cx="3595687" cy="1209675"/>
        </p:xfrm>
        <a:graphic>
          <a:graphicData uri="http://schemas.openxmlformats.org/presentationml/2006/ole">
            <mc:AlternateContent xmlns:mc="http://schemas.openxmlformats.org/markup-compatibility/2006">
              <mc:Choice xmlns:v="urn:schemas-microsoft-com:vml" Requires="v">
                <p:oleObj spid="_x0000_s23569" name="数式" r:id="rId3" imgW="1282700" imgH="431800" progId="Equation.3">
                  <p:embed/>
                </p:oleObj>
              </mc:Choice>
              <mc:Fallback>
                <p:oleObj name="数式" r:id="rId3" imgW="1282700" imgH="431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7038" y="1787525"/>
                        <a:ext cx="3595687" cy="1209675"/>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3558" name="Picture 14"/>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643438" y="2349500"/>
            <a:ext cx="3838575"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9" name="Line 15"/>
          <p:cNvSpPr>
            <a:spLocks noChangeShapeType="1"/>
          </p:cNvSpPr>
          <p:nvPr/>
        </p:nvSpPr>
        <p:spPr bwMode="auto">
          <a:xfrm flipV="1">
            <a:off x="5219700" y="2852738"/>
            <a:ext cx="1008063" cy="720725"/>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560" name="Line 16"/>
          <p:cNvSpPr>
            <a:spLocks noChangeShapeType="1"/>
          </p:cNvSpPr>
          <p:nvPr/>
        </p:nvSpPr>
        <p:spPr bwMode="auto">
          <a:xfrm>
            <a:off x="8101013" y="2997200"/>
            <a:ext cx="215900" cy="503238"/>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561" name="Line 17"/>
          <p:cNvSpPr>
            <a:spLocks noChangeShapeType="1"/>
          </p:cNvSpPr>
          <p:nvPr/>
        </p:nvSpPr>
        <p:spPr bwMode="auto">
          <a:xfrm flipH="1">
            <a:off x="4787900" y="6381750"/>
            <a:ext cx="1008063" cy="360363"/>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23562" name="Object 3"/>
          <p:cNvGraphicFramePr>
            <a:graphicFrameLocks noChangeAspect="1"/>
          </p:cNvGraphicFramePr>
          <p:nvPr/>
        </p:nvGraphicFramePr>
        <p:xfrm>
          <a:off x="468313" y="4221163"/>
          <a:ext cx="4795837" cy="1530350"/>
        </p:xfrm>
        <a:graphic>
          <a:graphicData uri="http://schemas.openxmlformats.org/presentationml/2006/ole">
            <mc:AlternateContent xmlns:mc="http://schemas.openxmlformats.org/markup-compatibility/2006">
              <mc:Choice xmlns:v="urn:schemas-microsoft-com:vml" Requires="v">
                <p:oleObj spid="_x0000_s23570" name="数式" r:id="rId6" imgW="2628900" imgH="838200" progId="Equation.3">
                  <p:embed/>
                </p:oleObj>
              </mc:Choice>
              <mc:Fallback>
                <p:oleObj name="数式" r:id="rId6" imgW="2628900" imgH="8382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313" y="4221163"/>
                        <a:ext cx="4795837" cy="153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563" name="Text Box 19"/>
          <p:cNvSpPr txBox="1">
            <a:spLocks noChangeArrowheads="1"/>
          </p:cNvSpPr>
          <p:nvPr/>
        </p:nvSpPr>
        <p:spPr bwMode="auto">
          <a:xfrm>
            <a:off x="8215313" y="2816225"/>
            <a:ext cx="677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遅い</a:t>
            </a:r>
          </a:p>
        </p:txBody>
      </p:sp>
      <p:sp>
        <p:nvSpPr>
          <p:cNvPr id="23564" name="Text Box 20"/>
          <p:cNvSpPr txBox="1">
            <a:spLocks noChangeArrowheads="1"/>
          </p:cNvSpPr>
          <p:nvPr/>
        </p:nvSpPr>
        <p:spPr bwMode="auto">
          <a:xfrm>
            <a:off x="5003800" y="5949950"/>
            <a:ext cx="677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速い</a:t>
            </a:r>
          </a:p>
        </p:txBody>
      </p:sp>
      <p:sp>
        <p:nvSpPr>
          <p:cNvPr id="23565" name="Text Box 21"/>
          <p:cNvSpPr txBox="1">
            <a:spLocks noChangeArrowheads="1"/>
          </p:cNvSpPr>
          <p:nvPr/>
        </p:nvSpPr>
        <p:spPr bwMode="auto">
          <a:xfrm>
            <a:off x="7092950" y="5589588"/>
            <a:ext cx="16938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一定時間毎に</a:t>
            </a:r>
            <a:br>
              <a:rPr lang="ja-JP" altLang="en-US" sz="2000"/>
            </a:br>
            <a:r>
              <a:rPr lang="ja-JP" altLang="en-US" sz="2000"/>
              <a:t>描かれた点</a:t>
            </a:r>
          </a:p>
        </p:txBody>
      </p:sp>
      <p:sp>
        <p:nvSpPr>
          <p:cNvPr id="23566" name="Rectangle 22"/>
          <p:cNvSpPr>
            <a:spLocks noChangeArrowheads="1"/>
          </p:cNvSpPr>
          <p:nvPr/>
        </p:nvSpPr>
        <p:spPr bwMode="auto">
          <a:xfrm>
            <a:off x="144463" y="3357563"/>
            <a:ext cx="42830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パラメータが時間なら</a:t>
            </a:r>
            <a:br>
              <a:rPr lang="ja-JP" altLang="en-US" sz="2400"/>
            </a:br>
            <a:r>
              <a:rPr lang="ja-JP" altLang="en-US" sz="2400"/>
              <a:t>　　　　　　　　速度ベクトルになる</a:t>
            </a:r>
          </a:p>
        </p:txBody>
      </p:sp>
      <p:sp>
        <p:nvSpPr>
          <p:cNvPr id="23567" name="Line 23"/>
          <p:cNvSpPr>
            <a:spLocks noChangeShapeType="1"/>
          </p:cNvSpPr>
          <p:nvPr/>
        </p:nvSpPr>
        <p:spPr bwMode="auto">
          <a:xfrm flipV="1">
            <a:off x="2484438" y="5589588"/>
            <a:ext cx="503237" cy="3603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3568" name="Text Box 25"/>
          <p:cNvSpPr txBox="1">
            <a:spLocks noChangeArrowheads="1"/>
          </p:cNvSpPr>
          <p:nvPr/>
        </p:nvSpPr>
        <p:spPr bwMode="auto">
          <a:xfrm>
            <a:off x="323850" y="5895975"/>
            <a:ext cx="33845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経過時間を</a:t>
            </a:r>
            <a:br>
              <a:rPr lang="ja-JP" altLang="en-US" sz="2000"/>
            </a:br>
            <a:r>
              <a:rPr lang="ja-JP" altLang="en-US" sz="2000"/>
              <a:t>無限に小さくすると微分になる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2EC73B3-464F-4FA9-8D96-32D757D7C637}" type="slidenum">
              <a:rPr lang="en-US" altLang="ja-JP" sz="2000"/>
              <a:pPr>
                <a:spcBef>
                  <a:spcPct val="0"/>
                </a:spcBef>
                <a:buFontTx/>
                <a:buNone/>
              </a:pPr>
              <a:t>22</a:t>
            </a:fld>
            <a:endParaRPr lang="en-US" altLang="ja-JP" sz="2000"/>
          </a:p>
        </p:txBody>
      </p:sp>
      <p:sp>
        <p:nvSpPr>
          <p:cNvPr id="24579" name="Rectangle 2"/>
          <p:cNvSpPr>
            <a:spLocks noGrp="1" noChangeArrowheads="1"/>
          </p:cNvSpPr>
          <p:nvPr>
            <p:ph type="title"/>
          </p:nvPr>
        </p:nvSpPr>
        <p:spPr>
          <a:xfrm>
            <a:off x="457200" y="-26988"/>
            <a:ext cx="8229600" cy="1143001"/>
          </a:xfrm>
        </p:spPr>
        <p:txBody>
          <a:bodyPr/>
          <a:lstStyle/>
          <a:p>
            <a:r>
              <a:rPr lang="ja-JP" altLang="en-US" smtClean="0"/>
              <a:t>ベジエ曲線の接線ベクトル</a:t>
            </a:r>
          </a:p>
        </p:txBody>
      </p:sp>
      <p:sp>
        <p:nvSpPr>
          <p:cNvPr id="24580" name="Rectangle 3"/>
          <p:cNvSpPr>
            <a:spLocks noGrp="1" noChangeArrowheads="1"/>
          </p:cNvSpPr>
          <p:nvPr>
            <p:ph type="body" idx="1"/>
          </p:nvPr>
        </p:nvSpPr>
        <p:spPr>
          <a:xfrm>
            <a:off x="457200" y="1052513"/>
            <a:ext cx="8229600" cy="1439862"/>
          </a:xfrm>
        </p:spPr>
        <p:txBody>
          <a:bodyPr/>
          <a:lstStyle/>
          <a:p>
            <a:r>
              <a:rPr lang="ja-JP" altLang="en-US" smtClean="0"/>
              <a:t>基底関数を微分すればよい</a:t>
            </a:r>
          </a:p>
          <a:p>
            <a:pPr lvl="1"/>
            <a:r>
              <a:rPr lang="ja-JP" altLang="en-US" smtClean="0"/>
              <a:t>制御点は係数</a:t>
            </a:r>
          </a:p>
        </p:txBody>
      </p:sp>
      <p:graphicFrame>
        <p:nvGraphicFramePr>
          <p:cNvPr id="24581" name="Object 5"/>
          <p:cNvGraphicFramePr>
            <a:graphicFrameLocks noChangeAspect="1"/>
          </p:cNvGraphicFramePr>
          <p:nvPr/>
        </p:nvGraphicFramePr>
        <p:xfrm>
          <a:off x="1546225" y="2133600"/>
          <a:ext cx="6121400" cy="2259013"/>
        </p:xfrm>
        <a:graphic>
          <a:graphicData uri="http://schemas.openxmlformats.org/presentationml/2006/ole">
            <mc:AlternateContent xmlns:mc="http://schemas.openxmlformats.org/markup-compatibility/2006">
              <mc:Choice xmlns:v="urn:schemas-microsoft-com:vml" Requires="v">
                <p:oleObj spid="_x0000_s24588" name="数式" r:id="rId3" imgW="2336800" imgH="863600" progId="Equation.3">
                  <p:embed/>
                </p:oleObj>
              </mc:Choice>
              <mc:Fallback>
                <p:oleObj name="数式" r:id="rId3" imgW="2336800" imgH="863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6225" y="2133600"/>
                        <a:ext cx="6121400" cy="2259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4582" name="Picture 5" descr="bezier_rot"/>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22938" y="4340225"/>
            <a:ext cx="3313112"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Line 8"/>
          <p:cNvSpPr>
            <a:spLocks noChangeShapeType="1"/>
          </p:cNvSpPr>
          <p:nvPr/>
        </p:nvSpPr>
        <p:spPr bwMode="auto">
          <a:xfrm flipV="1">
            <a:off x="6586538" y="4941888"/>
            <a:ext cx="792162" cy="287337"/>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4584" name="Oval 9"/>
          <p:cNvSpPr>
            <a:spLocks noChangeArrowheads="1"/>
          </p:cNvSpPr>
          <p:nvPr/>
        </p:nvSpPr>
        <p:spPr bwMode="auto">
          <a:xfrm>
            <a:off x="6515100" y="5157788"/>
            <a:ext cx="142875" cy="142875"/>
          </a:xfrm>
          <a:prstGeom prst="ellipse">
            <a:avLst/>
          </a:prstGeom>
          <a:solidFill>
            <a:srgbClr val="FF00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24585" name="Object 3"/>
          <p:cNvGraphicFramePr>
            <a:graphicFrameLocks noChangeAspect="1"/>
          </p:cNvGraphicFramePr>
          <p:nvPr/>
        </p:nvGraphicFramePr>
        <p:xfrm>
          <a:off x="6586538" y="4725988"/>
          <a:ext cx="504825" cy="403225"/>
        </p:xfrm>
        <a:graphic>
          <a:graphicData uri="http://schemas.openxmlformats.org/presentationml/2006/ole">
            <mc:AlternateContent xmlns:mc="http://schemas.openxmlformats.org/markup-compatibility/2006">
              <mc:Choice xmlns:v="urn:schemas-microsoft-com:vml" Requires="v">
                <p:oleObj spid="_x0000_s24589" name="数式" r:id="rId6" imgW="253780" imgH="203024" progId="Equation.3">
                  <p:embed/>
                </p:oleObj>
              </mc:Choice>
              <mc:Fallback>
                <p:oleObj name="数式" r:id="rId6" imgW="253780" imgH="203024"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86538" y="4725988"/>
                        <a:ext cx="504825" cy="403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6" name="Object 4"/>
          <p:cNvGraphicFramePr>
            <a:graphicFrameLocks noChangeAspect="1"/>
          </p:cNvGraphicFramePr>
          <p:nvPr/>
        </p:nvGraphicFramePr>
        <p:xfrm>
          <a:off x="539750" y="5373688"/>
          <a:ext cx="4895850" cy="882650"/>
        </p:xfrm>
        <a:graphic>
          <a:graphicData uri="http://schemas.openxmlformats.org/presentationml/2006/ole">
            <mc:AlternateContent xmlns:mc="http://schemas.openxmlformats.org/markup-compatibility/2006">
              <mc:Choice xmlns:v="urn:schemas-microsoft-com:vml" Requires="v">
                <p:oleObj spid="_x0000_s24590" name="数式" r:id="rId8" imgW="2324100" imgH="419100" progId="Equation.3">
                  <p:embed/>
                </p:oleObj>
              </mc:Choice>
              <mc:Fallback>
                <p:oleObj name="数式" r:id="rId8" imgW="2324100" imgH="4191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9750" y="5373688"/>
                        <a:ext cx="4895850" cy="882650"/>
                      </a:xfrm>
                      <a:prstGeom prst="rect">
                        <a:avLst/>
                      </a:prstGeom>
                      <a:noFill/>
                      <a:ln w="19050">
                        <a:solidFill>
                          <a:srgbClr val="00FF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4587" name="Text Box 10"/>
          <p:cNvSpPr txBox="1">
            <a:spLocks noChangeArrowheads="1"/>
          </p:cNvSpPr>
          <p:nvPr/>
        </p:nvSpPr>
        <p:spPr bwMode="auto">
          <a:xfrm>
            <a:off x="250825" y="4868863"/>
            <a:ext cx="5627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t>3</a:t>
            </a:r>
            <a:r>
              <a:rPr lang="ja-JP" altLang="en-US" sz="2400"/>
              <a:t>次ベジエ曲線の</a:t>
            </a:r>
            <a:r>
              <a:rPr lang="en-US" altLang="ja-JP" sz="2400"/>
              <a:t>1</a:t>
            </a:r>
            <a:r>
              <a:rPr lang="ja-JP" altLang="en-US" sz="2400"/>
              <a:t>番目の基底関数の微分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43F08BE1-A6AC-4E70-B1DE-3D447C73DA85}" type="slidenum">
              <a:rPr lang="en-US" altLang="ja-JP" sz="2000"/>
              <a:pPr>
                <a:spcBef>
                  <a:spcPct val="0"/>
                </a:spcBef>
                <a:buFontTx/>
                <a:buNone/>
              </a:pPr>
              <a:t>23</a:t>
            </a:fld>
            <a:endParaRPr lang="en-US" altLang="ja-JP" sz="2000"/>
          </a:p>
        </p:txBody>
      </p:sp>
      <p:sp>
        <p:nvSpPr>
          <p:cNvPr id="25603" name="Rectangle 2"/>
          <p:cNvSpPr>
            <a:spLocks noGrp="1" noChangeArrowheads="1"/>
          </p:cNvSpPr>
          <p:nvPr>
            <p:ph type="title"/>
          </p:nvPr>
        </p:nvSpPr>
        <p:spPr>
          <a:xfrm>
            <a:off x="457200" y="-100013"/>
            <a:ext cx="8229600" cy="1143001"/>
          </a:xfrm>
        </p:spPr>
        <p:txBody>
          <a:bodyPr/>
          <a:lstStyle/>
          <a:p>
            <a:pPr eaLnBrk="1" hangingPunct="1"/>
            <a:r>
              <a:rPr lang="ja-JP" altLang="en-US" smtClean="0"/>
              <a:t>ベジエスプライン曲線</a:t>
            </a:r>
          </a:p>
        </p:txBody>
      </p:sp>
      <p:sp>
        <p:nvSpPr>
          <p:cNvPr id="25604" name="Rectangle 3"/>
          <p:cNvSpPr>
            <a:spLocks noGrp="1" noChangeArrowheads="1"/>
          </p:cNvSpPr>
          <p:nvPr>
            <p:ph type="body" idx="1"/>
          </p:nvPr>
        </p:nvSpPr>
        <p:spPr>
          <a:xfrm>
            <a:off x="457200" y="919163"/>
            <a:ext cx="8229600" cy="4525962"/>
          </a:xfrm>
        </p:spPr>
        <p:txBody>
          <a:bodyPr/>
          <a:lstStyle/>
          <a:p>
            <a:pPr eaLnBrk="1" hangingPunct="1"/>
            <a:r>
              <a:rPr lang="ja-JP" altLang="en-US" smtClean="0"/>
              <a:t>低い次数</a:t>
            </a:r>
            <a:r>
              <a:rPr lang="en-US" altLang="ja-JP" smtClean="0"/>
              <a:t>(3</a:t>
            </a:r>
            <a:r>
              <a:rPr lang="ja-JP" altLang="en-US" smtClean="0"/>
              <a:t>次の場合がほとんど</a:t>
            </a:r>
            <a:r>
              <a:rPr lang="en-US" altLang="ja-JP" smtClean="0"/>
              <a:t>)</a:t>
            </a:r>
            <a:br>
              <a:rPr lang="en-US" altLang="ja-JP" smtClean="0"/>
            </a:br>
            <a:r>
              <a:rPr lang="en-US" altLang="ja-JP" smtClean="0"/>
              <a:t>                    </a:t>
            </a:r>
            <a:r>
              <a:rPr lang="ja-JP" altLang="en-US" smtClean="0"/>
              <a:t>のベジエ曲線をつないでいく</a:t>
            </a:r>
          </a:p>
          <a:p>
            <a:pPr lvl="1" eaLnBrk="1" hangingPunct="1"/>
            <a:r>
              <a:rPr lang="ja-JP" altLang="en-US" smtClean="0"/>
              <a:t>接ベクトルが平行となるように制御点を配置する</a:t>
            </a:r>
          </a:p>
        </p:txBody>
      </p:sp>
      <p:pic>
        <p:nvPicPr>
          <p:cNvPr id="25605" name="Picture 4" descr="bezier_sp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652713"/>
            <a:ext cx="298926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5" descr="bezier_sp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25" y="4237038"/>
            <a:ext cx="2989263"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6" descr="bezier_sp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75" y="3516313"/>
            <a:ext cx="2989263"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Oval 7"/>
          <p:cNvSpPr>
            <a:spLocks noChangeArrowheads="1"/>
          </p:cNvSpPr>
          <p:nvPr/>
        </p:nvSpPr>
        <p:spPr bwMode="auto">
          <a:xfrm>
            <a:off x="3059113" y="4164013"/>
            <a:ext cx="215900" cy="215900"/>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09" name="Oval 8"/>
          <p:cNvSpPr>
            <a:spLocks noChangeArrowheads="1"/>
          </p:cNvSpPr>
          <p:nvPr/>
        </p:nvSpPr>
        <p:spPr bwMode="auto">
          <a:xfrm>
            <a:off x="6011863" y="4524375"/>
            <a:ext cx="215900" cy="215900"/>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0" name="Line 13"/>
          <p:cNvSpPr>
            <a:spLocks noChangeShapeType="1"/>
          </p:cNvSpPr>
          <p:nvPr/>
        </p:nvSpPr>
        <p:spPr bwMode="auto">
          <a:xfrm>
            <a:off x="3132138" y="3860800"/>
            <a:ext cx="503237" cy="792163"/>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5611" name="Text Box 14"/>
          <p:cNvSpPr txBox="1">
            <a:spLocks noChangeArrowheads="1"/>
          </p:cNvSpPr>
          <p:nvPr/>
        </p:nvSpPr>
        <p:spPr bwMode="auto">
          <a:xfrm>
            <a:off x="2124075" y="422116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接続点</a:t>
            </a:r>
          </a:p>
        </p:txBody>
      </p:sp>
      <p:sp>
        <p:nvSpPr>
          <p:cNvPr id="25612" name="Text Box 15"/>
          <p:cNvSpPr txBox="1">
            <a:spLocks noChangeArrowheads="1"/>
          </p:cNvSpPr>
          <p:nvPr/>
        </p:nvSpPr>
        <p:spPr bwMode="auto">
          <a:xfrm>
            <a:off x="6156325" y="465296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接続点</a:t>
            </a:r>
          </a:p>
        </p:txBody>
      </p:sp>
      <p:sp>
        <p:nvSpPr>
          <p:cNvPr id="25613" name="Line 16"/>
          <p:cNvSpPr>
            <a:spLocks noChangeShapeType="1"/>
          </p:cNvSpPr>
          <p:nvPr/>
        </p:nvSpPr>
        <p:spPr bwMode="auto">
          <a:xfrm flipV="1">
            <a:off x="5651500" y="4078288"/>
            <a:ext cx="719138" cy="8636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5614" name="Text Box 17"/>
          <p:cNvSpPr txBox="1">
            <a:spLocks noChangeArrowheads="1"/>
          </p:cNvSpPr>
          <p:nvPr/>
        </p:nvSpPr>
        <p:spPr bwMode="auto">
          <a:xfrm>
            <a:off x="427038" y="5972175"/>
            <a:ext cx="8177212" cy="841375"/>
          </a:xfrm>
          <a:prstGeom prst="rect">
            <a:avLst/>
          </a:prstGeom>
          <a:noFill/>
          <a:ln w="1905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t>※ </a:t>
            </a:r>
            <a:r>
              <a:rPr lang="ja-JP" altLang="en-US" sz="2400"/>
              <a:t>ベジエ曲線は端点において、制御点が成す折れ線に接する</a:t>
            </a:r>
            <a:br>
              <a:rPr lang="ja-JP" altLang="en-US" sz="2400"/>
            </a:br>
            <a:r>
              <a:rPr lang="ja-JP" altLang="en-US" sz="2400"/>
              <a:t>                 → 時間のある人は計算で確かめてみましょう</a:t>
            </a:r>
          </a:p>
        </p:txBody>
      </p:sp>
      <p:sp>
        <p:nvSpPr>
          <p:cNvPr id="25615" name="Text Box 18"/>
          <p:cNvSpPr txBox="1">
            <a:spLocks noChangeArrowheads="1"/>
          </p:cNvSpPr>
          <p:nvPr/>
        </p:nvSpPr>
        <p:spPr bwMode="auto">
          <a:xfrm>
            <a:off x="2978150" y="2852738"/>
            <a:ext cx="3746500" cy="841375"/>
          </a:xfrm>
          <a:prstGeom prst="rect">
            <a:avLst/>
          </a:prstGeom>
          <a:noFill/>
          <a:ln w="1905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接続点の前後で</a:t>
            </a:r>
            <a:br>
              <a:rPr lang="ja-JP" altLang="en-US" sz="2400"/>
            </a:br>
            <a:r>
              <a:rPr lang="ja-JP" altLang="en-US" sz="2400"/>
              <a:t>制御点を直線上に配置する</a:t>
            </a:r>
          </a:p>
        </p:txBody>
      </p:sp>
      <p:sp>
        <p:nvSpPr>
          <p:cNvPr id="25616" name="Line 20"/>
          <p:cNvSpPr>
            <a:spLocks noChangeShapeType="1"/>
          </p:cNvSpPr>
          <p:nvPr/>
        </p:nvSpPr>
        <p:spPr bwMode="auto">
          <a:xfrm flipH="1">
            <a:off x="3419475" y="3716338"/>
            <a:ext cx="504825"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17" name="Line 21"/>
          <p:cNvSpPr>
            <a:spLocks noChangeShapeType="1"/>
          </p:cNvSpPr>
          <p:nvPr/>
        </p:nvSpPr>
        <p:spPr bwMode="auto">
          <a:xfrm>
            <a:off x="5508625" y="3789363"/>
            <a:ext cx="431800"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18" name="Oval 22"/>
          <p:cNvSpPr>
            <a:spLocks noChangeArrowheads="1"/>
          </p:cNvSpPr>
          <p:nvPr/>
        </p:nvSpPr>
        <p:spPr bwMode="auto">
          <a:xfrm>
            <a:off x="2195513" y="2852738"/>
            <a:ext cx="144462" cy="144462"/>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9" name="Oval 23"/>
          <p:cNvSpPr>
            <a:spLocks noChangeArrowheads="1"/>
          </p:cNvSpPr>
          <p:nvPr/>
        </p:nvSpPr>
        <p:spPr bwMode="auto">
          <a:xfrm>
            <a:off x="3851275" y="5516563"/>
            <a:ext cx="144463" cy="144462"/>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20" name="Oval 24"/>
          <p:cNvSpPr>
            <a:spLocks noChangeArrowheads="1"/>
          </p:cNvSpPr>
          <p:nvPr/>
        </p:nvSpPr>
        <p:spPr bwMode="auto">
          <a:xfrm>
            <a:off x="6948488" y="3500438"/>
            <a:ext cx="144462" cy="144462"/>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21" name="Oval 25"/>
          <p:cNvSpPr>
            <a:spLocks noChangeArrowheads="1"/>
          </p:cNvSpPr>
          <p:nvPr/>
        </p:nvSpPr>
        <p:spPr bwMode="auto">
          <a:xfrm>
            <a:off x="5003800" y="5734050"/>
            <a:ext cx="144463" cy="144463"/>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EACCB27-1C8A-4161-8278-1A7FC5D30121}" type="slidenum">
              <a:rPr lang="en-US" altLang="ja-JP" sz="2000"/>
              <a:pPr>
                <a:spcBef>
                  <a:spcPct val="0"/>
                </a:spcBef>
                <a:buFontTx/>
                <a:buNone/>
              </a:pPr>
              <a:t>24</a:t>
            </a:fld>
            <a:endParaRPr lang="en-US" altLang="ja-JP" sz="2000"/>
          </a:p>
        </p:txBody>
      </p:sp>
      <p:sp>
        <p:nvSpPr>
          <p:cNvPr id="26627" name="Rectangle 2"/>
          <p:cNvSpPr>
            <a:spLocks noGrp="1" noChangeArrowheads="1"/>
          </p:cNvSpPr>
          <p:nvPr>
            <p:ph type="title"/>
          </p:nvPr>
        </p:nvSpPr>
        <p:spPr>
          <a:xfrm>
            <a:off x="457200" y="-157163"/>
            <a:ext cx="8229600" cy="1143001"/>
          </a:xfrm>
        </p:spPr>
        <p:txBody>
          <a:bodyPr/>
          <a:lstStyle/>
          <a:p>
            <a:r>
              <a:rPr lang="ja-JP" altLang="en-US" smtClean="0"/>
              <a:t>法線ベクトル</a:t>
            </a:r>
          </a:p>
        </p:txBody>
      </p:sp>
      <p:sp>
        <p:nvSpPr>
          <p:cNvPr id="26628" name="Rectangle 3"/>
          <p:cNvSpPr>
            <a:spLocks noGrp="1" noChangeArrowheads="1"/>
          </p:cNvSpPr>
          <p:nvPr>
            <p:ph type="body" idx="1"/>
          </p:nvPr>
        </p:nvSpPr>
        <p:spPr>
          <a:xfrm>
            <a:off x="468313" y="909638"/>
            <a:ext cx="8229600" cy="1511300"/>
          </a:xfrm>
        </p:spPr>
        <p:txBody>
          <a:bodyPr/>
          <a:lstStyle/>
          <a:p>
            <a:r>
              <a:rPr lang="ja-JP" altLang="en-US" smtClean="0"/>
              <a:t>接線ベクトルを </a:t>
            </a:r>
            <a:r>
              <a:rPr lang="en-US" altLang="ja-JP" smtClean="0"/>
              <a:t>90</a:t>
            </a:r>
            <a:r>
              <a:rPr lang="ja-JP" altLang="en-US" smtClean="0"/>
              <a:t>度回転する</a:t>
            </a:r>
          </a:p>
          <a:p>
            <a:pPr lvl="1"/>
            <a:r>
              <a:rPr lang="ja-JP" altLang="en-US" smtClean="0"/>
              <a:t>通常は長さが</a:t>
            </a:r>
            <a:r>
              <a:rPr lang="en-US" altLang="ja-JP" smtClean="0"/>
              <a:t>1</a:t>
            </a:r>
            <a:r>
              <a:rPr lang="ja-JP" altLang="en-US" smtClean="0"/>
              <a:t>の単位法線を用いる</a:t>
            </a:r>
          </a:p>
        </p:txBody>
      </p:sp>
      <p:graphicFrame>
        <p:nvGraphicFramePr>
          <p:cNvPr id="26629" name="Object 5"/>
          <p:cNvGraphicFramePr>
            <a:graphicFrameLocks noChangeAspect="1"/>
          </p:cNvGraphicFramePr>
          <p:nvPr/>
        </p:nvGraphicFramePr>
        <p:xfrm>
          <a:off x="1258888" y="2139950"/>
          <a:ext cx="6553200" cy="1144588"/>
        </p:xfrm>
        <a:graphic>
          <a:graphicData uri="http://schemas.openxmlformats.org/presentationml/2006/ole">
            <mc:AlternateContent xmlns:mc="http://schemas.openxmlformats.org/markup-compatibility/2006">
              <mc:Choice xmlns:v="urn:schemas-microsoft-com:vml" Requires="v">
                <p:oleObj spid="_x0000_s26637" name="数式" r:id="rId3" imgW="2908300" imgH="508000" progId="Equation.3">
                  <p:embed/>
                </p:oleObj>
              </mc:Choice>
              <mc:Fallback>
                <p:oleObj name="数式" r:id="rId3" imgW="2908300" imgH="5080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2139950"/>
                        <a:ext cx="6553200" cy="1144588"/>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6630"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91125" y="3500438"/>
            <a:ext cx="2909888"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Line 6"/>
          <p:cNvSpPr>
            <a:spLocks noChangeShapeType="1"/>
          </p:cNvSpPr>
          <p:nvPr/>
        </p:nvSpPr>
        <p:spPr bwMode="auto">
          <a:xfrm flipV="1">
            <a:off x="6054725" y="3644900"/>
            <a:ext cx="792163" cy="504825"/>
          </a:xfrm>
          <a:prstGeom prst="line">
            <a:avLst/>
          </a:prstGeom>
          <a:noFill/>
          <a:ln w="5715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6632" name="Line 16"/>
          <p:cNvSpPr>
            <a:spLocks noChangeShapeType="1"/>
          </p:cNvSpPr>
          <p:nvPr/>
        </p:nvSpPr>
        <p:spPr bwMode="auto">
          <a:xfrm flipH="1" flipV="1">
            <a:off x="5572125" y="3429000"/>
            <a:ext cx="482600" cy="720725"/>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26633" name="Text Box 17"/>
          <p:cNvSpPr txBox="1">
            <a:spLocks noChangeArrowheads="1"/>
          </p:cNvSpPr>
          <p:nvPr/>
        </p:nvSpPr>
        <p:spPr bwMode="auto">
          <a:xfrm>
            <a:off x="4357688" y="3643313"/>
            <a:ext cx="1555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FF0000"/>
                </a:solidFill>
              </a:rPr>
              <a:t>法線ベクトル</a:t>
            </a:r>
          </a:p>
        </p:txBody>
      </p:sp>
      <p:sp>
        <p:nvSpPr>
          <p:cNvPr id="26634" name="Text Box 18"/>
          <p:cNvSpPr txBox="1">
            <a:spLocks noChangeArrowheads="1"/>
          </p:cNvSpPr>
          <p:nvPr/>
        </p:nvSpPr>
        <p:spPr bwMode="auto">
          <a:xfrm>
            <a:off x="5715000" y="3286125"/>
            <a:ext cx="1555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0000FF"/>
                </a:solidFill>
              </a:rPr>
              <a:t>接線ベクトル</a:t>
            </a:r>
          </a:p>
        </p:txBody>
      </p:sp>
      <p:graphicFrame>
        <p:nvGraphicFramePr>
          <p:cNvPr id="26635" name="Object 3"/>
          <p:cNvGraphicFramePr>
            <a:graphicFrameLocks noChangeAspect="1"/>
          </p:cNvGraphicFramePr>
          <p:nvPr/>
        </p:nvGraphicFramePr>
        <p:xfrm>
          <a:off x="428625" y="3594100"/>
          <a:ext cx="3319463" cy="1155700"/>
        </p:xfrm>
        <a:graphic>
          <a:graphicData uri="http://schemas.openxmlformats.org/presentationml/2006/ole">
            <mc:AlternateContent xmlns:mc="http://schemas.openxmlformats.org/markup-compatibility/2006">
              <mc:Choice xmlns:v="urn:schemas-microsoft-com:vml" Requires="v">
                <p:oleObj spid="_x0000_s26638" name="数式" r:id="rId6" imgW="1968500" imgH="685800" progId="Equation.3">
                  <p:embed/>
                </p:oleObj>
              </mc:Choice>
              <mc:Fallback>
                <p:oleObj name="数式" r:id="rId6" imgW="1968500" imgH="6858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8625" y="3594100"/>
                        <a:ext cx="3319463" cy="1155700"/>
                      </a:xfrm>
                      <a:prstGeom prst="rect">
                        <a:avLst/>
                      </a:prstGeom>
                      <a:noFill/>
                      <a:ln w="1905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6" name="Object 4"/>
          <p:cNvGraphicFramePr>
            <a:graphicFrameLocks noChangeAspect="1"/>
          </p:cNvGraphicFramePr>
          <p:nvPr/>
        </p:nvGraphicFramePr>
        <p:xfrm>
          <a:off x="2051050" y="5013325"/>
          <a:ext cx="2762250" cy="1604963"/>
        </p:xfrm>
        <a:graphic>
          <a:graphicData uri="http://schemas.openxmlformats.org/presentationml/2006/ole">
            <mc:AlternateContent xmlns:mc="http://schemas.openxmlformats.org/markup-compatibility/2006">
              <mc:Choice xmlns:v="urn:schemas-microsoft-com:vml" Requires="v">
                <p:oleObj spid="_x0000_s26639" name="数式" r:id="rId8" imgW="1637589" imgH="952087" progId="Equation.3">
                  <p:embed/>
                </p:oleObj>
              </mc:Choice>
              <mc:Fallback>
                <p:oleObj name="数式" r:id="rId8" imgW="1637589" imgH="952087"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51050" y="5013325"/>
                        <a:ext cx="2762250" cy="1604963"/>
                      </a:xfrm>
                      <a:prstGeom prst="rect">
                        <a:avLst/>
                      </a:prstGeom>
                      <a:noFill/>
                      <a:ln w="1905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F202CE0-BD34-4B0C-9D6C-372F06624A22}" type="slidenum">
              <a:rPr lang="en-US" altLang="ja-JP" sz="2000"/>
              <a:pPr>
                <a:spcBef>
                  <a:spcPct val="0"/>
                </a:spcBef>
                <a:buFontTx/>
                <a:buNone/>
              </a:pPr>
              <a:t>25</a:t>
            </a:fld>
            <a:endParaRPr lang="en-US" altLang="ja-JP" sz="2000"/>
          </a:p>
        </p:txBody>
      </p:sp>
      <p:sp>
        <p:nvSpPr>
          <p:cNvPr id="27651" name="Rectangle 2"/>
          <p:cNvSpPr>
            <a:spLocks noGrp="1" noChangeArrowheads="1"/>
          </p:cNvSpPr>
          <p:nvPr>
            <p:ph type="title"/>
          </p:nvPr>
        </p:nvSpPr>
        <p:spPr>
          <a:xfrm>
            <a:off x="395288" y="115888"/>
            <a:ext cx="8229600" cy="1143000"/>
          </a:xfrm>
        </p:spPr>
        <p:txBody>
          <a:bodyPr/>
          <a:lstStyle/>
          <a:p>
            <a:pPr eaLnBrk="1" hangingPunct="1"/>
            <a:r>
              <a:rPr lang="ja-JP" altLang="en-US" smtClean="0"/>
              <a:t>オフセット曲線</a:t>
            </a:r>
          </a:p>
        </p:txBody>
      </p:sp>
      <p:sp>
        <p:nvSpPr>
          <p:cNvPr id="27652" name="Rectangle 3"/>
          <p:cNvSpPr>
            <a:spLocks noGrp="1" noChangeArrowheads="1"/>
          </p:cNvSpPr>
          <p:nvPr>
            <p:ph type="body" idx="1"/>
          </p:nvPr>
        </p:nvSpPr>
        <p:spPr>
          <a:xfrm>
            <a:off x="179388" y="1414463"/>
            <a:ext cx="8785225" cy="1727200"/>
          </a:xfrm>
        </p:spPr>
        <p:txBody>
          <a:bodyPr/>
          <a:lstStyle/>
          <a:p>
            <a:pPr eaLnBrk="1" hangingPunct="1"/>
            <a:r>
              <a:rPr lang="ja-JP" altLang="en-US" sz="2800" smtClean="0"/>
              <a:t>曲線上の点を</a:t>
            </a:r>
            <a:r>
              <a:rPr lang="ja-JP" altLang="en-US" sz="2800" u="sng" smtClean="0"/>
              <a:t>法線ベクトル</a:t>
            </a:r>
            <a:r>
              <a:rPr lang="ja-JP" altLang="en-US" sz="2800" smtClean="0"/>
              <a:t>の方向に移動した点の軌跡</a:t>
            </a:r>
          </a:p>
          <a:p>
            <a:pPr lvl="1" eaLnBrk="1" hangingPunct="1"/>
            <a:r>
              <a:rPr lang="ja-JP" altLang="en-US" sz="2400" smtClean="0"/>
              <a:t>ボール状の工具により切削加工をする時、</a:t>
            </a:r>
            <a:br>
              <a:rPr lang="ja-JP" altLang="en-US" sz="2400" smtClean="0"/>
            </a:br>
            <a:r>
              <a:rPr lang="ja-JP" altLang="en-US" sz="2400" smtClean="0"/>
              <a:t>　　                        中心のパスは半径分のオフセット曲線</a:t>
            </a:r>
          </a:p>
        </p:txBody>
      </p:sp>
      <p:pic>
        <p:nvPicPr>
          <p:cNvPr id="27653" name="Picture 11" descr="offse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3716338"/>
            <a:ext cx="567690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Oval 5"/>
          <p:cNvSpPr>
            <a:spLocks noChangeArrowheads="1"/>
          </p:cNvSpPr>
          <p:nvPr/>
        </p:nvSpPr>
        <p:spPr bwMode="auto">
          <a:xfrm>
            <a:off x="4151313" y="4435475"/>
            <a:ext cx="431800" cy="43021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55" name="Text Box 10"/>
          <p:cNvSpPr txBox="1">
            <a:spLocks noChangeArrowheads="1"/>
          </p:cNvSpPr>
          <p:nvPr/>
        </p:nvSpPr>
        <p:spPr bwMode="auto">
          <a:xfrm>
            <a:off x="2279650" y="5588000"/>
            <a:ext cx="1901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加工したい形</a:t>
            </a:r>
            <a:endParaRPr lang="en-US" altLang="ja-JP" sz="2400"/>
          </a:p>
        </p:txBody>
      </p:sp>
      <p:sp>
        <p:nvSpPr>
          <p:cNvPr id="27656" name="Text Box 9"/>
          <p:cNvSpPr txBox="1">
            <a:spLocks noChangeArrowheads="1"/>
          </p:cNvSpPr>
          <p:nvPr/>
        </p:nvSpPr>
        <p:spPr bwMode="auto">
          <a:xfrm>
            <a:off x="4572000" y="4292600"/>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工具</a:t>
            </a:r>
          </a:p>
        </p:txBody>
      </p:sp>
      <p:sp>
        <p:nvSpPr>
          <p:cNvPr id="27657" name="Oval 12"/>
          <p:cNvSpPr>
            <a:spLocks noChangeArrowheads="1"/>
          </p:cNvSpPr>
          <p:nvPr/>
        </p:nvSpPr>
        <p:spPr bwMode="auto">
          <a:xfrm>
            <a:off x="4295775" y="4579938"/>
            <a:ext cx="144463" cy="144462"/>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27658" name="Object 5"/>
          <p:cNvGraphicFramePr>
            <a:graphicFrameLocks noChangeAspect="1"/>
          </p:cNvGraphicFramePr>
          <p:nvPr/>
        </p:nvGraphicFramePr>
        <p:xfrm>
          <a:off x="1258888" y="3068638"/>
          <a:ext cx="2028825" cy="568325"/>
        </p:xfrm>
        <a:graphic>
          <a:graphicData uri="http://schemas.openxmlformats.org/presentationml/2006/ole">
            <mc:AlternateContent xmlns:mc="http://schemas.openxmlformats.org/markup-compatibility/2006">
              <mc:Choice xmlns:v="urn:schemas-microsoft-com:vml" Requires="v">
                <p:oleObj spid="_x0000_s27661" name="数式" r:id="rId4" imgW="723586" imgH="203112" progId="Equation.3">
                  <p:embed/>
                </p:oleObj>
              </mc:Choice>
              <mc:Fallback>
                <p:oleObj name="数式" r:id="rId4" imgW="723586" imgH="203112"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3068638"/>
                        <a:ext cx="2028825" cy="568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59" name="Line 14"/>
          <p:cNvSpPr>
            <a:spLocks noChangeShapeType="1"/>
          </p:cNvSpPr>
          <p:nvPr/>
        </p:nvSpPr>
        <p:spPr bwMode="auto">
          <a:xfrm>
            <a:off x="2124075" y="3573463"/>
            <a:ext cx="576263"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660" name="Text Box 15"/>
          <p:cNvSpPr txBox="1">
            <a:spLocks noChangeArrowheads="1"/>
          </p:cNvSpPr>
          <p:nvPr/>
        </p:nvSpPr>
        <p:spPr bwMode="auto">
          <a:xfrm>
            <a:off x="3419475" y="2924175"/>
            <a:ext cx="29479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r </a:t>
            </a:r>
            <a:r>
              <a:rPr lang="en-US" altLang="ja-JP" sz="2400"/>
              <a:t> : </a:t>
            </a:r>
            <a:r>
              <a:rPr lang="ja-JP" altLang="en-US" sz="2400"/>
              <a:t>工具の半径</a:t>
            </a:r>
          </a:p>
          <a:p>
            <a:pPr eaLnBrk="1" hangingPunct="1">
              <a:spcBef>
                <a:spcPct val="0"/>
              </a:spcBef>
              <a:buFontTx/>
              <a:buNone/>
            </a:pPr>
            <a:r>
              <a:rPr lang="en-US" altLang="ja-JP" sz="2400" b="1">
                <a:latin typeface="Times New Roman" panose="02020603050405020304" pitchFamily="18" charset="0"/>
              </a:rPr>
              <a:t>n</a:t>
            </a:r>
            <a:r>
              <a:rPr lang="en-US" altLang="ja-JP" sz="2400"/>
              <a:t> : </a:t>
            </a:r>
            <a:r>
              <a:rPr lang="ja-JP" altLang="en-US" sz="2400"/>
              <a:t>単位法線ベクトル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BAEEDC6-4AA4-4EFB-8D61-6353F62172EB}" type="slidenum">
              <a:rPr lang="en-US" altLang="ja-JP" sz="2000"/>
              <a:pPr>
                <a:spcBef>
                  <a:spcPct val="0"/>
                </a:spcBef>
                <a:buFontTx/>
                <a:buNone/>
              </a:pPr>
              <a:t>26</a:t>
            </a:fld>
            <a:endParaRPr lang="en-US" altLang="ja-JP" sz="2000"/>
          </a:p>
        </p:txBody>
      </p:sp>
      <p:sp>
        <p:nvSpPr>
          <p:cNvPr id="28675" name="タイトル 1"/>
          <p:cNvSpPr>
            <a:spLocks noGrp="1"/>
          </p:cNvSpPr>
          <p:nvPr>
            <p:ph type="title" idx="4294967295"/>
          </p:nvPr>
        </p:nvSpPr>
        <p:spPr>
          <a:xfrm>
            <a:off x="457200" y="-142875"/>
            <a:ext cx="8229600" cy="1143000"/>
          </a:xfrm>
        </p:spPr>
        <p:txBody>
          <a:bodyPr/>
          <a:lstStyle/>
          <a:p>
            <a:r>
              <a:rPr lang="ja-JP" altLang="en-US" smtClean="0">
                <a:solidFill>
                  <a:srgbClr val="FF00FF"/>
                </a:solidFill>
              </a:rPr>
              <a:t>課題 </a:t>
            </a:r>
            <a:r>
              <a:rPr lang="en-US" altLang="ja-JP" smtClean="0">
                <a:solidFill>
                  <a:srgbClr val="FF00FF"/>
                </a:solidFill>
              </a:rPr>
              <a:t>3</a:t>
            </a:r>
          </a:p>
        </p:txBody>
      </p:sp>
      <p:sp>
        <p:nvSpPr>
          <p:cNvPr id="28676" name="コンテンツ プレースホルダ 2"/>
          <p:cNvSpPr>
            <a:spLocks noGrp="1"/>
          </p:cNvSpPr>
          <p:nvPr>
            <p:ph idx="4294967295"/>
          </p:nvPr>
        </p:nvSpPr>
        <p:spPr>
          <a:xfrm>
            <a:off x="285750" y="857250"/>
            <a:ext cx="8643938" cy="5500688"/>
          </a:xfrm>
        </p:spPr>
        <p:txBody>
          <a:bodyPr/>
          <a:lstStyle/>
          <a:p>
            <a:pPr marL="514350" indent="-514350">
              <a:buFontTx/>
              <a:buNone/>
            </a:pPr>
            <a:r>
              <a:rPr lang="en-US" altLang="ja-JP" u="sng" smtClean="0"/>
              <a:t>prog4-2 </a:t>
            </a:r>
            <a:r>
              <a:rPr lang="ja-JP" altLang="en-US" u="sng" smtClean="0"/>
              <a:t>を使う</a:t>
            </a:r>
            <a:endParaRPr lang="en-US" altLang="ja-JP" u="sng" smtClean="0"/>
          </a:p>
          <a:p>
            <a:pPr marL="514350" indent="-514350">
              <a:buFontTx/>
              <a:buAutoNum type="arabicPeriod"/>
            </a:pPr>
            <a:r>
              <a:rPr lang="ja-JP" altLang="en-US" smtClean="0"/>
              <a:t>単位法線を計算する関数</a:t>
            </a:r>
            <a:br>
              <a:rPr lang="ja-JP" altLang="en-US" smtClean="0"/>
            </a:br>
            <a:r>
              <a:rPr lang="ja-JP" altLang="en-US" smtClean="0"/>
              <a:t>               </a:t>
            </a:r>
            <a:r>
              <a:rPr lang="en-US" altLang="ja-JP" smtClean="0"/>
              <a:t>“computeNormals” </a:t>
            </a:r>
            <a:r>
              <a:rPr lang="ja-JP" altLang="en-US" smtClean="0"/>
              <a:t>を完成させよ</a:t>
            </a:r>
          </a:p>
          <a:p>
            <a:pPr marL="914400" lvl="1" indent="-514350">
              <a:buFontTx/>
              <a:buChar char="•"/>
            </a:pPr>
            <a:r>
              <a:rPr lang="ja-JP" altLang="en-US" smtClean="0"/>
              <a:t>法線の </a:t>
            </a:r>
            <a:r>
              <a:rPr lang="en-US" altLang="ja-JP" smtClean="0"/>
              <a:t>x</a:t>
            </a:r>
            <a:r>
              <a:rPr lang="ja-JP" altLang="en-US" smtClean="0"/>
              <a:t>成分は配列 </a:t>
            </a:r>
            <a:r>
              <a:rPr lang="en-US" altLang="ja-JP" smtClean="0"/>
              <a:t>nx[N] </a:t>
            </a:r>
            <a:r>
              <a:rPr lang="ja-JP" altLang="en-US" smtClean="0"/>
              <a:t>へ代入</a:t>
            </a:r>
          </a:p>
          <a:p>
            <a:pPr marL="914400" lvl="1" indent="-514350">
              <a:buFontTx/>
              <a:buChar char="•"/>
            </a:pPr>
            <a:r>
              <a:rPr lang="ja-JP" altLang="en-US" smtClean="0"/>
              <a:t>法線の </a:t>
            </a:r>
            <a:r>
              <a:rPr lang="en-US" altLang="ja-JP" smtClean="0"/>
              <a:t>y</a:t>
            </a:r>
            <a:r>
              <a:rPr lang="ja-JP" altLang="en-US" smtClean="0"/>
              <a:t>成分は配列</a:t>
            </a:r>
            <a:r>
              <a:rPr lang="en-US" altLang="ja-JP" smtClean="0"/>
              <a:t> ny[N] </a:t>
            </a:r>
            <a:r>
              <a:rPr lang="ja-JP" altLang="en-US" smtClean="0"/>
              <a:t>へ代入</a:t>
            </a:r>
          </a:p>
          <a:p>
            <a:pPr marL="514350" indent="-514350">
              <a:buFontTx/>
              <a:buAutoNum type="arabicPeriod"/>
            </a:pPr>
            <a:endParaRPr lang="ja-JP" altLang="en-US" smtClean="0"/>
          </a:p>
          <a:p>
            <a:pPr marL="514350" indent="-514350">
              <a:buFontTx/>
              <a:buAutoNum type="arabicPeriod"/>
            </a:pPr>
            <a:r>
              <a:rPr lang="ja-JP" altLang="en-US" smtClean="0"/>
              <a:t>オフセット曲線群を描く関数             </a:t>
            </a:r>
            <a:br>
              <a:rPr lang="ja-JP" altLang="en-US" smtClean="0"/>
            </a:br>
            <a:r>
              <a:rPr lang="ja-JP" altLang="en-US" smtClean="0"/>
              <a:t>            </a:t>
            </a:r>
            <a:r>
              <a:rPr lang="en-US" altLang="ja-JP" smtClean="0"/>
              <a:t>“drawOffsetCurves” </a:t>
            </a:r>
            <a:r>
              <a:rPr lang="ja-JP" altLang="en-US" smtClean="0"/>
              <a:t>を完成させよ</a:t>
            </a:r>
          </a:p>
          <a:p>
            <a:pPr marL="914400" lvl="1" indent="-514350">
              <a:buFontTx/>
              <a:buChar char="•"/>
            </a:pPr>
            <a:r>
              <a:rPr lang="ja-JP" altLang="en-US" smtClean="0"/>
              <a:t>まずは </a:t>
            </a:r>
            <a:r>
              <a:rPr lang="en-US" altLang="ja-JP" smtClean="0"/>
              <a:t>+0.5 </a:t>
            </a:r>
            <a:r>
              <a:rPr lang="ja-JP" altLang="en-US" smtClean="0"/>
              <a:t>のオフセット曲線を描け</a:t>
            </a:r>
            <a:endParaRPr lang="en-US" altLang="ja-JP" smtClean="0"/>
          </a:p>
          <a:p>
            <a:pPr marL="914400" lvl="1" indent="-514350">
              <a:buFontTx/>
              <a:buChar char="•"/>
            </a:pPr>
            <a:r>
              <a:rPr lang="ja-JP" altLang="en-US" smtClean="0"/>
              <a:t> </a:t>
            </a:r>
            <a:r>
              <a:rPr lang="en-US" altLang="ja-JP" smtClean="0"/>
              <a:t>-1 </a:t>
            </a:r>
            <a:r>
              <a:rPr lang="ja-JP" altLang="en-US" smtClean="0"/>
              <a:t>～ </a:t>
            </a:r>
            <a:r>
              <a:rPr lang="en-US" altLang="ja-JP" smtClean="0"/>
              <a:t>+1 </a:t>
            </a:r>
            <a:r>
              <a:rPr lang="ja-JP" altLang="en-US" smtClean="0"/>
              <a:t>までのオフセット曲線 </a:t>
            </a:r>
            <a:r>
              <a:rPr lang="en-US" altLang="ja-JP" smtClean="0"/>
              <a:t>20 </a:t>
            </a:r>
            <a:r>
              <a:rPr lang="ja-JP" altLang="en-US" smtClean="0"/>
              <a:t>本を</a:t>
            </a:r>
            <a:br>
              <a:rPr lang="ja-JP" altLang="en-US" smtClean="0"/>
            </a:br>
            <a:r>
              <a:rPr lang="ja-JP" altLang="en-US" smtClean="0"/>
              <a:t>                                             </a:t>
            </a:r>
            <a:r>
              <a:rPr lang="en-US" altLang="ja-JP" smtClean="0"/>
              <a:t>0.1 </a:t>
            </a:r>
            <a:r>
              <a:rPr lang="ja-JP" altLang="en-US" smtClean="0"/>
              <a:t>の間隔で描け</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0E2BD8A-B70C-4CBA-8739-3DB594397D30}" type="slidenum">
              <a:rPr lang="en-US" altLang="ja-JP" sz="2000"/>
              <a:pPr>
                <a:spcBef>
                  <a:spcPct val="0"/>
                </a:spcBef>
                <a:buFontTx/>
                <a:buNone/>
              </a:pPr>
              <a:t>27</a:t>
            </a:fld>
            <a:endParaRPr lang="en-US" altLang="ja-JP" sz="2000"/>
          </a:p>
        </p:txBody>
      </p:sp>
      <p:sp>
        <p:nvSpPr>
          <p:cNvPr id="29699"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29700"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29701" name="AutoShape 4"/>
          <p:cNvSpPr>
            <a:spLocks/>
          </p:cNvSpPr>
          <p:nvPr/>
        </p:nvSpPr>
        <p:spPr bwMode="auto">
          <a:xfrm>
            <a:off x="3563938" y="4851400"/>
            <a:ext cx="431800" cy="1441450"/>
          </a:xfrm>
          <a:prstGeom prst="rightBrace">
            <a:avLst>
              <a:gd name="adj1" fmla="val 2781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9702" name="Text Box 5"/>
          <p:cNvSpPr txBox="1">
            <a:spLocks noChangeArrowheads="1"/>
          </p:cNvSpPr>
          <p:nvPr/>
        </p:nvSpPr>
        <p:spPr bwMode="auto">
          <a:xfrm>
            <a:off x="4067175" y="5330825"/>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課題はなし</a:t>
            </a:r>
          </a:p>
        </p:txBody>
      </p:sp>
      <p:sp>
        <p:nvSpPr>
          <p:cNvPr id="29703" name="Line 6"/>
          <p:cNvSpPr>
            <a:spLocks noChangeShapeType="1"/>
          </p:cNvSpPr>
          <p:nvPr/>
        </p:nvSpPr>
        <p:spPr bwMode="auto">
          <a:xfrm flipH="1">
            <a:off x="1763713" y="4149725"/>
            <a:ext cx="1079500" cy="0"/>
          </a:xfrm>
          <a:prstGeom prst="line">
            <a:avLst/>
          </a:prstGeom>
          <a:noFill/>
          <a:ln w="762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FE0B79B-2448-4795-A999-A78E7E2C989A}" type="slidenum">
              <a:rPr lang="en-US" altLang="ja-JP" sz="2000"/>
              <a:pPr>
                <a:spcBef>
                  <a:spcPct val="0"/>
                </a:spcBef>
                <a:buFontTx/>
                <a:buNone/>
              </a:pPr>
              <a:t>28</a:t>
            </a:fld>
            <a:endParaRPr lang="en-US" altLang="ja-JP" sz="2000"/>
          </a:p>
        </p:txBody>
      </p:sp>
      <p:sp>
        <p:nvSpPr>
          <p:cNvPr id="30723" name="Rectangle 2"/>
          <p:cNvSpPr>
            <a:spLocks noGrp="1" noChangeArrowheads="1"/>
          </p:cNvSpPr>
          <p:nvPr>
            <p:ph type="title"/>
          </p:nvPr>
        </p:nvSpPr>
        <p:spPr>
          <a:xfrm>
            <a:off x="457200" y="-87313"/>
            <a:ext cx="8229600" cy="1143001"/>
          </a:xfrm>
        </p:spPr>
        <p:txBody>
          <a:bodyPr/>
          <a:lstStyle/>
          <a:p>
            <a:r>
              <a:rPr lang="ja-JP" altLang="en-US" smtClean="0"/>
              <a:t>曲率と曲率半径</a:t>
            </a:r>
          </a:p>
        </p:txBody>
      </p:sp>
      <p:sp>
        <p:nvSpPr>
          <p:cNvPr id="30724" name="Rectangle 3"/>
          <p:cNvSpPr>
            <a:spLocks noGrp="1" noChangeArrowheads="1"/>
          </p:cNvSpPr>
          <p:nvPr>
            <p:ph type="body" idx="1"/>
          </p:nvPr>
        </p:nvSpPr>
        <p:spPr>
          <a:xfrm>
            <a:off x="457200" y="981075"/>
            <a:ext cx="8229600" cy="2066925"/>
          </a:xfrm>
        </p:spPr>
        <p:txBody>
          <a:bodyPr/>
          <a:lstStyle/>
          <a:p>
            <a:r>
              <a:rPr lang="ja-JP" altLang="en-US" smtClean="0"/>
              <a:t>曲率半径 </a:t>
            </a:r>
            <a:r>
              <a:rPr lang="en-US" altLang="ja-JP" smtClean="0"/>
              <a:t>: </a:t>
            </a:r>
            <a:r>
              <a:rPr lang="ja-JP" altLang="en-US" smtClean="0"/>
              <a:t>ベストフィットする円の半径</a:t>
            </a:r>
          </a:p>
          <a:p>
            <a:pPr lvl="1"/>
            <a:r>
              <a:rPr lang="ja-JP" altLang="en-US" smtClean="0"/>
              <a:t>正なら法線ベクトルと同じ方向に円の中心がある</a:t>
            </a:r>
          </a:p>
          <a:p>
            <a:r>
              <a:rPr lang="ja-JP" altLang="en-US" smtClean="0"/>
              <a:t>曲率 </a:t>
            </a:r>
            <a:r>
              <a:rPr lang="en-US" altLang="ja-JP" smtClean="0"/>
              <a:t>: </a:t>
            </a:r>
            <a:r>
              <a:rPr lang="ja-JP" altLang="en-US" smtClean="0"/>
              <a:t>曲率半径の逆数 </a:t>
            </a:r>
            <a:r>
              <a:rPr lang="en-US" altLang="ja-JP" smtClean="0"/>
              <a:t>(</a:t>
            </a:r>
            <a:r>
              <a:rPr lang="ja-JP" altLang="en-US" smtClean="0"/>
              <a:t>まっすぐならゼロ</a:t>
            </a:r>
            <a:r>
              <a:rPr lang="en-US" altLang="ja-JP" smtClean="0"/>
              <a:t>)</a:t>
            </a:r>
          </a:p>
        </p:txBody>
      </p:sp>
      <p:grpSp>
        <p:nvGrpSpPr>
          <p:cNvPr id="30725" name="Group 6"/>
          <p:cNvGrpSpPr>
            <a:grpSpLocks/>
          </p:cNvGrpSpPr>
          <p:nvPr/>
        </p:nvGrpSpPr>
        <p:grpSpPr bwMode="auto">
          <a:xfrm>
            <a:off x="1620838" y="3013075"/>
            <a:ext cx="5819775" cy="3952875"/>
            <a:chOff x="839" y="1616"/>
            <a:chExt cx="3666" cy="2490"/>
          </a:xfrm>
        </p:grpSpPr>
        <p:pic>
          <p:nvPicPr>
            <p:cNvPr id="30736" name="Picture 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9" y="1616"/>
              <a:ext cx="3666" cy="2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7"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r="58942"/>
            <a:stretch>
              <a:fillRect/>
            </a:stretch>
          </p:blipFill>
          <p:spPr bwMode="auto">
            <a:xfrm>
              <a:off x="951" y="1624"/>
              <a:ext cx="1451" cy="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26" name="Oval 10"/>
          <p:cNvSpPr>
            <a:spLocks noChangeArrowheads="1"/>
          </p:cNvSpPr>
          <p:nvPr/>
        </p:nvSpPr>
        <p:spPr bwMode="auto">
          <a:xfrm>
            <a:off x="5435600" y="4365625"/>
            <a:ext cx="214313" cy="215900"/>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27" name="Oval 11"/>
          <p:cNvSpPr>
            <a:spLocks noChangeArrowheads="1"/>
          </p:cNvSpPr>
          <p:nvPr/>
        </p:nvSpPr>
        <p:spPr bwMode="auto">
          <a:xfrm>
            <a:off x="3059113" y="5229225"/>
            <a:ext cx="214312" cy="215900"/>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0728" name="Line 12"/>
          <p:cNvSpPr>
            <a:spLocks noChangeShapeType="1"/>
          </p:cNvSpPr>
          <p:nvPr/>
        </p:nvSpPr>
        <p:spPr bwMode="auto">
          <a:xfrm flipV="1">
            <a:off x="5724525" y="3716338"/>
            <a:ext cx="1511300" cy="1225550"/>
          </a:xfrm>
          <a:prstGeom prst="line">
            <a:avLst/>
          </a:prstGeom>
          <a:noFill/>
          <a:ln w="1270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29" name="Text Box 13"/>
          <p:cNvSpPr txBox="1">
            <a:spLocks noChangeArrowheads="1"/>
          </p:cNvSpPr>
          <p:nvPr/>
        </p:nvSpPr>
        <p:spPr bwMode="auto">
          <a:xfrm>
            <a:off x="6659563" y="3303588"/>
            <a:ext cx="1995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曲率半径 </a:t>
            </a:r>
            <a:r>
              <a:rPr lang="en-US" altLang="ja-JP" sz="2400"/>
              <a:t>(</a:t>
            </a:r>
            <a:r>
              <a:rPr lang="ja-JP" altLang="en-US" sz="2400"/>
              <a:t>正</a:t>
            </a:r>
            <a:r>
              <a:rPr lang="en-US" altLang="ja-JP" sz="2400"/>
              <a:t>)</a:t>
            </a:r>
          </a:p>
        </p:txBody>
      </p:sp>
      <p:sp>
        <p:nvSpPr>
          <p:cNvPr id="30730" name="Line 14"/>
          <p:cNvSpPr>
            <a:spLocks noChangeShapeType="1"/>
          </p:cNvSpPr>
          <p:nvPr/>
        </p:nvSpPr>
        <p:spPr bwMode="auto">
          <a:xfrm flipH="1" flipV="1">
            <a:off x="5795963" y="5157788"/>
            <a:ext cx="144462" cy="503237"/>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31" name="Line 15"/>
          <p:cNvSpPr>
            <a:spLocks noChangeShapeType="1"/>
          </p:cNvSpPr>
          <p:nvPr/>
        </p:nvSpPr>
        <p:spPr bwMode="auto">
          <a:xfrm flipV="1">
            <a:off x="3203575" y="4294188"/>
            <a:ext cx="73025" cy="503237"/>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0732" name="Text Box 16"/>
          <p:cNvSpPr txBox="1">
            <a:spLocks noChangeArrowheads="1"/>
          </p:cNvSpPr>
          <p:nvPr/>
        </p:nvSpPr>
        <p:spPr bwMode="auto">
          <a:xfrm>
            <a:off x="6732588" y="5635625"/>
            <a:ext cx="15557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法線ベクトル</a:t>
            </a:r>
          </a:p>
        </p:txBody>
      </p:sp>
      <p:sp>
        <p:nvSpPr>
          <p:cNvPr id="30733" name="Line 17"/>
          <p:cNvSpPr>
            <a:spLocks noChangeShapeType="1"/>
          </p:cNvSpPr>
          <p:nvPr/>
        </p:nvSpPr>
        <p:spPr bwMode="auto">
          <a:xfrm>
            <a:off x="5940425" y="5445125"/>
            <a:ext cx="863600" cy="360363"/>
          </a:xfrm>
          <a:prstGeom prst="line">
            <a:avLst/>
          </a:prstGeom>
          <a:noFill/>
          <a:ln w="127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34" name="Text Box 18"/>
          <p:cNvSpPr txBox="1">
            <a:spLocks noChangeArrowheads="1"/>
          </p:cNvSpPr>
          <p:nvPr/>
        </p:nvSpPr>
        <p:spPr bwMode="auto">
          <a:xfrm>
            <a:off x="468313" y="5445125"/>
            <a:ext cx="1995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曲率半径 </a:t>
            </a:r>
            <a:r>
              <a:rPr lang="en-US" altLang="ja-JP" sz="2400"/>
              <a:t>(</a:t>
            </a:r>
            <a:r>
              <a:rPr lang="ja-JP" altLang="en-US" sz="2400"/>
              <a:t>負</a:t>
            </a:r>
            <a:r>
              <a:rPr lang="en-US" altLang="ja-JP" sz="2400"/>
              <a:t>)</a:t>
            </a:r>
          </a:p>
        </p:txBody>
      </p:sp>
      <p:sp>
        <p:nvSpPr>
          <p:cNvPr id="30735" name="Line 19"/>
          <p:cNvSpPr>
            <a:spLocks noChangeShapeType="1"/>
          </p:cNvSpPr>
          <p:nvPr/>
        </p:nvSpPr>
        <p:spPr bwMode="auto">
          <a:xfrm flipV="1">
            <a:off x="1763713" y="5013325"/>
            <a:ext cx="1439862" cy="431800"/>
          </a:xfrm>
          <a:prstGeom prst="line">
            <a:avLst/>
          </a:prstGeom>
          <a:noFill/>
          <a:ln w="1270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47194A1A-AEAE-49F7-8794-5B0FD8BEF6DE}" type="slidenum">
              <a:rPr lang="en-US" altLang="ja-JP" sz="2000"/>
              <a:pPr>
                <a:spcBef>
                  <a:spcPct val="0"/>
                </a:spcBef>
                <a:buFontTx/>
                <a:buNone/>
              </a:pPr>
              <a:t>29</a:t>
            </a:fld>
            <a:endParaRPr lang="en-US" altLang="ja-JP" sz="2000"/>
          </a:p>
        </p:txBody>
      </p:sp>
      <p:pic>
        <p:nvPicPr>
          <p:cNvPr id="31747" name="Picture 10" descr="offse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3988" y="3057525"/>
            <a:ext cx="60198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Rectangle 2"/>
          <p:cNvSpPr>
            <a:spLocks noGrp="1" noChangeArrowheads="1"/>
          </p:cNvSpPr>
          <p:nvPr>
            <p:ph type="title"/>
          </p:nvPr>
        </p:nvSpPr>
        <p:spPr>
          <a:xfrm>
            <a:off x="457200" y="125413"/>
            <a:ext cx="8229600" cy="1143000"/>
          </a:xfrm>
        </p:spPr>
        <p:txBody>
          <a:bodyPr/>
          <a:lstStyle/>
          <a:p>
            <a:pPr eaLnBrk="1" hangingPunct="1"/>
            <a:r>
              <a:rPr lang="ja-JP" altLang="en-US" smtClean="0"/>
              <a:t>曲率半径の応用例</a:t>
            </a:r>
          </a:p>
        </p:txBody>
      </p:sp>
      <p:sp>
        <p:nvSpPr>
          <p:cNvPr id="31749" name="Rectangle 3"/>
          <p:cNvSpPr>
            <a:spLocks noGrp="1" noChangeArrowheads="1"/>
          </p:cNvSpPr>
          <p:nvPr>
            <p:ph type="body" idx="1"/>
          </p:nvPr>
        </p:nvSpPr>
        <p:spPr>
          <a:xfrm>
            <a:off x="468313" y="1168400"/>
            <a:ext cx="8229600" cy="1468438"/>
          </a:xfrm>
        </p:spPr>
        <p:txBody>
          <a:bodyPr/>
          <a:lstStyle/>
          <a:p>
            <a:pPr eaLnBrk="1" hangingPunct="1">
              <a:lnSpc>
                <a:spcPct val="90000"/>
              </a:lnSpc>
            </a:pPr>
            <a:r>
              <a:rPr lang="ja-JP" altLang="en-US" smtClean="0"/>
              <a:t>曲率半径より大きな径の工具を用いて</a:t>
            </a:r>
            <a:br>
              <a:rPr lang="ja-JP" altLang="en-US" smtClean="0"/>
            </a:br>
            <a:r>
              <a:rPr lang="ja-JP" altLang="en-US" smtClean="0"/>
              <a:t>                             加工をすることはできない</a:t>
            </a:r>
          </a:p>
          <a:p>
            <a:pPr lvl="1" eaLnBrk="1" hangingPunct="1">
              <a:lnSpc>
                <a:spcPct val="90000"/>
              </a:lnSpc>
            </a:pPr>
            <a:r>
              <a:rPr lang="ja-JP" altLang="en-US" smtClean="0"/>
              <a:t>工具を選ぶときに役にたつ</a:t>
            </a:r>
          </a:p>
        </p:txBody>
      </p:sp>
      <p:sp>
        <p:nvSpPr>
          <p:cNvPr id="31750" name="Oval 5"/>
          <p:cNvSpPr>
            <a:spLocks noChangeArrowheads="1"/>
          </p:cNvSpPr>
          <p:nvPr/>
        </p:nvSpPr>
        <p:spPr bwMode="auto">
          <a:xfrm>
            <a:off x="1855788" y="2781300"/>
            <a:ext cx="1584325" cy="1582738"/>
          </a:xfrm>
          <a:prstGeom prst="ellipse">
            <a:avLst/>
          </a:prstGeom>
          <a:solidFill>
            <a:schemeClr val="accent1">
              <a:alpha val="50195"/>
            </a:schemeClr>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751" name="Text Box 6"/>
          <p:cNvSpPr txBox="1">
            <a:spLocks noChangeArrowheads="1"/>
          </p:cNvSpPr>
          <p:nvPr/>
        </p:nvSpPr>
        <p:spPr bwMode="auto">
          <a:xfrm>
            <a:off x="1063625" y="3284538"/>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工具</a:t>
            </a:r>
          </a:p>
        </p:txBody>
      </p:sp>
      <p:sp>
        <p:nvSpPr>
          <p:cNvPr id="31752" name="Text Box 7"/>
          <p:cNvSpPr txBox="1">
            <a:spLocks noChangeArrowheads="1"/>
          </p:cNvSpPr>
          <p:nvPr/>
        </p:nvSpPr>
        <p:spPr bwMode="auto">
          <a:xfrm>
            <a:off x="2719388" y="5518150"/>
            <a:ext cx="220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加工したい形状</a:t>
            </a:r>
          </a:p>
        </p:txBody>
      </p:sp>
      <p:sp>
        <p:nvSpPr>
          <p:cNvPr id="31753" name="Oval 5"/>
          <p:cNvSpPr>
            <a:spLocks noChangeArrowheads="1"/>
          </p:cNvSpPr>
          <p:nvPr/>
        </p:nvSpPr>
        <p:spPr bwMode="auto">
          <a:xfrm>
            <a:off x="4375150" y="4149725"/>
            <a:ext cx="431800" cy="43021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754" name="Oval 12"/>
          <p:cNvSpPr>
            <a:spLocks noChangeArrowheads="1"/>
          </p:cNvSpPr>
          <p:nvPr/>
        </p:nvSpPr>
        <p:spPr bwMode="auto">
          <a:xfrm>
            <a:off x="4519613" y="4294188"/>
            <a:ext cx="144462" cy="144462"/>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755" name="Oval 13"/>
          <p:cNvSpPr>
            <a:spLocks noChangeArrowheads="1"/>
          </p:cNvSpPr>
          <p:nvPr/>
        </p:nvSpPr>
        <p:spPr bwMode="auto">
          <a:xfrm>
            <a:off x="2574925" y="3502025"/>
            <a:ext cx="144463" cy="144463"/>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756" name="Oval 14"/>
          <p:cNvSpPr>
            <a:spLocks noChangeArrowheads="1"/>
          </p:cNvSpPr>
          <p:nvPr/>
        </p:nvSpPr>
        <p:spPr bwMode="auto">
          <a:xfrm>
            <a:off x="5527675" y="4724400"/>
            <a:ext cx="1008063" cy="649288"/>
          </a:xfrm>
          <a:prstGeom prst="ellipse">
            <a:avLst/>
          </a:prstGeom>
          <a:noFill/>
          <a:ln w="19050">
            <a:solidFill>
              <a:srgbClr val="00FF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1757" name="Text Box 15"/>
          <p:cNvSpPr txBox="1">
            <a:spLocks noChangeArrowheads="1"/>
          </p:cNvSpPr>
          <p:nvPr/>
        </p:nvSpPr>
        <p:spPr bwMode="auto">
          <a:xfrm>
            <a:off x="6711950" y="5229225"/>
            <a:ext cx="24320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この辺で</a:t>
            </a:r>
            <a:br>
              <a:rPr lang="ja-JP" altLang="en-US" sz="2400"/>
            </a:br>
            <a:r>
              <a:rPr lang="ja-JP" altLang="en-US" sz="2400"/>
              <a:t>工具が入らない</a:t>
            </a:r>
            <a:br>
              <a:rPr lang="ja-JP" altLang="en-US" sz="2400"/>
            </a:br>
            <a:r>
              <a:rPr lang="en-US" altLang="ja-JP" sz="2400"/>
              <a:t>(</a:t>
            </a:r>
            <a:r>
              <a:rPr lang="ja-JP" altLang="en-US" sz="2400"/>
              <a:t>オフセット曲線の</a:t>
            </a:r>
          </a:p>
          <a:p>
            <a:pPr algn="ctr" eaLnBrk="1" hangingPunct="1">
              <a:spcBef>
                <a:spcPct val="0"/>
              </a:spcBef>
              <a:buFontTx/>
              <a:buNone/>
            </a:pPr>
            <a:r>
              <a:rPr lang="ja-JP" altLang="en-US" sz="2400"/>
              <a:t>自己交差</a:t>
            </a:r>
            <a:r>
              <a:rPr lang="en-US" altLang="ja-JP" sz="2400"/>
              <a:t>)</a:t>
            </a:r>
          </a:p>
        </p:txBody>
      </p:sp>
      <p:sp>
        <p:nvSpPr>
          <p:cNvPr id="31758" name="Line 16"/>
          <p:cNvSpPr>
            <a:spLocks noChangeShapeType="1"/>
          </p:cNvSpPr>
          <p:nvPr/>
        </p:nvSpPr>
        <p:spPr bwMode="auto">
          <a:xfrm flipH="1" flipV="1">
            <a:off x="6248400" y="5302250"/>
            <a:ext cx="915988" cy="214313"/>
          </a:xfrm>
          <a:prstGeom prst="line">
            <a:avLst/>
          </a:prstGeom>
          <a:noFill/>
          <a:ln w="1905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24C31DC-303F-456E-8B35-E7F982DF614E}" type="slidenum">
              <a:rPr lang="en-US" altLang="ja-JP" sz="2000"/>
              <a:pPr>
                <a:spcBef>
                  <a:spcPct val="0"/>
                </a:spcBef>
                <a:buFontTx/>
                <a:buNone/>
              </a:pPr>
              <a:t>3</a:t>
            </a:fld>
            <a:endParaRPr lang="en-US" altLang="ja-JP" sz="2000"/>
          </a:p>
        </p:txBody>
      </p:sp>
      <p:sp>
        <p:nvSpPr>
          <p:cNvPr id="5123"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5124"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5125" name="AutoShape 6"/>
          <p:cNvSpPr>
            <a:spLocks/>
          </p:cNvSpPr>
          <p:nvPr/>
        </p:nvSpPr>
        <p:spPr bwMode="auto">
          <a:xfrm>
            <a:off x="3563938" y="4851400"/>
            <a:ext cx="431800" cy="1441450"/>
          </a:xfrm>
          <a:prstGeom prst="rightBrace">
            <a:avLst>
              <a:gd name="adj1" fmla="val 2781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6" name="Text Box 7"/>
          <p:cNvSpPr txBox="1">
            <a:spLocks noChangeArrowheads="1"/>
          </p:cNvSpPr>
          <p:nvPr/>
        </p:nvSpPr>
        <p:spPr bwMode="auto">
          <a:xfrm>
            <a:off x="4067175" y="5330825"/>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課題はなし</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3A5EAE6-793A-4142-9A1E-778EAD2EFADD}" type="slidenum">
              <a:rPr lang="en-US" altLang="ja-JP" sz="2000"/>
              <a:pPr>
                <a:spcBef>
                  <a:spcPct val="0"/>
                </a:spcBef>
                <a:buFontTx/>
                <a:buNone/>
              </a:pPr>
              <a:t>30</a:t>
            </a:fld>
            <a:endParaRPr lang="en-US" altLang="ja-JP" sz="2000"/>
          </a:p>
        </p:txBody>
      </p:sp>
      <p:sp>
        <p:nvSpPr>
          <p:cNvPr id="32771" name="Rectangle 2"/>
          <p:cNvSpPr>
            <a:spLocks noGrp="1" noChangeArrowheads="1"/>
          </p:cNvSpPr>
          <p:nvPr>
            <p:ph type="title" idx="4294967295"/>
          </p:nvPr>
        </p:nvSpPr>
        <p:spPr>
          <a:xfrm>
            <a:off x="457200" y="-17463"/>
            <a:ext cx="8229600" cy="1143001"/>
          </a:xfrm>
        </p:spPr>
        <p:txBody>
          <a:bodyPr/>
          <a:lstStyle/>
          <a:p>
            <a:pPr eaLnBrk="1" hangingPunct="1"/>
            <a:r>
              <a:rPr lang="ja-JP" altLang="en-US" smtClean="0"/>
              <a:t>曲率の計算</a:t>
            </a:r>
            <a:endParaRPr lang="en-US" altLang="ja-JP" smtClean="0"/>
          </a:p>
        </p:txBody>
      </p:sp>
      <p:sp>
        <p:nvSpPr>
          <p:cNvPr id="32772" name="Rectangle 3"/>
          <p:cNvSpPr>
            <a:spLocks noGrp="1" noChangeArrowheads="1"/>
          </p:cNvSpPr>
          <p:nvPr>
            <p:ph type="body" idx="4294967295"/>
          </p:nvPr>
        </p:nvSpPr>
        <p:spPr>
          <a:xfrm>
            <a:off x="1258888" y="1700213"/>
            <a:ext cx="6983412" cy="1368425"/>
          </a:xfrm>
        </p:spPr>
        <p:txBody>
          <a:bodyPr/>
          <a:lstStyle/>
          <a:p>
            <a:pPr eaLnBrk="1" hangingPunct="1">
              <a:buFontTx/>
              <a:buNone/>
            </a:pPr>
            <a:r>
              <a:rPr lang="ja-JP" altLang="en-US" sz="2800" smtClean="0"/>
              <a:t>曲率半径</a:t>
            </a:r>
            <a:r>
              <a:rPr lang="en-US" altLang="ja-JP" sz="2800" smtClean="0"/>
              <a:t>×</a:t>
            </a:r>
            <a:r>
              <a:rPr lang="ja-JP" altLang="en-US" sz="2800" smtClean="0"/>
              <a:t>接ベクトルの回転量 </a:t>
            </a:r>
            <a:r>
              <a:rPr lang="en-US" altLang="ja-JP" sz="2800" smtClean="0"/>
              <a:t>[</a:t>
            </a:r>
            <a:r>
              <a:rPr lang="ja-JP" altLang="en-US" sz="2800" smtClean="0"/>
              <a:t>ラジアン</a:t>
            </a:r>
            <a:r>
              <a:rPr lang="en-US" altLang="ja-JP" sz="2800" smtClean="0"/>
              <a:t>] </a:t>
            </a:r>
            <a:br>
              <a:rPr lang="en-US" altLang="ja-JP" sz="2800" smtClean="0"/>
            </a:br>
            <a:r>
              <a:rPr lang="en-US" altLang="ja-JP" sz="2800" smtClean="0"/>
              <a:t>               = </a:t>
            </a:r>
            <a:r>
              <a:rPr lang="ja-JP" altLang="en-US" sz="2800" smtClean="0"/>
              <a:t>曲線を円弧としてみた時の長さ </a:t>
            </a:r>
            <a:endParaRPr lang="en-US" altLang="ja-JP" sz="2800" smtClean="0"/>
          </a:p>
          <a:p>
            <a:pPr lvl="1" eaLnBrk="1" hangingPunct="1">
              <a:buFontTx/>
              <a:buNone/>
            </a:pPr>
            <a:endParaRPr lang="ja-JP" altLang="en-US" smtClean="0"/>
          </a:p>
          <a:p>
            <a:pPr eaLnBrk="1" hangingPunct="1"/>
            <a:endParaRPr lang="ja-JP" altLang="en-US" sz="2800" smtClean="0"/>
          </a:p>
        </p:txBody>
      </p:sp>
      <p:graphicFrame>
        <p:nvGraphicFramePr>
          <p:cNvPr id="32773" name="Object 4"/>
          <p:cNvGraphicFramePr>
            <a:graphicFrameLocks noChangeAspect="1"/>
          </p:cNvGraphicFramePr>
          <p:nvPr/>
        </p:nvGraphicFramePr>
        <p:xfrm>
          <a:off x="3286125" y="3355975"/>
          <a:ext cx="2201863" cy="704850"/>
        </p:xfrm>
        <a:graphic>
          <a:graphicData uri="http://schemas.openxmlformats.org/presentationml/2006/ole">
            <mc:AlternateContent xmlns:mc="http://schemas.openxmlformats.org/markup-compatibility/2006">
              <mc:Choice xmlns:v="urn:schemas-microsoft-com:vml" Requires="v">
                <p:oleObj spid="_x0000_s32791" name="数式" r:id="rId3" imgW="634725" imgH="203112" progId="Equation.3">
                  <p:embed/>
                </p:oleObj>
              </mc:Choice>
              <mc:Fallback>
                <p:oleObj name="数式" r:id="rId3" imgW="634725" imgH="20311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25" y="3355975"/>
                        <a:ext cx="2201863" cy="70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4" name="Oval 17"/>
          <p:cNvSpPr>
            <a:spLocks noChangeArrowheads="1"/>
          </p:cNvSpPr>
          <p:nvPr/>
        </p:nvSpPr>
        <p:spPr bwMode="auto">
          <a:xfrm>
            <a:off x="1187450" y="5084763"/>
            <a:ext cx="215900" cy="214312"/>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32775" name="Object 19"/>
          <p:cNvGraphicFramePr>
            <a:graphicFrameLocks noChangeAspect="1"/>
          </p:cNvGraphicFramePr>
          <p:nvPr/>
        </p:nvGraphicFramePr>
        <p:xfrm>
          <a:off x="2051050" y="3860800"/>
          <a:ext cx="790575" cy="742950"/>
        </p:xfrm>
        <a:graphic>
          <a:graphicData uri="http://schemas.openxmlformats.org/presentationml/2006/ole">
            <mc:AlternateContent xmlns:mc="http://schemas.openxmlformats.org/markup-compatibility/2006">
              <mc:Choice xmlns:v="urn:schemas-microsoft-com:vml" Requires="v">
                <p:oleObj spid="_x0000_s32792" name="数式" r:id="rId5" imgW="418918" imgH="393529" progId="Equation.3">
                  <p:embed/>
                </p:oleObj>
              </mc:Choice>
              <mc:Fallback>
                <p:oleObj name="数式" r:id="rId5" imgW="418918" imgH="393529" progId="Equation.3">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050" y="3860800"/>
                        <a:ext cx="790575" cy="742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6" name="Line 20"/>
          <p:cNvSpPr>
            <a:spLocks noChangeShapeType="1"/>
          </p:cNvSpPr>
          <p:nvPr/>
        </p:nvSpPr>
        <p:spPr bwMode="auto">
          <a:xfrm flipV="1">
            <a:off x="1331913" y="3284538"/>
            <a:ext cx="863600" cy="187166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32777" name="Object 21"/>
          <p:cNvGraphicFramePr>
            <a:graphicFrameLocks noChangeAspect="1"/>
          </p:cNvGraphicFramePr>
          <p:nvPr/>
        </p:nvGraphicFramePr>
        <p:xfrm>
          <a:off x="1547813" y="4437063"/>
          <a:ext cx="431800" cy="334962"/>
        </p:xfrm>
        <a:graphic>
          <a:graphicData uri="http://schemas.openxmlformats.org/presentationml/2006/ole">
            <mc:AlternateContent xmlns:mc="http://schemas.openxmlformats.org/markup-compatibility/2006">
              <mc:Choice xmlns:v="urn:schemas-microsoft-com:vml" Requires="v">
                <p:oleObj spid="_x0000_s32793" name="数式" r:id="rId7" imgW="228402" imgH="177646" progId="Equation.3">
                  <p:embed/>
                </p:oleObj>
              </mc:Choice>
              <mc:Fallback>
                <p:oleObj name="数式" r:id="rId7" imgW="228402" imgH="177646" progId="Equation.3">
                  <p:embed/>
                  <p:pic>
                    <p:nvPicPr>
                      <p:cNvPr id="0" name="Object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813" y="4437063"/>
                        <a:ext cx="431800" cy="334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8" name="Object 22"/>
          <p:cNvGraphicFramePr>
            <a:graphicFrameLocks noChangeAspect="1"/>
          </p:cNvGraphicFramePr>
          <p:nvPr/>
        </p:nvGraphicFramePr>
        <p:xfrm>
          <a:off x="1187450" y="5684838"/>
          <a:ext cx="360363" cy="336550"/>
        </p:xfrm>
        <a:graphic>
          <a:graphicData uri="http://schemas.openxmlformats.org/presentationml/2006/ole">
            <mc:AlternateContent xmlns:mc="http://schemas.openxmlformats.org/markup-compatibility/2006">
              <mc:Choice xmlns:v="urn:schemas-microsoft-com:vml" Requires="v">
                <p:oleObj spid="_x0000_s32794" name="数式" r:id="rId9" imgW="190335" imgH="177646" progId="Equation.3">
                  <p:embed/>
                </p:oleObj>
              </mc:Choice>
              <mc:Fallback>
                <p:oleObj name="数式" r:id="rId9" imgW="190335" imgH="177646" progId="Equation.3">
                  <p:embed/>
                  <p:pic>
                    <p:nvPicPr>
                      <p:cNvPr id="0" name="Object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87450" y="5684838"/>
                        <a:ext cx="360363"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9" name="Freeform 23"/>
          <p:cNvSpPr>
            <a:spLocks/>
          </p:cNvSpPr>
          <p:nvPr/>
        </p:nvSpPr>
        <p:spPr bwMode="auto">
          <a:xfrm>
            <a:off x="250825" y="4221163"/>
            <a:ext cx="2808288" cy="1223962"/>
          </a:xfrm>
          <a:custGeom>
            <a:avLst/>
            <a:gdLst>
              <a:gd name="T0" fmla="*/ 0 w 1769"/>
              <a:gd name="T1" fmla="*/ 0 h 771"/>
              <a:gd name="T2" fmla="*/ 2147483646 w 1769"/>
              <a:gd name="T3" fmla="*/ 2147483646 h 771"/>
              <a:gd name="T4" fmla="*/ 2147483646 w 1769"/>
              <a:gd name="T5" fmla="*/ 2147483646 h 771"/>
              <a:gd name="T6" fmla="*/ 0 60000 65536"/>
              <a:gd name="T7" fmla="*/ 0 60000 65536"/>
              <a:gd name="T8" fmla="*/ 0 60000 65536"/>
              <a:gd name="T9" fmla="*/ 0 w 1769"/>
              <a:gd name="T10" fmla="*/ 0 h 771"/>
              <a:gd name="T11" fmla="*/ 1769 w 1769"/>
              <a:gd name="T12" fmla="*/ 771 h 771"/>
            </a:gdLst>
            <a:ahLst/>
            <a:cxnLst>
              <a:cxn ang="T6">
                <a:pos x="T0" y="T1"/>
              </a:cxn>
              <a:cxn ang="T7">
                <a:pos x="T2" y="T3"/>
              </a:cxn>
              <a:cxn ang="T8">
                <a:pos x="T4" y="T5"/>
              </a:cxn>
            </a:cxnLst>
            <a:rect l="T9" t="T10" r="T11" b="T12"/>
            <a:pathLst>
              <a:path w="1769" h="771">
                <a:moveTo>
                  <a:pt x="0" y="0"/>
                </a:moveTo>
                <a:cubicBezTo>
                  <a:pt x="114" y="105"/>
                  <a:pt x="388" y="500"/>
                  <a:pt x="683" y="628"/>
                </a:cubicBezTo>
                <a:cubicBezTo>
                  <a:pt x="978" y="756"/>
                  <a:pt x="1543" y="741"/>
                  <a:pt x="1769" y="771"/>
                </a:cubicBezTo>
              </a:path>
            </a:pathLst>
          </a:custGeom>
          <a:noFill/>
          <a:ln w="19050">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2780" name="Oval 24"/>
          <p:cNvSpPr>
            <a:spLocks noChangeArrowheads="1"/>
          </p:cNvSpPr>
          <p:nvPr/>
        </p:nvSpPr>
        <p:spPr bwMode="auto">
          <a:xfrm>
            <a:off x="1690688" y="5229225"/>
            <a:ext cx="215900" cy="214313"/>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2781" name="Line 25"/>
          <p:cNvSpPr>
            <a:spLocks noChangeShapeType="1"/>
          </p:cNvSpPr>
          <p:nvPr/>
        </p:nvSpPr>
        <p:spPr bwMode="auto">
          <a:xfrm flipV="1">
            <a:off x="1763713" y="3284538"/>
            <a:ext cx="431800" cy="2087562"/>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2" name="AutoShape 26"/>
          <p:cNvSpPr>
            <a:spLocks/>
          </p:cNvSpPr>
          <p:nvPr/>
        </p:nvSpPr>
        <p:spPr bwMode="auto">
          <a:xfrm rot="6342188">
            <a:off x="1343025" y="5248275"/>
            <a:ext cx="277813" cy="576263"/>
          </a:xfrm>
          <a:prstGeom prst="rightBrace">
            <a:avLst>
              <a:gd name="adj1" fmla="val 0"/>
              <a:gd name="adj2" fmla="val 5064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2783" name="Arc 27"/>
          <p:cNvSpPr>
            <a:spLocks/>
          </p:cNvSpPr>
          <p:nvPr/>
        </p:nvSpPr>
        <p:spPr bwMode="auto">
          <a:xfrm rot="7561649">
            <a:off x="1764506" y="4147344"/>
            <a:ext cx="268288" cy="273050"/>
          </a:xfrm>
          <a:custGeom>
            <a:avLst/>
            <a:gdLst>
              <a:gd name="T0" fmla="*/ 2147483646 w 21600"/>
              <a:gd name="T1" fmla="*/ 0 h 19054"/>
              <a:gd name="T2" fmla="*/ 2147483646 w 21600"/>
              <a:gd name="T3" fmla="*/ 2147483646 h 19054"/>
              <a:gd name="T4" fmla="*/ 0 w 21600"/>
              <a:gd name="T5" fmla="*/ 2147483646 h 19054"/>
              <a:gd name="T6" fmla="*/ 0 60000 65536"/>
              <a:gd name="T7" fmla="*/ 0 60000 65536"/>
              <a:gd name="T8" fmla="*/ 0 60000 65536"/>
              <a:gd name="T9" fmla="*/ 0 w 21600"/>
              <a:gd name="T10" fmla="*/ 0 h 19054"/>
              <a:gd name="T11" fmla="*/ 21600 w 21600"/>
              <a:gd name="T12" fmla="*/ 19054 h 19054"/>
            </a:gdLst>
            <a:ahLst/>
            <a:cxnLst>
              <a:cxn ang="T6">
                <a:pos x="T0" y="T1"/>
              </a:cxn>
              <a:cxn ang="T7">
                <a:pos x="T2" y="T3"/>
              </a:cxn>
              <a:cxn ang="T8">
                <a:pos x="T4" y="T5"/>
              </a:cxn>
            </a:cxnLst>
            <a:rect l="T9" t="T10" r="T11" b="T12"/>
            <a:pathLst>
              <a:path w="21600" h="19054" fill="none" extrusionOk="0">
                <a:moveTo>
                  <a:pt x="15098" y="-1"/>
                </a:moveTo>
                <a:cubicBezTo>
                  <a:pt x="19256" y="4064"/>
                  <a:pt x="21600" y="9632"/>
                  <a:pt x="21600" y="15447"/>
                </a:cubicBezTo>
                <a:cubicBezTo>
                  <a:pt x="21600" y="16655"/>
                  <a:pt x="21498" y="17862"/>
                  <a:pt x="21296" y="19053"/>
                </a:cubicBezTo>
              </a:path>
              <a:path w="21600" h="19054" stroke="0" extrusionOk="0">
                <a:moveTo>
                  <a:pt x="15098" y="-1"/>
                </a:moveTo>
                <a:cubicBezTo>
                  <a:pt x="19256" y="4064"/>
                  <a:pt x="21600" y="9632"/>
                  <a:pt x="21600" y="15447"/>
                </a:cubicBezTo>
                <a:cubicBezTo>
                  <a:pt x="21600" y="16655"/>
                  <a:pt x="21498" y="17862"/>
                  <a:pt x="21296" y="19053"/>
                </a:cubicBezTo>
                <a:lnTo>
                  <a:pt x="0" y="15447"/>
                </a:lnTo>
                <a:lnTo>
                  <a:pt x="15098" y="-1"/>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2784" name="Line 23"/>
          <p:cNvSpPr>
            <a:spLocks noChangeShapeType="1"/>
          </p:cNvSpPr>
          <p:nvPr/>
        </p:nvSpPr>
        <p:spPr bwMode="auto">
          <a:xfrm>
            <a:off x="4365625" y="2636838"/>
            <a:ext cx="0" cy="5762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2785" name="Text Box 24"/>
          <p:cNvSpPr txBox="1">
            <a:spLocks noChangeArrowheads="1"/>
          </p:cNvSpPr>
          <p:nvPr/>
        </p:nvSpPr>
        <p:spPr bwMode="auto">
          <a:xfrm>
            <a:off x="4454525" y="2755900"/>
            <a:ext cx="2792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微小な変化を考えて</a:t>
            </a:r>
          </a:p>
        </p:txBody>
      </p:sp>
      <p:graphicFrame>
        <p:nvGraphicFramePr>
          <p:cNvPr id="32786" name="Object 6"/>
          <p:cNvGraphicFramePr>
            <a:graphicFrameLocks noChangeAspect="1"/>
          </p:cNvGraphicFramePr>
          <p:nvPr/>
        </p:nvGraphicFramePr>
        <p:xfrm>
          <a:off x="3573463" y="4508500"/>
          <a:ext cx="1716087" cy="1365250"/>
        </p:xfrm>
        <a:graphic>
          <a:graphicData uri="http://schemas.openxmlformats.org/presentationml/2006/ole">
            <mc:AlternateContent xmlns:mc="http://schemas.openxmlformats.org/markup-compatibility/2006">
              <mc:Choice xmlns:v="urn:schemas-microsoft-com:vml" Requires="v">
                <p:oleObj spid="_x0000_s32795" name="数式" r:id="rId11" imgW="495085" imgH="393529" progId="Equation.3">
                  <p:embed/>
                </p:oleObj>
              </mc:Choice>
              <mc:Fallback>
                <p:oleObj name="数式" r:id="rId11" imgW="495085" imgH="393529" progId="Equation.3">
                  <p:embed/>
                  <p:pic>
                    <p:nvPicPr>
                      <p:cNvPr id="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73463" y="4508500"/>
                        <a:ext cx="1716087" cy="1365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87" name="Line 26"/>
          <p:cNvSpPr>
            <a:spLocks noChangeShapeType="1"/>
          </p:cNvSpPr>
          <p:nvPr/>
        </p:nvSpPr>
        <p:spPr bwMode="auto">
          <a:xfrm>
            <a:off x="4356100" y="4005263"/>
            <a:ext cx="0" cy="5762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2788" name="Line 27"/>
          <p:cNvSpPr>
            <a:spLocks noChangeShapeType="1"/>
          </p:cNvSpPr>
          <p:nvPr/>
        </p:nvSpPr>
        <p:spPr bwMode="auto">
          <a:xfrm>
            <a:off x="2914650" y="4221163"/>
            <a:ext cx="1296988"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2789" name="Rectangle 3"/>
          <p:cNvSpPr>
            <a:spLocks noChangeArrowheads="1"/>
          </p:cNvSpPr>
          <p:nvPr/>
        </p:nvSpPr>
        <p:spPr bwMode="auto">
          <a:xfrm>
            <a:off x="323850" y="908050"/>
            <a:ext cx="8280400"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曲線を局所的に円弧で近似して半径を考える</a:t>
            </a:r>
          </a:p>
          <a:p>
            <a:pPr lvl="1" eaLnBrk="1" hangingPunct="1">
              <a:buFontTx/>
              <a:buNone/>
            </a:pPr>
            <a:endParaRPr lang="ja-JP" altLang="en-US"/>
          </a:p>
          <a:p>
            <a:pPr eaLnBrk="1" hangingPunct="1"/>
            <a:endParaRPr lang="ja-JP" altLang="en-US"/>
          </a:p>
        </p:txBody>
      </p:sp>
      <p:sp>
        <p:nvSpPr>
          <p:cNvPr id="32790" name="Text Box 29"/>
          <p:cNvSpPr txBox="1">
            <a:spLocks noChangeArrowheads="1"/>
          </p:cNvSpPr>
          <p:nvPr/>
        </p:nvSpPr>
        <p:spPr bwMode="auto">
          <a:xfrm>
            <a:off x="5310188" y="4973638"/>
            <a:ext cx="3652837"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t>: </a:t>
            </a:r>
            <a:r>
              <a:rPr lang="ja-JP" altLang="en-US" sz="2000"/>
              <a:t>曲線上を微小長さ動いたときの</a:t>
            </a:r>
            <a:br>
              <a:rPr lang="ja-JP" altLang="en-US" sz="2000"/>
            </a:br>
            <a:r>
              <a:rPr lang="ja-JP" altLang="en-US" sz="2000"/>
              <a:t>接線ベクトルの角度の変化量</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A426580-16E4-4D3F-8CD3-DD5D13D6B08D}" type="slidenum">
              <a:rPr lang="en-US" altLang="ja-JP" sz="2000"/>
              <a:pPr>
                <a:spcBef>
                  <a:spcPct val="0"/>
                </a:spcBef>
                <a:buFontTx/>
                <a:buNone/>
              </a:pPr>
              <a:t>31</a:t>
            </a:fld>
            <a:endParaRPr lang="en-US" altLang="ja-JP" sz="2000"/>
          </a:p>
        </p:txBody>
      </p:sp>
      <p:sp>
        <p:nvSpPr>
          <p:cNvPr id="33795" name="Rectangle 2"/>
          <p:cNvSpPr>
            <a:spLocks noGrp="1" noChangeArrowheads="1"/>
          </p:cNvSpPr>
          <p:nvPr>
            <p:ph type="title"/>
          </p:nvPr>
        </p:nvSpPr>
        <p:spPr>
          <a:xfrm>
            <a:off x="457200" y="-161925"/>
            <a:ext cx="8229600" cy="1143000"/>
          </a:xfrm>
        </p:spPr>
        <p:txBody>
          <a:bodyPr/>
          <a:lstStyle/>
          <a:p>
            <a:r>
              <a:rPr lang="ja-JP" altLang="en-US" smtClean="0"/>
              <a:t>曲率の計算方法</a:t>
            </a:r>
          </a:p>
        </p:txBody>
      </p:sp>
      <p:pic>
        <p:nvPicPr>
          <p:cNvPr id="33796" name="Picture 6" descr="integ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 y="3573463"/>
            <a:ext cx="303847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7" name="Line 7"/>
          <p:cNvSpPr>
            <a:spLocks noChangeShapeType="1"/>
          </p:cNvSpPr>
          <p:nvPr/>
        </p:nvSpPr>
        <p:spPr bwMode="auto">
          <a:xfrm>
            <a:off x="55563" y="6308725"/>
            <a:ext cx="3744912"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3798" name="Text Box 9"/>
          <p:cNvSpPr txBox="1">
            <a:spLocks noChangeArrowheads="1"/>
          </p:cNvSpPr>
          <p:nvPr/>
        </p:nvSpPr>
        <p:spPr bwMode="auto">
          <a:xfrm>
            <a:off x="2647950" y="6308725"/>
            <a:ext cx="170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角度の基準線</a:t>
            </a:r>
          </a:p>
        </p:txBody>
      </p:sp>
      <p:sp>
        <p:nvSpPr>
          <p:cNvPr id="33799" name="Line 10"/>
          <p:cNvSpPr>
            <a:spLocks noChangeShapeType="1"/>
          </p:cNvSpPr>
          <p:nvPr/>
        </p:nvSpPr>
        <p:spPr bwMode="auto">
          <a:xfrm flipV="1">
            <a:off x="1350963" y="4437063"/>
            <a:ext cx="2233612" cy="2160587"/>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3800" name="Text Box 12"/>
          <p:cNvSpPr txBox="1">
            <a:spLocks noChangeArrowheads="1"/>
          </p:cNvSpPr>
          <p:nvPr/>
        </p:nvSpPr>
        <p:spPr bwMode="auto">
          <a:xfrm>
            <a:off x="992188" y="5876925"/>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solidFill>
                  <a:srgbClr val="0000FF"/>
                </a:solidFill>
              </a:rPr>
              <a:t>接線</a:t>
            </a:r>
          </a:p>
        </p:txBody>
      </p:sp>
      <p:graphicFrame>
        <p:nvGraphicFramePr>
          <p:cNvPr id="33801" name="Object 13"/>
          <p:cNvGraphicFramePr>
            <a:graphicFrameLocks noChangeAspect="1"/>
          </p:cNvGraphicFramePr>
          <p:nvPr/>
        </p:nvGraphicFramePr>
        <p:xfrm>
          <a:off x="2216150" y="5805488"/>
          <a:ext cx="346075" cy="485775"/>
        </p:xfrm>
        <a:graphic>
          <a:graphicData uri="http://schemas.openxmlformats.org/presentationml/2006/ole">
            <mc:AlternateContent xmlns:mc="http://schemas.openxmlformats.org/markup-compatibility/2006">
              <mc:Choice xmlns:v="urn:schemas-microsoft-com:vml" Requires="v">
                <p:oleObj spid="_x0000_s33810" name="数式" r:id="rId4" imgW="126725" imgH="177415" progId="Equation.3">
                  <p:embed/>
                </p:oleObj>
              </mc:Choice>
              <mc:Fallback>
                <p:oleObj name="数式" r:id="rId4" imgW="126725" imgH="177415" progId="Equation.3">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6150" y="5805488"/>
                        <a:ext cx="346075"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802" name="Arc 14"/>
          <p:cNvSpPr>
            <a:spLocks/>
          </p:cNvSpPr>
          <p:nvPr/>
        </p:nvSpPr>
        <p:spPr bwMode="auto">
          <a:xfrm>
            <a:off x="1927225" y="5951538"/>
            <a:ext cx="268288" cy="357187"/>
          </a:xfrm>
          <a:custGeom>
            <a:avLst/>
            <a:gdLst>
              <a:gd name="T0" fmla="*/ 2147483646 w 21600"/>
              <a:gd name="T1" fmla="*/ 0 h 24871"/>
              <a:gd name="T2" fmla="*/ 2147483646 w 21600"/>
              <a:gd name="T3" fmla="*/ 2147483646 h 24871"/>
              <a:gd name="T4" fmla="*/ 0 w 21600"/>
              <a:gd name="T5" fmla="*/ 2147483646 h 24871"/>
              <a:gd name="T6" fmla="*/ 0 60000 65536"/>
              <a:gd name="T7" fmla="*/ 0 60000 65536"/>
              <a:gd name="T8" fmla="*/ 0 60000 65536"/>
              <a:gd name="T9" fmla="*/ 0 w 21600"/>
              <a:gd name="T10" fmla="*/ 0 h 24871"/>
              <a:gd name="T11" fmla="*/ 21600 w 21600"/>
              <a:gd name="T12" fmla="*/ 24871 h 24871"/>
            </a:gdLst>
            <a:ahLst/>
            <a:cxnLst>
              <a:cxn ang="T6">
                <a:pos x="T0" y="T1"/>
              </a:cxn>
              <a:cxn ang="T7">
                <a:pos x="T2" y="T3"/>
              </a:cxn>
              <a:cxn ang="T8">
                <a:pos x="T4" y="T5"/>
              </a:cxn>
            </a:cxnLst>
            <a:rect l="T9" t="T10" r="T11" b="T12"/>
            <a:pathLst>
              <a:path w="21600" h="24871" fill="none" extrusionOk="0">
                <a:moveTo>
                  <a:pt x="3794" y="-1"/>
                </a:moveTo>
                <a:cubicBezTo>
                  <a:pt x="14097" y="1838"/>
                  <a:pt x="21600" y="10798"/>
                  <a:pt x="21600" y="21264"/>
                </a:cubicBezTo>
                <a:cubicBezTo>
                  <a:pt x="21600" y="22472"/>
                  <a:pt x="21498" y="23679"/>
                  <a:pt x="21296" y="24870"/>
                </a:cubicBezTo>
              </a:path>
              <a:path w="21600" h="24871" stroke="0" extrusionOk="0">
                <a:moveTo>
                  <a:pt x="3794" y="-1"/>
                </a:moveTo>
                <a:cubicBezTo>
                  <a:pt x="14097" y="1838"/>
                  <a:pt x="21600" y="10798"/>
                  <a:pt x="21600" y="21264"/>
                </a:cubicBezTo>
                <a:cubicBezTo>
                  <a:pt x="21600" y="22472"/>
                  <a:pt x="21498" y="23679"/>
                  <a:pt x="21296" y="24870"/>
                </a:cubicBezTo>
                <a:lnTo>
                  <a:pt x="0" y="21264"/>
                </a:lnTo>
                <a:lnTo>
                  <a:pt x="3794" y="-1"/>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aphicFrame>
        <p:nvGraphicFramePr>
          <p:cNvPr id="33803" name="Object 11"/>
          <p:cNvGraphicFramePr>
            <a:graphicFrameLocks noChangeAspect="1"/>
          </p:cNvGraphicFramePr>
          <p:nvPr/>
        </p:nvGraphicFramePr>
        <p:xfrm>
          <a:off x="3408363" y="4708525"/>
          <a:ext cx="5664200" cy="1485900"/>
        </p:xfrm>
        <a:graphic>
          <a:graphicData uri="http://schemas.openxmlformats.org/presentationml/2006/ole">
            <mc:AlternateContent xmlns:mc="http://schemas.openxmlformats.org/markup-compatibility/2006">
              <mc:Choice xmlns:v="urn:schemas-microsoft-com:vml" Requires="v">
                <p:oleObj spid="_x0000_s33811" name="数式" r:id="rId6" imgW="3098800" imgH="812800" progId="Equation.3">
                  <p:embed/>
                </p:oleObj>
              </mc:Choice>
              <mc:Fallback>
                <p:oleObj name="数式" r:id="rId6" imgW="3098800" imgH="812800" progId="Equation.3">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08363" y="4708525"/>
                        <a:ext cx="5664200" cy="1485900"/>
                      </a:xfrm>
                      <a:prstGeom prst="rect">
                        <a:avLst/>
                      </a:prstGeom>
                      <a:noFill/>
                      <a:ln w="1270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804" name="Object 4"/>
          <p:cNvGraphicFramePr>
            <a:graphicFrameLocks noChangeAspect="1"/>
          </p:cNvGraphicFramePr>
          <p:nvPr/>
        </p:nvGraphicFramePr>
        <p:xfrm>
          <a:off x="2555875" y="3054350"/>
          <a:ext cx="4103688" cy="1022350"/>
        </p:xfrm>
        <a:graphic>
          <a:graphicData uri="http://schemas.openxmlformats.org/presentationml/2006/ole">
            <mc:AlternateContent xmlns:mc="http://schemas.openxmlformats.org/markup-compatibility/2006">
              <mc:Choice xmlns:v="urn:schemas-microsoft-com:vml" Requires="v">
                <p:oleObj spid="_x0000_s33812" name="数式" r:id="rId8" imgW="1892300" imgH="469900" progId="Equation.3">
                  <p:embed/>
                </p:oleObj>
              </mc:Choice>
              <mc:Fallback>
                <p:oleObj name="数式" r:id="rId8" imgW="1892300" imgH="4699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55875" y="3054350"/>
                        <a:ext cx="4103688" cy="1022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805" name="Object 5"/>
          <p:cNvGraphicFramePr>
            <a:graphicFrameLocks noChangeAspect="1"/>
          </p:cNvGraphicFramePr>
          <p:nvPr/>
        </p:nvGraphicFramePr>
        <p:xfrm>
          <a:off x="2411413" y="836613"/>
          <a:ext cx="4343400" cy="1612900"/>
        </p:xfrm>
        <a:graphic>
          <a:graphicData uri="http://schemas.openxmlformats.org/presentationml/2006/ole">
            <mc:AlternateContent xmlns:mc="http://schemas.openxmlformats.org/markup-compatibility/2006">
              <mc:Choice xmlns:v="urn:schemas-microsoft-com:vml" Requires="v">
                <p:oleObj spid="_x0000_s33813" name="数式" r:id="rId10" imgW="2120900" imgH="787400" progId="Equation.3">
                  <p:embed/>
                </p:oleObj>
              </mc:Choice>
              <mc:Fallback>
                <p:oleObj name="数式" r:id="rId10" imgW="2120900" imgH="78740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11413" y="836613"/>
                        <a:ext cx="4343400" cy="1612900"/>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806" name="Line 15"/>
          <p:cNvSpPr>
            <a:spLocks noChangeShapeType="1"/>
          </p:cNvSpPr>
          <p:nvPr/>
        </p:nvSpPr>
        <p:spPr bwMode="auto">
          <a:xfrm flipH="1" flipV="1">
            <a:off x="4716463" y="2492375"/>
            <a:ext cx="0" cy="5762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3807" name="Text Box 16"/>
          <p:cNvSpPr txBox="1">
            <a:spLocks noChangeArrowheads="1"/>
          </p:cNvSpPr>
          <p:nvPr/>
        </p:nvSpPr>
        <p:spPr bwMode="auto">
          <a:xfrm>
            <a:off x="5003800" y="2565400"/>
            <a:ext cx="2641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これらを使って計算すると</a:t>
            </a:r>
            <a:endParaRPr lang="en-US" altLang="ja-JP" sz="1800"/>
          </a:p>
        </p:txBody>
      </p:sp>
      <p:sp>
        <p:nvSpPr>
          <p:cNvPr id="33808" name="Text Box 17"/>
          <p:cNvSpPr txBox="1">
            <a:spLocks noChangeArrowheads="1"/>
          </p:cNvSpPr>
          <p:nvPr/>
        </p:nvSpPr>
        <p:spPr bwMode="auto">
          <a:xfrm>
            <a:off x="6867525" y="1358900"/>
            <a:ext cx="16652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000"/>
              <a:t>※ 2</a:t>
            </a:r>
            <a:r>
              <a:rPr lang="ja-JP" altLang="en-US" sz="2000"/>
              <a:t>階微分が</a:t>
            </a:r>
          </a:p>
          <a:p>
            <a:pPr algn="ctr" eaLnBrk="1" hangingPunct="1">
              <a:spcBef>
                <a:spcPct val="0"/>
              </a:spcBef>
              <a:buFontTx/>
              <a:buNone/>
            </a:pPr>
            <a:r>
              <a:rPr lang="ja-JP" altLang="en-US" sz="2000"/>
              <a:t>出てくる</a:t>
            </a:r>
          </a:p>
        </p:txBody>
      </p:sp>
      <p:sp>
        <p:nvSpPr>
          <p:cNvPr id="33809" name="Line 19"/>
          <p:cNvSpPr>
            <a:spLocks noChangeShapeType="1"/>
          </p:cNvSpPr>
          <p:nvPr/>
        </p:nvSpPr>
        <p:spPr bwMode="auto">
          <a:xfrm>
            <a:off x="6877050" y="2924175"/>
            <a:ext cx="503238" cy="1800225"/>
          </a:xfrm>
          <a:prstGeom prst="line">
            <a:avLst/>
          </a:prstGeom>
          <a:noFill/>
          <a:ln w="190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A81F55B-C478-4BD9-8E7B-DAA1AB5D6C30}" type="slidenum">
              <a:rPr lang="en-US" altLang="ja-JP" sz="2000"/>
              <a:pPr>
                <a:spcBef>
                  <a:spcPct val="0"/>
                </a:spcBef>
                <a:buFontTx/>
                <a:buNone/>
              </a:pPr>
              <a:t>32</a:t>
            </a:fld>
            <a:endParaRPr lang="en-US" altLang="ja-JP" sz="2000"/>
          </a:p>
        </p:txBody>
      </p:sp>
      <p:sp>
        <p:nvSpPr>
          <p:cNvPr id="34819" name="Rectangle 2"/>
          <p:cNvSpPr>
            <a:spLocks noGrp="1" noChangeArrowheads="1"/>
          </p:cNvSpPr>
          <p:nvPr>
            <p:ph type="title"/>
          </p:nvPr>
        </p:nvSpPr>
        <p:spPr>
          <a:xfrm>
            <a:off x="457200" y="-100013"/>
            <a:ext cx="8229600" cy="1143001"/>
          </a:xfrm>
        </p:spPr>
        <p:txBody>
          <a:bodyPr/>
          <a:lstStyle/>
          <a:p>
            <a:r>
              <a:rPr lang="ja-JP" altLang="en-US" smtClean="0"/>
              <a:t>縮閉線</a:t>
            </a:r>
          </a:p>
        </p:txBody>
      </p:sp>
      <p:sp>
        <p:nvSpPr>
          <p:cNvPr id="34820" name="Rectangle 3"/>
          <p:cNvSpPr>
            <a:spLocks noGrp="1" noChangeArrowheads="1"/>
          </p:cNvSpPr>
          <p:nvPr>
            <p:ph type="body" idx="1"/>
          </p:nvPr>
        </p:nvSpPr>
        <p:spPr>
          <a:xfrm>
            <a:off x="457200" y="765175"/>
            <a:ext cx="8229600" cy="1800225"/>
          </a:xfrm>
        </p:spPr>
        <p:txBody>
          <a:bodyPr/>
          <a:lstStyle/>
          <a:p>
            <a:r>
              <a:rPr lang="ja-JP" altLang="en-US" smtClean="0"/>
              <a:t>ベストフィットする円の中心の軌跡</a:t>
            </a:r>
          </a:p>
          <a:p>
            <a:pPr lvl="1"/>
            <a:r>
              <a:rPr lang="ja-JP" altLang="en-US" smtClean="0"/>
              <a:t>曲率半径の量だけ法線方向に移動する</a:t>
            </a:r>
          </a:p>
          <a:p>
            <a:pPr lvl="1"/>
            <a:r>
              <a:rPr lang="ja-JP" altLang="en-US" smtClean="0"/>
              <a:t>オフセット曲線群が「折れる」点を通過する</a:t>
            </a:r>
          </a:p>
        </p:txBody>
      </p:sp>
      <p:pic>
        <p:nvPicPr>
          <p:cNvPr id="348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750" y="2708275"/>
            <a:ext cx="344805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Line 8"/>
          <p:cNvSpPr>
            <a:spLocks noChangeShapeType="1"/>
          </p:cNvSpPr>
          <p:nvPr/>
        </p:nvSpPr>
        <p:spPr bwMode="auto">
          <a:xfrm>
            <a:off x="1416050" y="4465638"/>
            <a:ext cx="1714500" cy="619125"/>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23" name="Oval 20"/>
          <p:cNvSpPr>
            <a:spLocks noChangeArrowheads="1"/>
          </p:cNvSpPr>
          <p:nvPr/>
        </p:nvSpPr>
        <p:spPr bwMode="auto">
          <a:xfrm>
            <a:off x="3917950" y="3073400"/>
            <a:ext cx="1500188" cy="1500188"/>
          </a:xfrm>
          <a:prstGeom prst="ellipse">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24" name="Oval 10"/>
          <p:cNvSpPr>
            <a:spLocks noChangeArrowheads="1"/>
          </p:cNvSpPr>
          <p:nvPr/>
        </p:nvSpPr>
        <p:spPr bwMode="auto">
          <a:xfrm>
            <a:off x="4643438" y="3787775"/>
            <a:ext cx="144462" cy="144463"/>
          </a:xfrm>
          <a:prstGeom prst="ellipse">
            <a:avLst/>
          </a:prstGeom>
          <a:solidFill>
            <a:srgbClr val="0000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25" name="Line 11"/>
          <p:cNvSpPr>
            <a:spLocks noChangeShapeType="1"/>
          </p:cNvSpPr>
          <p:nvPr/>
        </p:nvSpPr>
        <p:spPr bwMode="auto">
          <a:xfrm flipV="1">
            <a:off x="4716463" y="3932238"/>
            <a:ext cx="0" cy="6477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4826" name="Oval 12"/>
          <p:cNvSpPr>
            <a:spLocks noChangeArrowheads="1"/>
          </p:cNvSpPr>
          <p:nvPr/>
        </p:nvSpPr>
        <p:spPr bwMode="auto">
          <a:xfrm>
            <a:off x="4643438" y="4508500"/>
            <a:ext cx="144462" cy="144463"/>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34827" name="Object 5"/>
          <p:cNvGraphicFramePr>
            <a:graphicFrameLocks noChangeAspect="1"/>
          </p:cNvGraphicFramePr>
          <p:nvPr/>
        </p:nvGraphicFramePr>
        <p:xfrm>
          <a:off x="6300788" y="2924175"/>
          <a:ext cx="2736850" cy="877888"/>
        </p:xfrm>
        <a:graphic>
          <a:graphicData uri="http://schemas.openxmlformats.org/presentationml/2006/ole">
            <mc:AlternateContent xmlns:mc="http://schemas.openxmlformats.org/markup-compatibility/2006">
              <mc:Choice xmlns:v="urn:schemas-microsoft-com:vml" Requires="v">
                <p:oleObj spid="_x0000_s34839" name="数式" r:id="rId4" imgW="1422400" imgH="457200" progId="Equation.3">
                  <p:embed/>
                </p:oleObj>
              </mc:Choice>
              <mc:Fallback>
                <p:oleObj name="数式" r:id="rId4" imgW="1422400" imgH="4572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00788" y="2924175"/>
                        <a:ext cx="2736850" cy="877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8" name="Object 3"/>
          <p:cNvGraphicFramePr>
            <a:graphicFrameLocks noChangeAspect="1"/>
          </p:cNvGraphicFramePr>
          <p:nvPr/>
        </p:nvGraphicFramePr>
        <p:xfrm>
          <a:off x="6877050" y="4508500"/>
          <a:ext cx="2098675" cy="415925"/>
        </p:xfrm>
        <a:graphic>
          <a:graphicData uri="http://schemas.openxmlformats.org/presentationml/2006/ole">
            <mc:AlternateContent xmlns:mc="http://schemas.openxmlformats.org/markup-compatibility/2006">
              <mc:Choice xmlns:v="urn:schemas-microsoft-com:vml" Requires="v">
                <p:oleObj spid="_x0000_s34840" name="数式" r:id="rId6" imgW="1091726" imgH="215806" progId="Equation.3">
                  <p:embed/>
                </p:oleObj>
              </mc:Choice>
              <mc:Fallback>
                <p:oleObj name="数式" r:id="rId6" imgW="1091726" imgH="215806"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77050" y="4508500"/>
                        <a:ext cx="2098675" cy="415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9" name="Line 15"/>
          <p:cNvSpPr>
            <a:spLocks noChangeShapeType="1"/>
          </p:cNvSpPr>
          <p:nvPr/>
        </p:nvSpPr>
        <p:spPr bwMode="auto">
          <a:xfrm flipV="1">
            <a:off x="4714875" y="3213100"/>
            <a:ext cx="1585913" cy="1008063"/>
          </a:xfrm>
          <a:prstGeom prst="line">
            <a:avLst/>
          </a:prstGeom>
          <a:noFill/>
          <a:ln w="19050">
            <a:solidFill>
              <a:srgbClr val="00FF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30" name="Line 16"/>
          <p:cNvSpPr>
            <a:spLocks noChangeShapeType="1"/>
          </p:cNvSpPr>
          <p:nvPr/>
        </p:nvSpPr>
        <p:spPr bwMode="auto">
          <a:xfrm>
            <a:off x="4787900" y="4581525"/>
            <a:ext cx="2055813" cy="984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34831" name="Object 4"/>
          <p:cNvGraphicFramePr>
            <a:graphicFrameLocks noChangeAspect="1"/>
          </p:cNvGraphicFramePr>
          <p:nvPr/>
        </p:nvGraphicFramePr>
        <p:xfrm>
          <a:off x="95250" y="3171825"/>
          <a:ext cx="2562225" cy="1279525"/>
        </p:xfrm>
        <a:graphic>
          <a:graphicData uri="http://schemas.openxmlformats.org/presentationml/2006/ole">
            <mc:AlternateContent xmlns:mc="http://schemas.openxmlformats.org/markup-compatibility/2006">
              <mc:Choice xmlns:v="urn:schemas-microsoft-com:vml" Requires="v">
                <p:oleObj spid="_x0000_s34841" name="数式" r:id="rId8" imgW="914400" imgH="457200" progId="Equation.3">
                  <p:embed/>
                </p:oleObj>
              </mc:Choice>
              <mc:Fallback>
                <p:oleObj name="数式" r:id="rId8" imgW="914400" imgH="457200"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250" y="3171825"/>
                        <a:ext cx="2562225" cy="1279525"/>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2" name="Oval 17"/>
          <p:cNvSpPr>
            <a:spLocks noChangeArrowheads="1"/>
          </p:cNvSpPr>
          <p:nvPr/>
        </p:nvSpPr>
        <p:spPr bwMode="auto">
          <a:xfrm>
            <a:off x="5103813" y="4903788"/>
            <a:ext cx="144462" cy="142875"/>
          </a:xfrm>
          <a:prstGeom prst="ellipse">
            <a:avLst/>
          </a:prstGeom>
          <a:solidFill>
            <a:srgbClr val="00FFFF"/>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33" name="Oval 18"/>
          <p:cNvSpPr>
            <a:spLocks noChangeArrowheads="1"/>
          </p:cNvSpPr>
          <p:nvPr/>
        </p:nvSpPr>
        <p:spPr bwMode="auto">
          <a:xfrm>
            <a:off x="5351463" y="4878388"/>
            <a:ext cx="144462" cy="142875"/>
          </a:xfrm>
          <a:prstGeom prst="ellipse">
            <a:avLst/>
          </a:prstGeom>
          <a:solidFill>
            <a:srgbClr val="00FFFF"/>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34" name="Oval 19"/>
          <p:cNvSpPr>
            <a:spLocks noChangeArrowheads="1"/>
          </p:cNvSpPr>
          <p:nvPr/>
        </p:nvSpPr>
        <p:spPr bwMode="auto">
          <a:xfrm>
            <a:off x="5586413" y="4840288"/>
            <a:ext cx="144462" cy="142875"/>
          </a:xfrm>
          <a:prstGeom prst="ellipse">
            <a:avLst/>
          </a:prstGeom>
          <a:solidFill>
            <a:srgbClr val="00FFFF"/>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35" name="Oval 20"/>
          <p:cNvSpPr>
            <a:spLocks noChangeArrowheads="1"/>
          </p:cNvSpPr>
          <p:nvPr/>
        </p:nvSpPr>
        <p:spPr bwMode="auto">
          <a:xfrm>
            <a:off x="5810250" y="4811713"/>
            <a:ext cx="144463" cy="142875"/>
          </a:xfrm>
          <a:prstGeom prst="ellipse">
            <a:avLst/>
          </a:prstGeom>
          <a:solidFill>
            <a:srgbClr val="00FFFF"/>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36" name="Text Box 21"/>
          <p:cNvSpPr txBox="1">
            <a:spLocks noChangeArrowheads="1"/>
          </p:cNvSpPr>
          <p:nvPr/>
        </p:nvSpPr>
        <p:spPr bwMode="auto">
          <a:xfrm>
            <a:off x="6362700" y="5487988"/>
            <a:ext cx="2225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オフセット曲線群が</a:t>
            </a:r>
          </a:p>
          <a:p>
            <a:pPr algn="ctr" eaLnBrk="1" hangingPunct="1">
              <a:spcBef>
                <a:spcPct val="0"/>
              </a:spcBef>
              <a:buFontTx/>
              <a:buNone/>
            </a:pPr>
            <a:r>
              <a:rPr lang="ja-JP" altLang="en-US" sz="2000"/>
              <a:t>折れる点</a:t>
            </a:r>
          </a:p>
        </p:txBody>
      </p:sp>
      <p:sp>
        <p:nvSpPr>
          <p:cNvPr id="34837" name="Line 22"/>
          <p:cNvSpPr>
            <a:spLocks noChangeShapeType="1"/>
          </p:cNvSpPr>
          <p:nvPr/>
        </p:nvSpPr>
        <p:spPr bwMode="auto">
          <a:xfrm flipH="1" flipV="1">
            <a:off x="5661025" y="5230813"/>
            <a:ext cx="746125" cy="469900"/>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38" name="AutoShape 24"/>
          <p:cNvSpPr>
            <a:spLocks/>
          </p:cNvSpPr>
          <p:nvPr/>
        </p:nvSpPr>
        <p:spPr bwMode="auto">
          <a:xfrm rot="4877770">
            <a:off x="5398294" y="4641057"/>
            <a:ext cx="293687" cy="939800"/>
          </a:xfrm>
          <a:prstGeom prst="rightBrace">
            <a:avLst>
              <a:gd name="adj1" fmla="val 26667"/>
              <a:gd name="adj2" fmla="val 40843"/>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6ABE679-152B-43B7-A5AB-D02DC0705CB3}" type="slidenum">
              <a:rPr lang="en-US" altLang="ja-JP" sz="2000"/>
              <a:pPr>
                <a:spcBef>
                  <a:spcPct val="0"/>
                </a:spcBef>
                <a:buFontTx/>
                <a:buNone/>
              </a:pPr>
              <a:t>33</a:t>
            </a:fld>
            <a:endParaRPr lang="en-US" altLang="ja-JP" sz="2000"/>
          </a:p>
        </p:txBody>
      </p:sp>
      <p:sp>
        <p:nvSpPr>
          <p:cNvPr id="35843" name="Oval 20"/>
          <p:cNvSpPr>
            <a:spLocks noChangeArrowheads="1"/>
          </p:cNvSpPr>
          <p:nvPr/>
        </p:nvSpPr>
        <p:spPr bwMode="auto">
          <a:xfrm>
            <a:off x="1187450" y="3573463"/>
            <a:ext cx="2447925" cy="2447925"/>
          </a:xfrm>
          <a:prstGeom prst="ellipse">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44" name="Rectangle 2"/>
          <p:cNvSpPr>
            <a:spLocks noGrp="1" noChangeArrowheads="1"/>
          </p:cNvSpPr>
          <p:nvPr>
            <p:ph type="title"/>
          </p:nvPr>
        </p:nvSpPr>
        <p:spPr>
          <a:xfrm>
            <a:off x="446088" y="630238"/>
            <a:ext cx="8229600" cy="1143000"/>
          </a:xfrm>
        </p:spPr>
        <p:txBody>
          <a:bodyPr/>
          <a:lstStyle/>
          <a:p>
            <a:pPr eaLnBrk="1" hangingPunct="1"/>
            <a:r>
              <a:rPr lang="ja-JP" altLang="en-US" sz="4000" smtClean="0"/>
              <a:t>折れ線データでの曲率半径の近似</a:t>
            </a:r>
          </a:p>
        </p:txBody>
      </p:sp>
      <p:sp>
        <p:nvSpPr>
          <p:cNvPr id="35845" name="Rectangle 3"/>
          <p:cNvSpPr>
            <a:spLocks noGrp="1" noChangeArrowheads="1"/>
          </p:cNvSpPr>
          <p:nvPr>
            <p:ph type="body" idx="1"/>
          </p:nvPr>
        </p:nvSpPr>
        <p:spPr>
          <a:xfrm>
            <a:off x="539750" y="1960563"/>
            <a:ext cx="8229600" cy="1036637"/>
          </a:xfrm>
        </p:spPr>
        <p:txBody>
          <a:bodyPr/>
          <a:lstStyle/>
          <a:p>
            <a:pPr eaLnBrk="1" hangingPunct="1">
              <a:lnSpc>
                <a:spcPct val="90000"/>
              </a:lnSpc>
            </a:pPr>
            <a:r>
              <a:rPr lang="ja-JP" altLang="ja-JP" smtClean="0"/>
              <a:t>3点を通る円の半径</a:t>
            </a:r>
            <a:r>
              <a:rPr lang="ja-JP" altLang="en-US" smtClean="0"/>
              <a:t>を求める</a:t>
            </a:r>
          </a:p>
          <a:p>
            <a:pPr lvl="1" eaLnBrk="1" hangingPunct="1">
              <a:lnSpc>
                <a:spcPct val="90000"/>
              </a:lnSpc>
            </a:pPr>
            <a:r>
              <a:rPr lang="ja-JP" altLang="ja-JP" smtClean="0"/>
              <a:t>正弦定理を思い出す</a:t>
            </a:r>
          </a:p>
        </p:txBody>
      </p:sp>
      <p:sp>
        <p:nvSpPr>
          <p:cNvPr id="35846" name="Freeform 6"/>
          <p:cNvSpPr>
            <a:spLocks/>
          </p:cNvSpPr>
          <p:nvPr/>
        </p:nvSpPr>
        <p:spPr bwMode="auto">
          <a:xfrm>
            <a:off x="677863" y="3573463"/>
            <a:ext cx="3302000" cy="1871662"/>
          </a:xfrm>
          <a:custGeom>
            <a:avLst/>
            <a:gdLst>
              <a:gd name="T0" fmla="*/ 0 w 2080"/>
              <a:gd name="T1" fmla="*/ 2147483646 h 1179"/>
              <a:gd name="T2" fmla="*/ 2147483646 w 2080"/>
              <a:gd name="T3" fmla="*/ 2147483646 h 1179"/>
              <a:gd name="T4" fmla="*/ 2147483646 w 2080"/>
              <a:gd name="T5" fmla="*/ 0 h 1179"/>
              <a:gd name="T6" fmla="*/ 2147483646 w 2080"/>
              <a:gd name="T7" fmla="*/ 2147483646 h 1179"/>
              <a:gd name="T8" fmla="*/ 2147483646 w 2080"/>
              <a:gd name="T9" fmla="*/ 2147483646 h 1179"/>
              <a:gd name="T10" fmla="*/ 0 60000 65536"/>
              <a:gd name="T11" fmla="*/ 0 60000 65536"/>
              <a:gd name="T12" fmla="*/ 0 60000 65536"/>
              <a:gd name="T13" fmla="*/ 0 60000 65536"/>
              <a:gd name="T14" fmla="*/ 0 60000 65536"/>
              <a:gd name="T15" fmla="*/ 0 w 2080"/>
              <a:gd name="T16" fmla="*/ 0 h 1179"/>
              <a:gd name="T17" fmla="*/ 2080 w 2080"/>
              <a:gd name="T18" fmla="*/ 1179 h 1179"/>
            </a:gdLst>
            <a:ahLst/>
            <a:cxnLst>
              <a:cxn ang="T10">
                <a:pos x="T0" y="T1"/>
              </a:cxn>
              <a:cxn ang="T11">
                <a:pos x="T2" y="T3"/>
              </a:cxn>
              <a:cxn ang="T12">
                <a:pos x="T4" y="T5"/>
              </a:cxn>
              <a:cxn ang="T13">
                <a:pos x="T6" y="T7"/>
              </a:cxn>
              <a:cxn ang="T14">
                <a:pos x="T8" y="T9"/>
              </a:cxn>
            </a:cxnLst>
            <a:rect l="T15" t="T16" r="T17" b="T18"/>
            <a:pathLst>
              <a:path w="2080" h="1179">
                <a:moveTo>
                  <a:pt x="0" y="1179"/>
                </a:moveTo>
                <a:lnTo>
                  <a:pt x="369" y="485"/>
                </a:lnTo>
                <a:lnTo>
                  <a:pt x="1122" y="0"/>
                </a:lnTo>
                <a:lnTo>
                  <a:pt x="1795" y="412"/>
                </a:lnTo>
                <a:lnTo>
                  <a:pt x="2080" y="960"/>
                </a:lnTo>
              </a:path>
            </a:pathLst>
          </a:custGeom>
          <a:noFill/>
          <a:ln w="31750">
            <a:solidFill>
              <a:srgbClr val="0000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5847" name="Oval 7"/>
          <p:cNvSpPr>
            <a:spLocks noChangeArrowheads="1"/>
          </p:cNvSpPr>
          <p:nvPr/>
        </p:nvSpPr>
        <p:spPr bwMode="auto">
          <a:xfrm>
            <a:off x="612775" y="5373688"/>
            <a:ext cx="144463" cy="144462"/>
          </a:xfrm>
          <a:prstGeom prst="ellipse">
            <a:avLst/>
          </a:prstGeom>
          <a:solidFill>
            <a:schemeClr val="tx1"/>
          </a:solidFill>
          <a:ln w="9525">
            <a:solidFill>
              <a:srgbClr val="00000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48" name="Oval 8"/>
          <p:cNvSpPr>
            <a:spLocks noChangeArrowheads="1"/>
          </p:cNvSpPr>
          <p:nvPr/>
        </p:nvSpPr>
        <p:spPr bwMode="auto">
          <a:xfrm>
            <a:off x="1187450" y="4294188"/>
            <a:ext cx="144463" cy="144462"/>
          </a:xfrm>
          <a:prstGeom prst="ellipse">
            <a:avLst/>
          </a:prstGeom>
          <a:solidFill>
            <a:schemeClr val="tx1"/>
          </a:solidFill>
          <a:ln w="9525">
            <a:solidFill>
              <a:srgbClr val="00000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49" name="Oval 9"/>
          <p:cNvSpPr>
            <a:spLocks noChangeArrowheads="1"/>
          </p:cNvSpPr>
          <p:nvPr/>
        </p:nvSpPr>
        <p:spPr bwMode="auto">
          <a:xfrm>
            <a:off x="2354263" y="3498850"/>
            <a:ext cx="144462" cy="144463"/>
          </a:xfrm>
          <a:prstGeom prst="ellipse">
            <a:avLst/>
          </a:prstGeom>
          <a:solidFill>
            <a:schemeClr val="tx1"/>
          </a:solidFill>
          <a:ln w="9525">
            <a:solidFill>
              <a:srgbClr val="00000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50" name="Oval 10"/>
          <p:cNvSpPr>
            <a:spLocks noChangeArrowheads="1"/>
          </p:cNvSpPr>
          <p:nvPr/>
        </p:nvSpPr>
        <p:spPr bwMode="auto">
          <a:xfrm>
            <a:off x="3924300" y="5013325"/>
            <a:ext cx="144463" cy="144463"/>
          </a:xfrm>
          <a:prstGeom prst="ellipse">
            <a:avLst/>
          </a:prstGeom>
          <a:solidFill>
            <a:schemeClr val="tx1"/>
          </a:solidFill>
          <a:ln w="9525">
            <a:solidFill>
              <a:srgbClr val="00000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51" name="Oval 11"/>
          <p:cNvSpPr>
            <a:spLocks noChangeArrowheads="1"/>
          </p:cNvSpPr>
          <p:nvPr/>
        </p:nvSpPr>
        <p:spPr bwMode="auto">
          <a:xfrm>
            <a:off x="3421063" y="4149725"/>
            <a:ext cx="144462" cy="144463"/>
          </a:xfrm>
          <a:prstGeom prst="ellipse">
            <a:avLst/>
          </a:prstGeom>
          <a:solidFill>
            <a:schemeClr val="tx1"/>
          </a:solidFill>
          <a:ln w="9525">
            <a:solidFill>
              <a:srgbClr val="000000"/>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5852" name="Line 19"/>
          <p:cNvSpPr>
            <a:spLocks noChangeShapeType="1"/>
          </p:cNvSpPr>
          <p:nvPr/>
        </p:nvSpPr>
        <p:spPr bwMode="auto">
          <a:xfrm flipV="1">
            <a:off x="1331913" y="4221163"/>
            <a:ext cx="2160587" cy="1444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35853" name="Object 22"/>
          <p:cNvGraphicFramePr>
            <a:graphicFrameLocks noChangeAspect="1"/>
          </p:cNvGraphicFramePr>
          <p:nvPr/>
        </p:nvGraphicFramePr>
        <p:xfrm>
          <a:off x="2268538" y="4478338"/>
          <a:ext cx="260350" cy="319087"/>
        </p:xfrm>
        <a:graphic>
          <a:graphicData uri="http://schemas.openxmlformats.org/presentationml/2006/ole">
            <mc:AlternateContent xmlns:mc="http://schemas.openxmlformats.org/markup-compatibility/2006">
              <mc:Choice xmlns:v="urn:schemas-microsoft-com:vml" Requires="v">
                <p:oleObj spid="_x0000_s35865" name="数式" r:id="rId3" imgW="114201" imgH="139579" progId="Equation.3">
                  <p:embed/>
                </p:oleObj>
              </mc:Choice>
              <mc:Fallback>
                <p:oleObj name="数式" r:id="rId3" imgW="114201" imgH="139579" progId="Equation.3">
                  <p:embed/>
                  <p:pic>
                    <p:nvPicPr>
                      <p:cNvPr id="0" name="Object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4478338"/>
                        <a:ext cx="260350" cy="319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4" name="Object 23"/>
          <p:cNvGraphicFramePr>
            <a:graphicFrameLocks noChangeAspect="1"/>
          </p:cNvGraphicFramePr>
          <p:nvPr/>
        </p:nvGraphicFramePr>
        <p:xfrm>
          <a:off x="1331913" y="3286125"/>
          <a:ext cx="288925" cy="406400"/>
        </p:xfrm>
        <a:graphic>
          <a:graphicData uri="http://schemas.openxmlformats.org/presentationml/2006/ole">
            <mc:AlternateContent xmlns:mc="http://schemas.openxmlformats.org/markup-compatibility/2006">
              <mc:Choice xmlns:v="urn:schemas-microsoft-com:vml" Requires="v">
                <p:oleObj spid="_x0000_s35866" name="数式" r:id="rId5" imgW="126725" imgH="177415" progId="Equation.3">
                  <p:embed/>
                </p:oleObj>
              </mc:Choice>
              <mc:Fallback>
                <p:oleObj name="数式" r:id="rId5" imgW="126725" imgH="177415" progId="Equation.3">
                  <p:embed/>
                  <p:pic>
                    <p:nvPicPr>
                      <p:cNvPr id="0"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913" y="3286125"/>
                        <a:ext cx="288925"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5" name="Object 24"/>
          <p:cNvGraphicFramePr>
            <a:graphicFrameLocks noChangeAspect="1"/>
          </p:cNvGraphicFramePr>
          <p:nvPr/>
        </p:nvGraphicFramePr>
        <p:xfrm>
          <a:off x="2238375" y="3789363"/>
          <a:ext cx="317500" cy="406400"/>
        </p:xfrm>
        <a:graphic>
          <a:graphicData uri="http://schemas.openxmlformats.org/presentationml/2006/ole">
            <mc:AlternateContent xmlns:mc="http://schemas.openxmlformats.org/markup-compatibility/2006">
              <mc:Choice xmlns:v="urn:schemas-microsoft-com:vml" Requires="v">
                <p:oleObj spid="_x0000_s35867" name="数式" r:id="rId7" imgW="139579" imgH="177646" progId="Equation.3">
                  <p:embed/>
                </p:oleObj>
              </mc:Choice>
              <mc:Fallback>
                <p:oleObj name="数式" r:id="rId7" imgW="139579" imgH="177646" progId="Equation.3">
                  <p:embed/>
                  <p:pic>
                    <p:nvPicPr>
                      <p:cNvPr id="0" name="Object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38375" y="3789363"/>
                        <a:ext cx="317500"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6" name="Object 25"/>
          <p:cNvGraphicFramePr>
            <a:graphicFrameLocks noChangeAspect="1"/>
          </p:cNvGraphicFramePr>
          <p:nvPr/>
        </p:nvGraphicFramePr>
        <p:xfrm>
          <a:off x="3203575" y="3286125"/>
          <a:ext cx="287338" cy="319088"/>
        </p:xfrm>
        <a:graphic>
          <a:graphicData uri="http://schemas.openxmlformats.org/presentationml/2006/ole">
            <mc:AlternateContent xmlns:mc="http://schemas.openxmlformats.org/markup-compatibility/2006">
              <mc:Choice xmlns:v="urn:schemas-microsoft-com:vml" Requires="v">
                <p:oleObj spid="_x0000_s35868" name="数式" r:id="rId9" imgW="126835" imgH="139518" progId="Equation.3">
                  <p:embed/>
                </p:oleObj>
              </mc:Choice>
              <mc:Fallback>
                <p:oleObj name="数式" r:id="rId9" imgW="126835" imgH="139518" progId="Equation.3">
                  <p:embed/>
                  <p:pic>
                    <p:nvPicPr>
                      <p:cNvPr id="0" name="Object 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575" y="3286125"/>
                        <a:ext cx="287338" cy="319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57" name="Line 26"/>
          <p:cNvSpPr>
            <a:spLocks noChangeShapeType="1"/>
          </p:cNvSpPr>
          <p:nvPr/>
        </p:nvSpPr>
        <p:spPr bwMode="auto">
          <a:xfrm flipV="1">
            <a:off x="2413000" y="4294188"/>
            <a:ext cx="0"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5858" name="Line 27"/>
          <p:cNvSpPr>
            <a:spLocks noChangeShapeType="1"/>
          </p:cNvSpPr>
          <p:nvPr/>
        </p:nvSpPr>
        <p:spPr bwMode="auto">
          <a:xfrm>
            <a:off x="1547813" y="3644900"/>
            <a:ext cx="288925" cy="2889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5859" name="Line 28"/>
          <p:cNvSpPr>
            <a:spLocks noChangeShapeType="1"/>
          </p:cNvSpPr>
          <p:nvPr/>
        </p:nvSpPr>
        <p:spPr bwMode="auto">
          <a:xfrm flipH="1">
            <a:off x="2987675" y="3573463"/>
            <a:ext cx="288925" cy="2873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5860" name="Text Box 29"/>
          <p:cNvSpPr txBox="1">
            <a:spLocks noChangeArrowheads="1"/>
          </p:cNvSpPr>
          <p:nvPr/>
        </p:nvSpPr>
        <p:spPr bwMode="auto">
          <a:xfrm>
            <a:off x="4564063" y="3644900"/>
            <a:ext cx="32194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800"/>
              <a:t>点</a:t>
            </a:r>
            <a:r>
              <a:rPr lang="en-US" altLang="ja-JP" sz="2800" b="1">
                <a:latin typeface="Times New Roman" panose="02020603050405020304" pitchFamily="18" charset="0"/>
              </a:rPr>
              <a:t>O</a:t>
            </a:r>
            <a:r>
              <a:rPr lang="ja-JP" altLang="en-US" sz="2800"/>
              <a:t>での曲率半径を</a:t>
            </a:r>
            <a:br>
              <a:rPr lang="ja-JP" altLang="en-US" sz="2800"/>
            </a:br>
            <a:r>
              <a:rPr lang="ja-JP" altLang="en-US" sz="2800"/>
              <a:t>三角形 </a:t>
            </a:r>
            <a:r>
              <a:rPr lang="en-US" altLang="ja-JP" sz="2800" b="1">
                <a:latin typeface="Times New Roman" panose="02020603050405020304" pitchFamily="18" charset="0"/>
              </a:rPr>
              <a:t>OAB</a:t>
            </a:r>
            <a:r>
              <a:rPr lang="en-US" altLang="ja-JP" sz="2800"/>
              <a:t> </a:t>
            </a:r>
            <a:r>
              <a:rPr lang="ja-JP" altLang="en-US" sz="2800"/>
              <a:t>の</a:t>
            </a:r>
            <a:br>
              <a:rPr lang="ja-JP" altLang="en-US" sz="2800"/>
            </a:br>
            <a:r>
              <a:rPr lang="ja-JP" altLang="en-US" sz="2800"/>
              <a:t>辺の長さと面積を</a:t>
            </a:r>
            <a:br>
              <a:rPr lang="ja-JP" altLang="en-US" sz="2800"/>
            </a:br>
            <a:r>
              <a:rPr lang="ja-JP" altLang="en-US" sz="2800"/>
              <a:t>用いて表してみよう</a:t>
            </a:r>
          </a:p>
        </p:txBody>
      </p:sp>
      <p:graphicFrame>
        <p:nvGraphicFramePr>
          <p:cNvPr id="35861" name="Object 30"/>
          <p:cNvGraphicFramePr>
            <a:graphicFrameLocks noChangeAspect="1"/>
          </p:cNvGraphicFramePr>
          <p:nvPr/>
        </p:nvGraphicFramePr>
        <p:xfrm>
          <a:off x="2254250" y="3068638"/>
          <a:ext cx="374650" cy="406400"/>
        </p:xfrm>
        <a:graphic>
          <a:graphicData uri="http://schemas.openxmlformats.org/presentationml/2006/ole">
            <mc:AlternateContent xmlns:mc="http://schemas.openxmlformats.org/markup-compatibility/2006">
              <mc:Choice xmlns:v="urn:schemas-microsoft-com:vml" Requires="v">
                <p:oleObj spid="_x0000_s35869" name="数式" r:id="rId11" imgW="164814" imgH="177492" progId="Equation.3">
                  <p:embed/>
                </p:oleObj>
              </mc:Choice>
              <mc:Fallback>
                <p:oleObj name="数式" r:id="rId11" imgW="164814" imgH="177492" progId="Equation.3">
                  <p:embed/>
                  <p:pic>
                    <p:nvPicPr>
                      <p:cNvPr id="0" name="Object 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54250" y="3068638"/>
                        <a:ext cx="374650" cy="40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62" name="Object 31"/>
          <p:cNvGraphicFramePr>
            <a:graphicFrameLocks noChangeAspect="1"/>
          </p:cNvGraphicFramePr>
          <p:nvPr/>
        </p:nvGraphicFramePr>
        <p:xfrm>
          <a:off x="828675" y="4005263"/>
          <a:ext cx="374650" cy="376237"/>
        </p:xfrm>
        <a:graphic>
          <a:graphicData uri="http://schemas.openxmlformats.org/presentationml/2006/ole">
            <mc:AlternateContent xmlns:mc="http://schemas.openxmlformats.org/markup-compatibility/2006">
              <mc:Choice xmlns:v="urn:schemas-microsoft-com:vml" Requires="v">
                <p:oleObj spid="_x0000_s35870" name="数式" r:id="rId13" imgW="164885" imgH="164885" progId="Equation.3">
                  <p:embed/>
                </p:oleObj>
              </mc:Choice>
              <mc:Fallback>
                <p:oleObj name="数式" r:id="rId13" imgW="164885" imgH="164885" progId="Equation.3">
                  <p:embed/>
                  <p:pic>
                    <p:nvPicPr>
                      <p:cNvPr id="0" name="Object 3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8675" y="4005263"/>
                        <a:ext cx="374650" cy="376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63" name="Object 32"/>
          <p:cNvGraphicFramePr>
            <a:graphicFrameLocks noChangeAspect="1"/>
          </p:cNvGraphicFramePr>
          <p:nvPr/>
        </p:nvGraphicFramePr>
        <p:xfrm>
          <a:off x="3636963" y="3860800"/>
          <a:ext cx="346075" cy="376238"/>
        </p:xfrm>
        <a:graphic>
          <a:graphicData uri="http://schemas.openxmlformats.org/presentationml/2006/ole">
            <mc:AlternateContent xmlns:mc="http://schemas.openxmlformats.org/markup-compatibility/2006">
              <mc:Choice xmlns:v="urn:schemas-microsoft-com:vml" Requires="v">
                <p:oleObj spid="_x0000_s35871" name="数式" r:id="rId15" imgW="152268" imgH="164957" progId="Equation.3">
                  <p:embed/>
                </p:oleObj>
              </mc:Choice>
              <mc:Fallback>
                <p:oleObj name="数式" r:id="rId15" imgW="152268" imgH="164957" progId="Equation.3">
                  <p:embed/>
                  <p:pic>
                    <p:nvPicPr>
                      <p:cNvPr id="0" name="Object 3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636963" y="3860800"/>
                        <a:ext cx="346075" cy="376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64" name="Rectangle 33"/>
          <p:cNvSpPr>
            <a:spLocks noChangeArrowheads="1"/>
          </p:cNvSpPr>
          <p:nvPr/>
        </p:nvSpPr>
        <p:spPr bwMode="auto">
          <a:xfrm>
            <a:off x="4427538" y="3500438"/>
            <a:ext cx="3529012" cy="2160587"/>
          </a:xfrm>
          <a:prstGeom prst="rect">
            <a:avLst/>
          </a:prstGeom>
          <a:noFill/>
          <a:ln w="19050">
            <a:solidFill>
              <a:srgbClr val="FF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F7D004B-D4C7-4680-A0BF-419416F987CB}" type="slidenum">
              <a:rPr lang="en-US" altLang="ja-JP" sz="2000"/>
              <a:pPr>
                <a:spcBef>
                  <a:spcPct val="0"/>
                </a:spcBef>
                <a:buFontTx/>
                <a:buNone/>
              </a:pPr>
              <a:t>34</a:t>
            </a:fld>
            <a:endParaRPr lang="en-US" altLang="ja-JP" sz="2000"/>
          </a:p>
        </p:txBody>
      </p:sp>
      <p:sp>
        <p:nvSpPr>
          <p:cNvPr id="36867" name="タイトル 1"/>
          <p:cNvSpPr>
            <a:spLocks noGrp="1"/>
          </p:cNvSpPr>
          <p:nvPr>
            <p:ph type="title" idx="4294967295"/>
          </p:nvPr>
        </p:nvSpPr>
        <p:spPr>
          <a:xfrm>
            <a:off x="457200" y="-142875"/>
            <a:ext cx="8229600" cy="1143000"/>
          </a:xfrm>
        </p:spPr>
        <p:txBody>
          <a:bodyPr/>
          <a:lstStyle/>
          <a:p>
            <a:r>
              <a:rPr lang="ja-JP" altLang="en-US" smtClean="0">
                <a:solidFill>
                  <a:srgbClr val="FF00FF"/>
                </a:solidFill>
              </a:rPr>
              <a:t>課題 </a:t>
            </a:r>
            <a:r>
              <a:rPr lang="en-US" altLang="ja-JP" smtClean="0">
                <a:solidFill>
                  <a:srgbClr val="FF00FF"/>
                </a:solidFill>
              </a:rPr>
              <a:t>4</a:t>
            </a:r>
          </a:p>
        </p:txBody>
      </p:sp>
      <p:sp>
        <p:nvSpPr>
          <p:cNvPr id="36868" name="コンテンツ プレースホルダ 2"/>
          <p:cNvSpPr>
            <a:spLocks noGrp="1"/>
          </p:cNvSpPr>
          <p:nvPr>
            <p:ph idx="4294967295"/>
          </p:nvPr>
        </p:nvSpPr>
        <p:spPr>
          <a:xfrm>
            <a:off x="250825" y="736600"/>
            <a:ext cx="8678863" cy="5932488"/>
          </a:xfrm>
        </p:spPr>
        <p:txBody>
          <a:bodyPr/>
          <a:lstStyle/>
          <a:p>
            <a:pPr marL="609600" indent="-609600">
              <a:buFontTx/>
              <a:buNone/>
            </a:pPr>
            <a:r>
              <a:rPr lang="en-US" altLang="ja-JP" u="sng" smtClean="0"/>
              <a:t>prog4-2 </a:t>
            </a:r>
            <a:r>
              <a:rPr lang="ja-JP" altLang="en-US" u="sng" smtClean="0"/>
              <a:t>を使う</a:t>
            </a:r>
            <a:endParaRPr lang="en-US" altLang="ja-JP" u="sng" smtClean="0"/>
          </a:p>
          <a:p>
            <a:pPr marL="609600" indent="-609600">
              <a:buFontTx/>
              <a:buAutoNum type="arabicPeriod"/>
            </a:pPr>
            <a:r>
              <a:rPr lang="ja-JP" altLang="en-US" smtClean="0"/>
              <a:t>曲率半径を計算する関数 </a:t>
            </a:r>
            <a:br>
              <a:rPr lang="ja-JP" altLang="en-US" smtClean="0"/>
            </a:br>
            <a:r>
              <a:rPr lang="ja-JP" altLang="en-US" smtClean="0"/>
              <a:t>    </a:t>
            </a:r>
            <a:r>
              <a:rPr lang="en-US" altLang="ja-JP" smtClean="0"/>
              <a:t>“computeCurvatureRadius” </a:t>
            </a:r>
            <a:r>
              <a:rPr lang="ja-JP" altLang="en-US" smtClean="0"/>
              <a:t>を完成させよ</a:t>
            </a:r>
          </a:p>
          <a:p>
            <a:pPr marL="933450" lvl="1" indent="-533400">
              <a:buFontTx/>
              <a:buChar char="•"/>
            </a:pPr>
            <a:r>
              <a:rPr lang="ja-JP" altLang="en-US" smtClean="0"/>
              <a:t>曲率半径の値は配列 </a:t>
            </a:r>
            <a:r>
              <a:rPr lang="en-US" altLang="ja-JP" smtClean="0"/>
              <a:t>R[N] </a:t>
            </a:r>
            <a:endParaRPr lang="ja-JP" altLang="en-US" smtClean="0"/>
          </a:p>
          <a:p>
            <a:pPr marL="609600" indent="-609600">
              <a:buFontTx/>
              <a:buAutoNum type="arabicPeriod"/>
            </a:pPr>
            <a:endParaRPr lang="ja-JP" altLang="en-US" smtClean="0"/>
          </a:p>
          <a:p>
            <a:pPr marL="609600" indent="-609600">
              <a:buFontTx/>
              <a:buAutoNum type="arabicPeriod"/>
            </a:pPr>
            <a:r>
              <a:rPr lang="ja-JP" altLang="en-US" smtClean="0"/>
              <a:t>縮閉線を描く関数　</a:t>
            </a:r>
            <a:br>
              <a:rPr lang="ja-JP" altLang="en-US" smtClean="0"/>
            </a:br>
            <a:r>
              <a:rPr lang="ja-JP" altLang="en-US" smtClean="0"/>
              <a:t>                 </a:t>
            </a:r>
            <a:r>
              <a:rPr lang="en-US" altLang="ja-JP" smtClean="0"/>
              <a:t>“drawEvolute” </a:t>
            </a:r>
            <a:r>
              <a:rPr lang="ja-JP" altLang="en-US" smtClean="0"/>
              <a:t>を完成させよ</a:t>
            </a:r>
          </a:p>
          <a:p>
            <a:pPr marL="933450" lvl="1" indent="-533400">
              <a:buFontTx/>
              <a:buChar char="•"/>
            </a:pPr>
            <a:r>
              <a:rPr lang="ja-JP" altLang="en-US" smtClean="0"/>
              <a:t>変曲点で縮閉線が途切れることに注意せよ</a:t>
            </a:r>
          </a:p>
          <a:p>
            <a:pPr marL="933450" lvl="1" indent="-533400"/>
            <a:endParaRPr lang="ja-JP" altLang="en-US" smtClean="0"/>
          </a:p>
          <a:p>
            <a:pPr marL="609600" indent="-609600">
              <a:buFontTx/>
              <a:buAutoNum type="arabicPeriod"/>
            </a:pPr>
            <a:r>
              <a:rPr lang="ja-JP" altLang="en-US" smtClean="0"/>
              <a:t>曲率半径を前後の点を通る円の半径として近似した場合の精度を縮閉線を描き、確認せよ</a:t>
            </a:r>
            <a:endParaRPr lang="en-US" altLang="ja-JP"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C813EEF-63B6-4038-B580-105625252D90}" type="slidenum">
              <a:rPr lang="en-US" altLang="ja-JP" sz="2000"/>
              <a:pPr>
                <a:spcBef>
                  <a:spcPct val="0"/>
                </a:spcBef>
                <a:buFontTx/>
                <a:buNone/>
              </a:pPr>
              <a:t>35</a:t>
            </a:fld>
            <a:endParaRPr lang="en-US" altLang="ja-JP" sz="2000"/>
          </a:p>
        </p:txBody>
      </p:sp>
      <p:sp>
        <p:nvSpPr>
          <p:cNvPr id="37891"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37892"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37893" name="Line 6"/>
          <p:cNvSpPr>
            <a:spLocks noChangeShapeType="1"/>
          </p:cNvSpPr>
          <p:nvPr/>
        </p:nvSpPr>
        <p:spPr bwMode="auto">
          <a:xfrm flipH="1">
            <a:off x="3563938" y="5013325"/>
            <a:ext cx="1079500" cy="0"/>
          </a:xfrm>
          <a:prstGeom prst="line">
            <a:avLst/>
          </a:prstGeom>
          <a:noFill/>
          <a:ln w="762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AA67079-95D9-402B-A6A1-41F9CD54B773}" type="slidenum">
              <a:rPr lang="en-US" altLang="ja-JP" sz="2000"/>
              <a:pPr>
                <a:spcBef>
                  <a:spcPct val="0"/>
                </a:spcBef>
                <a:buFontTx/>
                <a:buNone/>
              </a:pPr>
              <a:t>36</a:t>
            </a:fld>
            <a:endParaRPr lang="en-US" altLang="ja-JP" sz="2000"/>
          </a:p>
        </p:txBody>
      </p:sp>
      <p:pic>
        <p:nvPicPr>
          <p:cNvPr id="38915" name="Picture 5" descr="move_bef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2852738"/>
            <a:ext cx="2281238" cy="214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Line 10"/>
          <p:cNvSpPr>
            <a:spLocks noChangeShapeType="1"/>
          </p:cNvSpPr>
          <p:nvPr/>
        </p:nvSpPr>
        <p:spPr bwMode="auto">
          <a:xfrm>
            <a:off x="6156325" y="4508500"/>
            <a:ext cx="5048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917" name="Rectangle 2"/>
          <p:cNvSpPr>
            <a:spLocks noGrp="1" noChangeArrowheads="1"/>
          </p:cNvSpPr>
          <p:nvPr>
            <p:ph type="title"/>
          </p:nvPr>
        </p:nvSpPr>
        <p:spPr/>
        <p:txBody>
          <a:bodyPr/>
          <a:lstStyle/>
          <a:p>
            <a:pPr eaLnBrk="1" hangingPunct="1"/>
            <a:r>
              <a:rPr lang="ja-JP" altLang="en-US" smtClean="0"/>
              <a:t>ベジエ曲線の問題点</a:t>
            </a:r>
          </a:p>
        </p:txBody>
      </p:sp>
      <p:sp>
        <p:nvSpPr>
          <p:cNvPr id="38918" name="Rectangle 3"/>
          <p:cNvSpPr>
            <a:spLocks noGrp="1" noChangeArrowheads="1"/>
          </p:cNvSpPr>
          <p:nvPr>
            <p:ph type="body" idx="1"/>
          </p:nvPr>
        </p:nvSpPr>
        <p:spPr>
          <a:xfrm>
            <a:off x="590550" y="1341438"/>
            <a:ext cx="8229600" cy="4525962"/>
          </a:xfrm>
        </p:spPr>
        <p:txBody>
          <a:bodyPr/>
          <a:lstStyle/>
          <a:p>
            <a:pPr eaLnBrk="1" hangingPunct="1"/>
            <a:r>
              <a:rPr lang="ja-JP" altLang="en-US" smtClean="0"/>
              <a:t>制御点が増えると次数も増える</a:t>
            </a:r>
          </a:p>
          <a:p>
            <a:pPr eaLnBrk="1" hangingPunct="1"/>
            <a:r>
              <a:rPr lang="en-US" altLang="ja-JP" smtClean="0"/>
              <a:t>1</a:t>
            </a:r>
            <a:r>
              <a:rPr lang="ja-JP" altLang="en-US" smtClean="0"/>
              <a:t>点の移動が全体に影響する</a:t>
            </a:r>
          </a:p>
        </p:txBody>
      </p:sp>
      <p:pic>
        <p:nvPicPr>
          <p:cNvPr id="38919" name="Picture 4" descr="bunn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2613025"/>
            <a:ext cx="3781425"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0" name="Picture 6" descr="move_afte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443663" y="4724400"/>
            <a:ext cx="2547937"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1" name="Text Box 7"/>
          <p:cNvSpPr txBox="1">
            <a:spLocks noChangeArrowheads="1"/>
          </p:cNvSpPr>
          <p:nvPr/>
        </p:nvSpPr>
        <p:spPr bwMode="auto">
          <a:xfrm>
            <a:off x="2411413" y="6237288"/>
            <a:ext cx="1217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t>30</a:t>
            </a:r>
            <a:r>
              <a:rPr lang="ja-JP" altLang="en-US" sz="2400"/>
              <a:t>次式</a:t>
            </a:r>
            <a:r>
              <a:rPr lang="en-US" altLang="ja-JP" sz="2400"/>
              <a:t>!</a:t>
            </a:r>
          </a:p>
        </p:txBody>
      </p:sp>
      <p:sp>
        <p:nvSpPr>
          <p:cNvPr id="38922" name="Oval 9"/>
          <p:cNvSpPr>
            <a:spLocks noChangeArrowheads="1"/>
          </p:cNvSpPr>
          <p:nvPr/>
        </p:nvSpPr>
        <p:spPr bwMode="auto">
          <a:xfrm>
            <a:off x="5940425" y="4365625"/>
            <a:ext cx="287338" cy="287338"/>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8923" name="Line 11"/>
          <p:cNvSpPr>
            <a:spLocks noChangeShapeType="1"/>
          </p:cNvSpPr>
          <p:nvPr/>
        </p:nvSpPr>
        <p:spPr bwMode="auto">
          <a:xfrm>
            <a:off x="5940425" y="5013325"/>
            <a:ext cx="360363"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38924" name="Oval 12"/>
          <p:cNvSpPr>
            <a:spLocks noChangeArrowheads="1"/>
          </p:cNvSpPr>
          <p:nvPr/>
        </p:nvSpPr>
        <p:spPr bwMode="auto">
          <a:xfrm>
            <a:off x="6732588" y="5013325"/>
            <a:ext cx="503237" cy="431800"/>
          </a:xfrm>
          <a:prstGeom prst="ellipse">
            <a:avLst/>
          </a:prstGeom>
          <a:noFill/>
          <a:ln w="127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8925" name="Text Box 13"/>
          <p:cNvSpPr txBox="1">
            <a:spLocks noChangeArrowheads="1"/>
          </p:cNvSpPr>
          <p:nvPr/>
        </p:nvSpPr>
        <p:spPr bwMode="auto">
          <a:xfrm>
            <a:off x="7524750" y="4724400"/>
            <a:ext cx="10080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この辺も</a:t>
            </a:r>
            <a:br>
              <a:rPr lang="ja-JP" altLang="en-US" sz="1800"/>
            </a:br>
            <a:r>
              <a:rPr lang="ja-JP" altLang="en-US" sz="1800"/>
              <a:t>少し動く</a:t>
            </a:r>
          </a:p>
        </p:txBody>
      </p:sp>
      <p:sp>
        <p:nvSpPr>
          <p:cNvPr id="38926" name="Line 14"/>
          <p:cNvSpPr>
            <a:spLocks noChangeShapeType="1"/>
          </p:cNvSpPr>
          <p:nvPr/>
        </p:nvSpPr>
        <p:spPr bwMode="auto">
          <a:xfrm flipH="1">
            <a:off x="7235825" y="5157788"/>
            <a:ext cx="431800" cy="714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6849607-7E67-4E65-8EC9-A4C36A15BCF0}" type="slidenum">
              <a:rPr lang="en-US" altLang="ja-JP" sz="2000"/>
              <a:pPr>
                <a:spcBef>
                  <a:spcPct val="0"/>
                </a:spcBef>
                <a:buFontTx/>
                <a:buNone/>
              </a:pPr>
              <a:t>37</a:t>
            </a:fld>
            <a:endParaRPr lang="en-US" altLang="ja-JP" sz="2000"/>
          </a:p>
        </p:txBody>
      </p:sp>
      <p:pic>
        <p:nvPicPr>
          <p:cNvPr id="39939" name="Picture 4" descr="BSp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2708275"/>
            <a:ext cx="5553075"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Rectangle 2"/>
          <p:cNvSpPr>
            <a:spLocks noGrp="1" noChangeArrowheads="1"/>
          </p:cNvSpPr>
          <p:nvPr>
            <p:ph type="title"/>
          </p:nvPr>
        </p:nvSpPr>
        <p:spPr/>
        <p:txBody>
          <a:bodyPr/>
          <a:lstStyle/>
          <a:p>
            <a:pPr eaLnBrk="1" hangingPunct="1"/>
            <a:r>
              <a:rPr lang="en-US" altLang="ja-JP" sz="4000" smtClean="0"/>
              <a:t>B</a:t>
            </a:r>
            <a:r>
              <a:rPr lang="ja-JP" altLang="en-US" sz="4000" smtClean="0"/>
              <a:t>スプライン </a:t>
            </a:r>
            <a:br>
              <a:rPr lang="ja-JP" altLang="en-US" sz="4000" smtClean="0"/>
            </a:br>
            <a:r>
              <a:rPr lang="en-US" altLang="ja-JP" sz="4000" smtClean="0"/>
              <a:t>(</a:t>
            </a:r>
            <a:r>
              <a:rPr lang="ja-JP" altLang="en-US" sz="4000" smtClean="0"/>
              <a:t>ベジエスプラインとは別物</a:t>
            </a:r>
            <a:r>
              <a:rPr lang="en-US" altLang="ja-JP" sz="4000" smtClean="0"/>
              <a:t>)</a:t>
            </a:r>
          </a:p>
        </p:txBody>
      </p:sp>
      <p:sp>
        <p:nvSpPr>
          <p:cNvPr id="39941" name="Rectangle 3"/>
          <p:cNvSpPr>
            <a:spLocks noGrp="1" noChangeArrowheads="1"/>
          </p:cNvSpPr>
          <p:nvPr>
            <p:ph type="body" idx="1"/>
          </p:nvPr>
        </p:nvSpPr>
        <p:spPr>
          <a:xfrm>
            <a:off x="457200" y="1600200"/>
            <a:ext cx="8229600" cy="2044700"/>
          </a:xfrm>
        </p:spPr>
        <p:txBody>
          <a:bodyPr/>
          <a:lstStyle/>
          <a:p>
            <a:pPr eaLnBrk="1" hangingPunct="1"/>
            <a:r>
              <a:rPr lang="ja-JP" altLang="en-US" smtClean="0"/>
              <a:t>2次の </a:t>
            </a:r>
            <a:r>
              <a:rPr lang="en-US" altLang="ja-JP" smtClean="0"/>
              <a:t>B-</a:t>
            </a:r>
            <a:r>
              <a:rPr lang="ja-JP" altLang="en-US" smtClean="0"/>
              <a:t>スプラインの例</a:t>
            </a:r>
          </a:p>
          <a:p>
            <a:pPr lvl="1" eaLnBrk="1" hangingPunct="1"/>
            <a:r>
              <a:rPr lang="ja-JP" altLang="ja-JP" smtClean="0"/>
              <a:t>曲線が制御点間の線分に接する</a:t>
            </a:r>
          </a:p>
        </p:txBody>
      </p:sp>
      <p:graphicFrame>
        <p:nvGraphicFramePr>
          <p:cNvPr id="39942" name="Object 5"/>
          <p:cNvGraphicFramePr>
            <a:graphicFrameLocks noChangeAspect="1"/>
          </p:cNvGraphicFramePr>
          <p:nvPr/>
        </p:nvGraphicFramePr>
        <p:xfrm>
          <a:off x="5127625" y="4149725"/>
          <a:ext cx="3627438" cy="711200"/>
        </p:xfrm>
        <a:graphic>
          <a:graphicData uri="http://schemas.openxmlformats.org/presentationml/2006/ole">
            <mc:AlternateContent xmlns:mc="http://schemas.openxmlformats.org/markup-compatibility/2006">
              <mc:Choice xmlns:v="urn:schemas-microsoft-com:vml" Requires="v">
                <p:oleObj spid="_x0000_s39944" name="数式" r:id="rId4" imgW="1295400" imgH="254000" progId="Equation.3">
                  <p:embed/>
                </p:oleObj>
              </mc:Choice>
              <mc:Fallback>
                <p:oleObj name="数式" r:id="rId4" imgW="1295400" imgH="2540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27625" y="4149725"/>
                        <a:ext cx="3627438"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3" name="Text Box 7"/>
          <p:cNvSpPr txBox="1">
            <a:spLocks noChangeArrowheads="1"/>
          </p:cNvSpPr>
          <p:nvPr/>
        </p:nvSpPr>
        <p:spPr bwMode="auto">
          <a:xfrm>
            <a:off x="4906963" y="3254375"/>
            <a:ext cx="41290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形式は</a:t>
            </a:r>
            <a:br>
              <a:rPr lang="ja-JP" altLang="en-US" sz="2400"/>
            </a:br>
            <a:r>
              <a:rPr lang="en-US" altLang="ja-JP" sz="2400"/>
              <a:t>(</a:t>
            </a:r>
            <a:r>
              <a:rPr lang="ja-JP" altLang="en-US" sz="2400"/>
              <a:t>基底関数</a:t>
            </a:r>
            <a:r>
              <a:rPr lang="en-US" altLang="ja-JP" sz="2400"/>
              <a:t>×</a:t>
            </a:r>
            <a:r>
              <a:rPr lang="ja-JP" altLang="en-US" sz="2400"/>
              <a:t>制御点位置</a:t>
            </a:r>
            <a:r>
              <a:rPr lang="en-US" altLang="ja-JP" sz="2400"/>
              <a:t>) </a:t>
            </a:r>
            <a:r>
              <a:rPr lang="ja-JP" altLang="en-US" sz="2400"/>
              <a:t>の和</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2591ECB1-CF39-4900-A945-975B163CAFF6}" type="slidenum">
              <a:rPr lang="en-US" altLang="ja-JP" sz="2000"/>
              <a:pPr>
                <a:spcBef>
                  <a:spcPct val="0"/>
                </a:spcBef>
                <a:buFontTx/>
                <a:buNone/>
              </a:pPr>
              <a:t>38</a:t>
            </a:fld>
            <a:endParaRPr lang="en-US" altLang="ja-JP" sz="2000"/>
          </a:p>
        </p:txBody>
      </p:sp>
      <p:sp>
        <p:nvSpPr>
          <p:cNvPr id="40963" name="Rectangle 2"/>
          <p:cNvSpPr>
            <a:spLocks noGrp="1" noChangeArrowheads="1"/>
          </p:cNvSpPr>
          <p:nvPr>
            <p:ph type="title"/>
          </p:nvPr>
        </p:nvSpPr>
        <p:spPr>
          <a:xfrm>
            <a:off x="457200" y="-161925"/>
            <a:ext cx="8229600" cy="1143000"/>
          </a:xfrm>
        </p:spPr>
        <p:txBody>
          <a:bodyPr/>
          <a:lstStyle/>
          <a:p>
            <a:r>
              <a:rPr lang="en-US" altLang="ja-JP" smtClean="0"/>
              <a:t>B-</a:t>
            </a:r>
            <a:r>
              <a:rPr lang="ja-JP" altLang="en-US" smtClean="0"/>
              <a:t>スプライン基底関数</a:t>
            </a:r>
          </a:p>
        </p:txBody>
      </p:sp>
      <p:graphicFrame>
        <p:nvGraphicFramePr>
          <p:cNvPr id="40964" name="Object 4"/>
          <p:cNvGraphicFramePr>
            <a:graphicFrameLocks noChangeAspect="1"/>
          </p:cNvGraphicFramePr>
          <p:nvPr/>
        </p:nvGraphicFramePr>
        <p:xfrm>
          <a:off x="250825" y="1196975"/>
          <a:ext cx="3198813" cy="835025"/>
        </p:xfrm>
        <a:graphic>
          <a:graphicData uri="http://schemas.openxmlformats.org/presentationml/2006/ole">
            <mc:AlternateContent xmlns:mc="http://schemas.openxmlformats.org/markup-compatibility/2006">
              <mc:Choice xmlns:v="urn:schemas-microsoft-com:vml" Requires="v">
                <p:oleObj spid="_x0000_s40977" name="数式" r:id="rId3" imgW="1752600" imgH="457200" progId="Equation.3">
                  <p:embed/>
                </p:oleObj>
              </mc:Choice>
              <mc:Fallback>
                <p:oleObj name="数式" r:id="rId3" imgW="17526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196975"/>
                        <a:ext cx="3198813" cy="835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65" name="Object 5"/>
          <p:cNvGraphicFramePr>
            <a:graphicFrameLocks noChangeAspect="1"/>
          </p:cNvGraphicFramePr>
          <p:nvPr/>
        </p:nvGraphicFramePr>
        <p:xfrm>
          <a:off x="3906838" y="836613"/>
          <a:ext cx="5237162" cy="1346200"/>
        </p:xfrm>
        <a:graphic>
          <a:graphicData uri="http://schemas.openxmlformats.org/presentationml/2006/ole">
            <mc:AlternateContent xmlns:mc="http://schemas.openxmlformats.org/markup-compatibility/2006">
              <mc:Choice xmlns:v="urn:schemas-microsoft-com:vml" Requires="v">
                <p:oleObj spid="_x0000_s40978" name="数式" r:id="rId5" imgW="2870200" imgH="736600" progId="Equation.3">
                  <p:embed/>
                </p:oleObj>
              </mc:Choice>
              <mc:Fallback>
                <p:oleObj name="数式" r:id="rId5" imgW="2870200" imgH="7366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6838" y="836613"/>
                        <a:ext cx="5237162"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0966" name="Picture 24" descr="N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0113" y="2133600"/>
            <a:ext cx="268605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25" descr="N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263" y="2133600"/>
            <a:ext cx="3757612"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8" name="Picture 26" descr="BSpline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0825" y="3789363"/>
            <a:ext cx="4032250" cy="30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9" name="Picture 27" descr="BSpline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00563" y="4221163"/>
            <a:ext cx="4608512"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0970" name="Object 4"/>
          <p:cNvGraphicFramePr>
            <a:graphicFrameLocks noChangeAspect="1"/>
          </p:cNvGraphicFramePr>
          <p:nvPr/>
        </p:nvGraphicFramePr>
        <p:xfrm>
          <a:off x="3059113" y="3357563"/>
          <a:ext cx="2881312" cy="565150"/>
        </p:xfrm>
        <a:graphic>
          <a:graphicData uri="http://schemas.openxmlformats.org/presentationml/2006/ole">
            <mc:AlternateContent xmlns:mc="http://schemas.openxmlformats.org/markup-compatibility/2006">
              <mc:Choice xmlns:v="urn:schemas-microsoft-com:vml" Requires="v">
                <p:oleObj spid="_x0000_s40979" name="数式" r:id="rId11" imgW="1295400" imgH="254000" progId="Equation.3">
                  <p:embed/>
                </p:oleObj>
              </mc:Choice>
              <mc:Fallback>
                <p:oleObj name="数式" r:id="rId11" imgW="1295400" imgH="254000" progId="Equation.3">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59113" y="3357563"/>
                        <a:ext cx="2881312"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0971" name="Line 30"/>
          <p:cNvSpPr>
            <a:spLocks noChangeShapeType="1"/>
          </p:cNvSpPr>
          <p:nvPr/>
        </p:nvSpPr>
        <p:spPr bwMode="auto">
          <a:xfrm>
            <a:off x="2268538" y="3141663"/>
            <a:ext cx="0"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72" name="Line 31"/>
          <p:cNvSpPr>
            <a:spLocks noChangeShapeType="1"/>
          </p:cNvSpPr>
          <p:nvPr/>
        </p:nvSpPr>
        <p:spPr bwMode="auto">
          <a:xfrm>
            <a:off x="7019925" y="30686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0973" name="Oval 32"/>
          <p:cNvSpPr>
            <a:spLocks noChangeArrowheads="1"/>
          </p:cNvSpPr>
          <p:nvPr/>
        </p:nvSpPr>
        <p:spPr bwMode="auto">
          <a:xfrm>
            <a:off x="468313" y="4797425"/>
            <a:ext cx="215900" cy="2159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74" name="Oval 34"/>
          <p:cNvSpPr>
            <a:spLocks noChangeArrowheads="1"/>
          </p:cNvSpPr>
          <p:nvPr/>
        </p:nvSpPr>
        <p:spPr bwMode="auto">
          <a:xfrm>
            <a:off x="1403350" y="6453188"/>
            <a:ext cx="215900" cy="2159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75" name="Oval 35"/>
          <p:cNvSpPr>
            <a:spLocks noChangeArrowheads="1"/>
          </p:cNvSpPr>
          <p:nvPr/>
        </p:nvSpPr>
        <p:spPr bwMode="auto">
          <a:xfrm>
            <a:off x="2268538" y="3860800"/>
            <a:ext cx="215900" cy="2159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76" name="Oval 36"/>
          <p:cNvSpPr>
            <a:spLocks noChangeArrowheads="1"/>
          </p:cNvSpPr>
          <p:nvPr/>
        </p:nvSpPr>
        <p:spPr bwMode="auto">
          <a:xfrm>
            <a:off x="4067175" y="4724400"/>
            <a:ext cx="215900" cy="215900"/>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BB9A085-457D-436F-BD74-42E21F2EF11A}" type="slidenum">
              <a:rPr lang="en-US" altLang="ja-JP" sz="2000"/>
              <a:pPr>
                <a:spcBef>
                  <a:spcPct val="0"/>
                </a:spcBef>
                <a:buFontTx/>
                <a:buNone/>
              </a:pPr>
              <a:t>39</a:t>
            </a:fld>
            <a:endParaRPr lang="en-US" altLang="ja-JP" sz="2000"/>
          </a:p>
        </p:txBody>
      </p:sp>
      <p:sp>
        <p:nvSpPr>
          <p:cNvPr id="41987" name="Freeform 24"/>
          <p:cNvSpPr>
            <a:spLocks/>
          </p:cNvSpPr>
          <p:nvPr/>
        </p:nvSpPr>
        <p:spPr bwMode="auto">
          <a:xfrm flipH="1">
            <a:off x="4859338" y="5300663"/>
            <a:ext cx="503237" cy="649287"/>
          </a:xfrm>
          <a:custGeom>
            <a:avLst/>
            <a:gdLst>
              <a:gd name="T0" fmla="*/ 2147483646 w 364"/>
              <a:gd name="T1" fmla="*/ 0 h 409"/>
              <a:gd name="T2" fmla="*/ 2147483646 w 364"/>
              <a:gd name="T3" fmla="*/ 2147483646 h 409"/>
              <a:gd name="T4" fmla="*/ 0 w 364"/>
              <a:gd name="T5" fmla="*/ 2147483646 h 409"/>
              <a:gd name="T6" fmla="*/ 0 60000 65536"/>
              <a:gd name="T7" fmla="*/ 0 60000 65536"/>
              <a:gd name="T8" fmla="*/ 0 60000 65536"/>
              <a:gd name="T9" fmla="*/ 0 w 364"/>
              <a:gd name="T10" fmla="*/ 0 h 409"/>
              <a:gd name="T11" fmla="*/ 364 w 364"/>
              <a:gd name="T12" fmla="*/ 409 h 409"/>
            </a:gdLst>
            <a:ahLst/>
            <a:cxnLst>
              <a:cxn ang="T6">
                <a:pos x="T0" y="T1"/>
              </a:cxn>
              <a:cxn ang="T7">
                <a:pos x="T2" y="T3"/>
              </a:cxn>
              <a:cxn ang="T8">
                <a:pos x="T4" y="T5"/>
              </a:cxn>
            </a:cxnLst>
            <a:rect l="T9" t="T10" r="T11" b="T12"/>
            <a:pathLst>
              <a:path w="364" h="409">
                <a:moveTo>
                  <a:pt x="363" y="0"/>
                </a:moveTo>
                <a:lnTo>
                  <a:pt x="364" y="402"/>
                </a:lnTo>
                <a:lnTo>
                  <a:pt x="0" y="409"/>
                </a:lnTo>
              </a:path>
            </a:pathLst>
          </a:custGeom>
          <a:solidFill>
            <a:schemeClr val="accent1"/>
          </a:solidFill>
          <a:ln w="9525">
            <a:solidFill>
              <a:schemeClr val="accent1"/>
            </a:solidFill>
            <a:round/>
            <a:headEnd type="none" w="med" len="med"/>
            <a:tailEnd type="none" w="med" len="med"/>
          </a:ln>
        </p:spPr>
        <p:txBody>
          <a:bodyPr/>
          <a:lstStyle/>
          <a:p>
            <a:endParaRPr lang="ja-JP" altLang="en-US"/>
          </a:p>
        </p:txBody>
      </p:sp>
      <p:sp>
        <p:nvSpPr>
          <p:cNvPr id="41988" name="Rectangle 2"/>
          <p:cNvSpPr>
            <a:spLocks noGrp="1" noChangeArrowheads="1"/>
          </p:cNvSpPr>
          <p:nvPr>
            <p:ph type="title"/>
          </p:nvPr>
        </p:nvSpPr>
        <p:spPr>
          <a:xfrm>
            <a:off x="457200" y="-100013"/>
            <a:ext cx="8229600" cy="1143001"/>
          </a:xfrm>
        </p:spPr>
        <p:txBody>
          <a:bodyPr/>
          <a:lstStyle/>
          <a:p>
            <a:r>
              <a:rPr lang="en-US" altLang="ja-JP" smtClean="0"/>
              <a:t>B-</a:t>
            </a:r>
            <a:r>
              <a:rPr lang="ja-JP" altLang="en-US" smtClean="0"/>
              <a:t>スプライン基底関数の作り方</a:t>
            </a:r>
            <a:endParaRPr lang="en-US" altLang="ja-JP" smtClean="0"/>
          </a:p>
        </p:txBody>
      </p:sp>
      <p:sp>
        <p:nvSpPr>
          <p:cNvPr id="41989" name="Rectangle 3"/>
          <p:cNvSpPr>
            <a:spLocks noGrp="1" noChangeArrowheads="1"/>
          </p:cNvSpPr>
          <p:nvPr>
            <p:ph type="body" idx="1"/>
          </p:nvPr>
        </p:nvSpPr>
        <p:spPr>
          <a:xfrm>
            <a:off x="457200" y="981075"/>
            <a:ext cx="8229600" cy="1036638"/>
          </a:xfrm>
        </p:spPr>
        <p:txBody>
          <a:bodyPr/>
          <a:lstStyle/>
          <a:p>
            <a:r>
              <a:rPr lang="ja-JP" altLang="en-US" smtClean="0"/>
              <a:t>以下の</a:t>
            </a:r>
            <a:r>
              <a:rPr lang="ja-JP" altLang="en-US" smtClean="0">
                <a:solidFill>
                  <a:srgbClr val="FF0000"/>
                </a:solidFill>
              </a:rPr>
              <a:t>畳込み積分</a:t>
            </a:r>
            <a:r>
              <a:rPr lang="ja-JP" altLang="en-US" smtClean="0"/>
              <a:t>で</a:t>
            </a:r>
            <a:r>
              <a:rPr lang="ja-JP" altLang="en-US" smtClean="0">
                <a:solidFill>
                  <a:srgbClr val="FF0000"/>
                </a:solidFill>
              </a:rPr>
              <a:t>再帰的</a:t>
            </a:r>
            <a:r>
              <a:rPr lang="ja-JP" altLang="en-US" smtClean="0"/>
              <a:t>に定義される</a:t>
            </a:r>
          </a:p>
        </p:txBody>
      </p:sp>
      <p:graphicFrame>
        <p:nvGraphicFramePr>
          <p:cNvPr id="41990" name="Object 4"/>
          <p:cNvGraphicFramePr>
            <a:graphicFrameLocks noChangeAspect="1"/>
          </p:cNvGraphicFramePr>
          <p:nvPr/>
        </p:nvGraphicFramePr>
        <p:xfrm>
          <a:off x="2124075" y="1844675"/>
          <a:ext cx="3952875" cy="1293813"/>
        </p:xfrm>
        <a:graphic>
          <a:graphicData uri="http://schemas.openxmlformats.org/presentationml/2006/ole">
            <mc:AlternateContent xmlns:mc="http://schemas.openxmlformats.org/markup-compatibility/2006">
              <mc:Choice xmlns:v="urn:schemas-microsoft-com:vml" Requires="v">
                <p:oleObj spid="_x0000_s42015" name="数式" r:id="rId3" imgW="1397000" imgH="457200" progId="Equation.3">
                  <p:embed/>
                </p:oleObj>
              </mc:Choice>
              <mc:Fallback>
                <p:oleObj name="数式" r:id="rId3" imgW="1397000" imgH="457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4075" y="1844675"/>
                        <a:ext cx="3952875" cy="1293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1" name="Object 5"/>
          <p:cNvGraphicFramePr>
            <a:graphicFrameLocks noChangeAspect="1"/>
          </p:cNvGraphicFramePr>
          <p:nvPr/>
        </p:nvGraphicFramePr>
        <p:xfrm>
          <a:off x="1517650" y="3355975"/>
          <a:ext cx="5861050" cy="912813"/>
        </p:xfrm>
        <a:graphic>
          <a:graphicData uri="http://schemas.openxmlformats.org/presentationml/2006/ole">
            <mc:AlternateContent xmlns:mc="http://schemas.openxmlformats.org/markup-compatibility/2006">
              <mc:Choice xmlns:v="urn:schemas-microsoft-com:vml" Requires="v">
                <p:oleObj spid="_x0000_s42016" name="数式" r:id="rId5" imgW="1790700" imgH="279400" progId="Equation.3">
                  <p:embed/>
                </p:oleObj>
              </mc:Choice>
              <mc:Fallback>
                <p:oleObj name="数式" r:id="rId5" imgW="1790700" imgH="2794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7650" y="3355975"/>
                        <a:ext cx="5861050" cy="912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992" name="Line 7"/>
          <p:cNvSpPr>
            <a:spLocks noChangeShapeType="1"/>
          </p:cNvSpPr>
          <p:nvPr/>
        </p:nvSpPr>
        <p:spPr bwMode="auto">
          <a:xfrm>
            <a:off x="2698750" y="5949950"/>
            <a:ext cx="43926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1993" name="Text Box 8"/>
          <p:cNvSpPr txBox="1">
            <a:spLocks noChangeArrowheads="1"/>
          </p:cNvSpPr>
          <p:nvPr/>
        </p:nvSpPr>
        <p:spPr bwMode="auto">
          <a:xfrm>
            <a:off x="7092950" y="5708650"/>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s</a:t>
            </a:r>
          </a:p>
        </p:txBody>
      </p:sp>
      <p:sp>
        <p:nvSpPr>
          <p:cNvPr id="41994" name="Line 9"/>
          <p:cNvSpPr>
            <a:spLocks noChangeShapeType="1"/>
          </p:cNvSpPr>
          <p:nvPr/>
        </p:nvSpPr>
        <p:spPr bwMode="auto">
          <a:xfrm>
            <a:off x="5435600" y="4292600"/>
            <a:ext cx="0" cy="1944688"/>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ja-JP" altLang="en-US"/>
          </a:p>
        </p:txBody>
      </p:sp>
      <p:grpSp>
        <p:nvGrpSpPr>
          <p:cNvPr id="41995" name="Group 30"/>
          <p:cNvGrpSpPr>
            <a:grpSpLocks/>
          </p:cNvGrpSpPr>
          <p:nvPr/>
        </p:nvGrpSpPr>
        <p:grpSpPr bwMode="auto">
          <a:xfrm>
            <a:off x="4859338" y="4797425"/>
            <a:ext cx="1152525" cy="1152525"/>
            <a:chOff x="2109" y="3022"/>
            <a:chExt cx="726" cy="726"/>
          </a:xfrm>
        </p:grpSpPr>
        <p:sp>
          <p:nvSpPr>
            <p:cNvPr id="42012" name="Line 11"/>
            <p:cNvSpPr>
              <a:spLocks noChangeShapeType="1"/>
            </p:cNvSpPr>
            <p:nvPr/>
          </p:nvSpPr>
          <p:spPr bwMode="auto">
            <a:xfrm>
              <a:off x="2835" y="3022"/>
              <a:ext cx="0" cy="726"/>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13" name="Line 12"/>
            <p:cNvSpPr>
              <a:spLocks noChangeShapeType="1"/>
            </p:cNvSpPr>
            <p:nvPr/>
          </p:nvSpPr>
          <p:spPr bwMode="auto">
            <a:xfrm>
              <a:off x="2109" y="3022"/>
              <a:ext cx="0" cy="72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14" name="Line 13"/>
            <p:cNvSpPr>
              <a:spLocks noChangeShapeType="1"/>
            </p:cNvSpPr>
            <p:nvPr/>
          </p:nvSpPr>
          <p:spPr bwMode="auto">
            <a:xfrm>
              <a:off x="2109" y="3022"/>
              <a:ext cx="72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41996" name="Text Box 14"/>
          <p:cNvSpPr txBox="1">
            <a:spLocks noChangeArrowheads="1"/>
          </p:cNvSpPr>
          <p:nvPr/>
        </p:nvSpPr>
        <p:spPr bwMode="auto">
          <a:xfrm>
            <a:off x="5846763" y="5969000"/>
            <a:ext cx="501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1/2</a:t>
            </a:r>
          </a:p>
        </p:txBody>
      </p:sp>
      <p:sp>
        <p:nvSpPr>
          <p:cNvPr id="41997" name="Text Box 15"/>
          <p:cNvSpPr txBox="1">
            <a:spLocks noChangeArrowheads="1"/>
          </p:cNvSpPr>
          <p:nvPr/>
        </p:nvSpPr>
        <p:spPr bwMode="auto">
          <a:xfrm>
            <a:off x="4568825" y="5949950"/>
            <a:ext cx="577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-1/2</a:t>
            </a:r>
          </a:p>
        </p:txBody>
      </p:sp>
      <p:sp>
        <p:nvSpPr>
          <p:cNvPr id="41998" name="Line 16"/>
          <p:cNvSpPr>
            <a:spLocks noChangeShapeType="1"/>
          </p:cNvSpPr>
          <p:nvPr/>
        </p:nvSpPr>
        <p:spPr bwMode="auto">
          <a:xfrm>
            <a:off x="4211638" y="4076700"/>
            <a:ext cx="1081087"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999" name="Line 20"/>
          <p:cNvSpPr>
            <a:spLocks noChangeShapeType="1"/>
          </p:cNvSpPr>
          <p:nvPr/>
        </p:nvSpPr>
        <p:spPr bwMode="auto">
          <a:xfrm flipH="1">
            <a:off x="4500563" y="4005263"/>
            <a:ext cx="1223962" cy="7191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0" name="Line 22"/>
          <p:cNvSpPr>
            <a:spLocks noChangeShapeType="1"/>
          </p:cNvSpPr>
          <p:nvPr/>
        </p:nvSpPr>
        <p:spPr bwMode="auto">
          <a:xfrm flipH="1" flipV="1">
            <a:off x="5146675" y="5805488"/>
            <a:ext cx="144463"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2001" name="Text Box 23"/>
          <p:cNvSpPr txBox="1">
            <a:spLocks noChangeArrowheads="1"/>
          </p:cNvSpPr>
          <p:nvPr/>
        </p:nvSpPr>
        <p:spPr bwMode="auto">
          <a:xfrm>
            <a:off x="3203575" y="6308725"/>
            <a:ext cx="1889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ここの面積が</a:t>
            </a:r>
          </a:p>
        </p:txBody>
      </p:sp>
      <p:sp>
        <p:nvSpPr>
          <p:cNvPr id="42002" name="Line 17"/>
          <p:cNvSpPr>
            <a:spLocks noChangeShapeType="1"/>
          </p:cNvSpPr>
          <p:nvPr/>
        </p:nvSpPr>
        <p:spPr bwMode="auto">
          <a:xfrm flipV="1">
            <a:off x="3203575" y="4797425"/>
            <a:ext cx="1079500" cy="115252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3" name="Line 19"/>
          <p:cNvSpPr>
            <a:spLocks noChangeShapeType="1"/>
          </p:cNvSpPr>
          <p:nvPr/>
        </p:nvSpPr>
        <p:spPr bwMode="auto">
          <a:xfrm flipH="1" flipV="1">
            <a:off x="4283075" y="4797425"/>
            <a:ext cx="1152525" cy="11525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4" name="Line 25"/>
          <p:cNvSpPr>
            <a:spLocks noChangeShapeType="1"/>
          </p:cNvSpPr>
          <p:nvPr/>
        </p:nvSpPr>
        <p:spPr bwMode="auto">
          <a:xfrm>
            <a:off x="4283075" y="4797425"/>
            <a:ext cx="0" cy="1152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2005" name="Text Box 27"/>
          <p:cNvSpPr txBox="1">
            <a:spLocks noChangeArrowheads="1"/>
          </p:cNvSpPr>
          <p:nvPr/>
        </p:nvSpPr>
        <p:spPr bwMode="auto">
          <a:xfrm>
            <a:off x="3871913" y="5203825"/>
            <a:ext cx="268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t</a:t>
            </a:r>
          </a:p>
        </p:txBody>
      </p:sp>
      <p:graphicFrame>
        <p:nvGraphicFramePr>
          <p:cNvPr id="42006" name="Object 28"/>
          <p:cNvGraphicFramePr>
            <a:graphicFrameLocks noChangeAspect="1"/>
          </p:cNvGraphicFramePr>
          <p:nvPr/>
        </p:nvGraphicFramePr>
        <p:xfrm>
          <a:off x="1908175" y="4581525"/>
          <a:ext cx="1874838" cy="554038"/>
        </p:xfrm>
        <a:graphic>
          <a:graphicData uri="http://schemas.openxmlformats.org/presentationml/2006/ole">
            <mc:AlternateContent xmlns:mc="http://schemas.openxmlformats.org/markup-compatibility/2006">
              <mc:Choice xmlns:v="urn:schemas-microsoft-com:vml" Requires="v">
                <p:oleObj spid="_x0000_s42017" name="数式" r:id="rId7" imgW="774364" imgH="228501" progId="Equation.3">
                  <p:embed/>
                </p:oleObj>
              </mc:Choice>
              <mc:Fallback>
                <p:oleObj name="数式" r:id="rId7" imgW="774364" imgH="228501" progId="Equation.3">
                  <p:embed/>
                  <p:pic>
                    <p:nvPicPr>
                      <p:cNvPr id="0" name="Object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8175" y="4581525"/>
                        <a:ext cx="1874838" cy="554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2007" name="Text Box 31"/>
          <p:cNvSpPr txBox="1">
            <a:spLocks noChangeArrowheads="1"/>
          </p:cNvSpPr>
          <p:nvPr/>
        </p:nvSpPr>
        <p:spPr bwMode="auto">
          <a:xfrm>
            <a:off x="2051050" y="5084763"/>
            <a:ext cx="145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左右が反転</a:t>
            </a:r>
          </a:p>
        </p:txBody>
      </p:sp>
      <p:sp>
        <p:nvSpPr>
          <p:cNvPr id="42008" name="Line 32"/>
          <p:cNvSpPr>
            <a:spLocks noChangeShapeType="1"/>
          </p:cNvSpPr>
          <p:nvPr/>
        </p:nvSpPr>
        <p:spPr bwMode="auto">
          <a:xfrm flipH="1">
            <a:off x="3995738" y="5661025"/>
            <a:ext cx="4333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42009" name="Object 33"/>
          <p:cNvGraphicFramePr>
            <a:graphicFrameLocks noChangeAspect="1"/>
          </p:cNvGraphicFramePr>
          <p:nvPr/>
        </p:nvGraphicFramePr>
        <p:xfrm>
          <a:off x="5075238" y="6308725"/>
          <a:ext cx="792162" cy="476250"/>
        </p:xfrm>
        <a:graphic>
          <a:graphicData uri="http://schemas.openxmlformats.org/presentationml/2006/ole">
            <mc:AlternateContent xmlns:mc="http://schemas.openxmlformats.org/markup-compatibility/2006">
              <mc:Choice xmlns:v="urn:schemas-microsoft-com:vml" Requires="v">
                <p:oleObj spid="_x0000_s42018" name="数式" r:id="rId9" imgW="381000" imgH="228600" progId="Equation.3">
                  <p:embed/>
                </p:oleObj>
              </mc:Choice>
              <mc:Fallback>
                <p:oleObj name="数式" r:id="rId9" imgW="381000" imgH="228600" progId="Equation.3">
                  <p:embed/>
                  <p:pic>
                    <p:nvPicPr>
                      <p:cNvPr id="0" name="Object 3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75238" y="6308725"/>
                        <a:ext cx="792162"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2010" name="Text Box 34"/>
          <p:cNvSpPr txBox="1">
            <a:spLocks noChangeArrowheads="1"/>
          </p:cNvSpPr>
          <p:nvPr/>
        </p:nvSpPr>
        <p:spPr bwMode="auto">
          <a:xfrm>
            <a:off x="5364163" y="443706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1</a:t>
            </a:r>
          </a:p>
        </p:txBody>
      </p:sp>
      <p:sp>
        <p:nvSpPr>
          <p:cNvPr id="42011" name="Text Box 35"/>
          <p:cNvSpPr txBox="1">
            <a:spLocks noChangeArrowheads="1"/>
          </p:cNvSpPr>
          <p:nvPr/>
        </p:nvSpPr>
        <p:spPr bwMode="auto">
          <a:xfrm>
            <a:off x="4067175" y="5851525"/>
            <a:ext cx="369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i="1">
                <a:latin typeface="Times New Roman" panose="02020603050405020304" pitchFamily="18" charset="0"/>
              </a:rPr>
              <a:t>-t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DC4D99AB-7651-4BDB-9349-02C3273E0E97}" type="slidenum">
              <a:rPr lang="en-US" altLang="ja-JP" sz="2000"/>
              <a:pPr>
                <a:spcBef>
                  <a:spcPct val="0"/>
                </a:spcBef>
                <a:buFontTx/>
                <a:buNone/>
              </a:pPr>
              <a:t>4</a:t>
            </a:fld>
            <a:endParaRPr lang="en-US" altLang="ja-JP" sz="2000"/>
          </a:p>
        </p:txBody>
      </p:sp>
      <p:sp>
        <p:nvSpPr>
          <p:cNvPr id="6147" name="Rectangle 2"/>
          <p:cNvSpPr>
            <a:spLocks noGrp="1" noChangeArrowheads="1"/>
          </p:cNvSpPr>
          <p:nvPr>
            <p:ph type="title"/>
          </p:nvPr>
        </p:nvSpPr>
        <p:spPr/>
        <p:txBody>
          <a:bodyPr/>
          <a:lstStyle/>
          <a:p>
            <a:pPr eaLnBrk="1" hangingPunct="1"/>
            <a:r>
              <a:rPr lang="ja-JP" altLang="en-US" smtClean="0"/>
              <a:t>数式による平面曲線の表現方法</a:t>
            </a:r>
          </a:p>
        </p:txBody>
      </p:sp>
      <p:sp>
        <p:nvSpPr>
          <p:cNvPr id="6148" name="Rectangle 3"/>
          <p:cNvSpPr>
            <a:spLocks noGrp="1" noChangeArrowheads="1"/>
          </p:cNvSpPr>
          <p:nvPr>
            <p:ph type="body" idx="1"/>
          </p:nvPr>
        </p:nvSpPr>
        <p:spPr>
          <a:xfrm>
            <a:off x="250825" y="1412875"/>
            <a:ext cx="8218488" cy="5184775"/>
          </a:xfrm>
        </p:spPr>
        <p:txBody>
          <a:bodyPr/>
          <a:lstStyle/>
          <a:p>
            <a:pPr eaLnBrk="1" hangingPunct="1">
              <a:lnSpc>
                <a:spcPct val="80000"/>
              </a:lnSpc>
            </a:pPr>
            <a:r>
              <a:rPr lang="ja-JP" altLang="en-US" sz="2800" smtClean="0"/>
              <a:t>陽</a:t>
            </a:r>
            <a:r>
              <a:rPr lang="en-US" altLang="ja-JP" sz="2800" smtClean="0"/>
              <a:t>(</a:t>
            </a:r>
            <a:r>
              <a:rPr lang="ja-JP" altLang="en-US" sz="2800" smtClean="0"/>
              <a:t>グラフ</a:t>
            </a:r>
            <a:r>
              <a:rPr lang="en-US" altLang="ja-JP" sz="2800" smtClean="0"/>
              <a:t>)</a:t>
            </a:r>
            <a:r>
              <a:rPr lang="ja-JP" altLang="en-US" sz="2800" smtClean="0"/>
              <a:t>形式 </a:t>
            </a:r>
            <a:r>
              <a:rPr lang="en-US" altLang="ja-JP" sz="2800" smtClean="0"/>
              <a:t>:</a:t>
            </a:r>
          </a:p>
          <a:p>
            <a:pPr lvl="1" eaLnBrk="1" hangingPunct="1">
              <a:lnSpc>
                <a:spcPct val="80000"/>
              </a:lnSpc>
            </a:pPr>
            <a:r>
              <a:rPr lang="ja-JP" altLang="en-US" sz="2400" smtClean="0"/>
              <a:t>扱い易いが自由度がない</a:t>
            </a:r>
          </a:p>
          <a:p>
            <a:pPr eaLnBrk="1" hangingPunct="1">
              <a:lnSpc>
                <a:spcPct val="80000"/>
              </a:lnSpc>
            </a:pPr>
            <a:endParaRPr lang="ja-JP" altLang="en-US" sz="2800" smtClean="0"/>
          </a:p>
          <a:p>
            <a:pPr eaLnBrk="1" hangingPunct="1">
              <a:lnSpc>
                <a:spcPct val="80000"/>
              </a:lnSpc>
            </a:pPr>
            <a:endParaRPr lang="ja-JP" altLang="en-US" sz="2800" smtClean="0"/>
          </a:p>
          <a:p>
            <a:pPr eaLnBrk="1" hangingPunct="1">
              <a:lnSpc>
                <a:spcPct val="80000"/>
              </a:lnSpc>
            </a:pPr>
            <a:r>
              <a:rPr lang="ja-JP" altLang="en-US" sz="2800" smtClean="0"/>
              <a:t>パラメトリック形式 </a:t>
            </a:r>
            <a:r>
              <a:rPr lang="en-US" altLang="ja-JP" sz="2800" smtClean="0"/>
              <a:t>:</a:t>
            </a:r>
          </a:p>
          <a:p>
            <a:pPr lvl="1" eaLnBrk="1" hangingPunct="1">
              <a:lnSpc>
                <a:spcPct val="80000"/>
              </a:lnSpc>
            </a:pPr>
            <a:r>
              <a:rPr lang="ja-JP" altLang="en-US" sz="2400" smtClean="0"/>
              <a:t>扱い易く、自由度も高い</a:t>
            </a:r>
          </a:p>
          <a:p>
            <a:pPr lvl="1" eaLnBrk="1" hangingPunct="1">
              <a:lnSpc>
                <a:spcPct val="80000"/>
              </a:lnSpc>
            </a:pPr>
            <a:r>
              <a:rPr lang="ja-JP" altLang="en-US" sz="2400" smtClean="0"/>
              <a:t>空間曲線への拡張も容易</a:t>
            </a:r>
          </a:p>
          <a:p>
            <a:pPr eaLnBrk="1" hangingPunct="1">
              <a:lnSpc>
                <a:spcPct val="80000"/>
              </a:lnSpc>
            </a:pPr>
            <a:endParaRPr lang="ja-JP" altLang="en-US" sz="2800" smtClean="0"/>
          </a:p>
          <a:p>
            <a:pPr eaLnBrk="1" hangingPunct="1">
              <a:lnSpc>
                <a:spcPct val="80000"/>
              </a:lnSpc>
            </a:pPr>
            <a:endParaRPr lang="ja-JP" altLang="en-US" sz="2800" smtClean="0"/>
          </a:p>
          <a:p>
            <a:pPr eaLnBrk="1" hangingPunct="1">
              <a:lnSpc>
                <a:spcPct val="80000"/>
              </a:lnSpc>
            </a:pPr>
            <a:r>
              <a:rPr lang="ja-JP" altLang="en-US" sz="2800" smtClean="0"/>
              <a:t>陰形式 </a:t>
            </a:r>
            <a:r>
              <a:rPr lang="en-US" altLang="ja-JP" sz="2800" smtClean="0"/>
              <a:t>: </a:t>
            </a:r>
          </a:p>
          <a:p>
            <a:pPr lvl="1" eaLnBrk="1" hangingPunct="1">
              <a:lnSpc>
                <a:spcPct val="80000"/>
              </a:lnSpc>
            </a:pPr>
            <a:r>
              <a:rPr lang="ja-JP" altLang="en-US" sz="2400" smtClean="0"/>
              <a:t>等値線とも呼ばれる</a:t>
            </a:r>
          </a:p>
          <a:p>
            <a:pPr lvl="1" eaLnBrk="1" hangingPunct="1">
              <a:lnSpc>
                <a:spcPct val="80000"/>
              </a:lnSpc>
            </a:pPr>
            <a:r>
              <a:rPr lang="ja-JP" altLang="en-US" sz="2400" smtClean="0"/>
              <a:t>タマネギ状の曲線群</a:t>
            </a:r>
          </a:p>
          <a:p>
            <a:pPr lvl="1" eaLnBrk="1" hangingPunct="1">
              <a:lnSpc>
                <a:spcPct val="80000"/>
              </a:lnSpc>
            </a:pPr>
            <a:endParaRPr lang="en-US" altLang="ja-JP" sz="2400" smtClean="0"/>
          </a:p>
        </p:txBody>
      </p:sp>
      <p:graphicFrame>
        <p:nvGraphicFramePr>
          <p:cNvPr id="6149" name="Object 4"/>
          <p:cNvGraphicFramePr>
            <a:graphicFrameLocks noChangeAspect="1"/>
          </p:cNvGraphicFramePr>
          <p:nvPr/>
        </p:nvGraphicFramePr>
        <p:xfrm>
          <a:off x="3125788" y="1392238"/>
          <a:ext cx="1301750" cy="452437"/>
        </p:xfrm>
        <a:graphic>
          <a:graphicData uri="http://schemas.openxmlformats.org/presentationml/2006/ole">
            <mc:AlternateContent xmlns:mc="http://schemas.openxmlformats.org/markup-compatibility/2006">
              <mc:Choice xmlns:v="urn:schemas-microsoft-com:vml" Requires="v">
                <p:oleObj spid="_x0000_s6158" name="数式" r:id="rId3" imgW="583947" imgH="203112" progId="Equation.3">
                  <p:embed/>
                </p:oleObj>
              </mc:Choice>
              <mc:Fallback>
                <p:oleObj name="数式" r:id="rId3" imgW="583947" imgH="20311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5788" y="1392238"/>
                        <a:ext cx="1301750" cy="452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0" name="Object 5"/>
          <p:cNvGraphicFramePr>
            <a:graphicFrameLocks noChangeAspect="1"/>
          </p:cNvGraphicFramePr>
          <p:nvPr/>
        </p:nvGraphicFramePr>
        <p:xfrm>
          <a:off x="3635375" y="2997200"/>
          <a:ext cx="2316163" cy="479425"/>
        </p:xfrm>
        <a:graphic>
          <a:graphicData uri="http://schemas.openxmlformats.org/presentationml/2006/ole">
            <mc:AlternateContent xmlns:mc="http://schemas.openxmlformats.org/markup-compatibility/2006">
              <mc:Choice xmlns:v="urn:schemas-microsoft-com:vml" Requires="v">
                <p:oleObj spid="_x0000_s6159" name="数式" r:id="rId5" imgW="1040948" imgH="215806" progId="Equation.3">
                  <p:embed/>
                </p:oleObj>
              </mc:Choice>
              <mc:Fallback>
                <p:oleObj name="数式" r:id="rId5" imgW="1040948" imgH="215806"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375" y="2997200"/>
                        <a:ext cx="2316163"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1" name="Object 6"/>
          <p:cNvGraphicFramePr>
            <a:graphicFrameLocks noChangeAspect="1"/>
          </p:cNvGraphicFramePr>
          <p:nvPr/>
        </p:nvGraphicFramePr>
        <p:xfrm>
          <a:off x="1979613" y="5084763"/>
          <a:ext cx="1582737" cy="452437"/>
        </p:xfrm>
        <a:graphic>
          <a:graphicData uri="http://schemas.openxmlformats.org/presentationml/2006/ole">
            <mc:AlternateContent xmlns:mc="http://schemas.openxmlformats.org/markup-compatibility/2006">
              <mc:Choice xmlns:v="urn:schemas-microsoft-com:vml" Requires="v">
                <p:oleObj spid="_x0000_s6160" name="数式" r:id="rId7" imgW="710891" imgH="203112" progId="Equation.3">
                  <p:embed/>
                </p:oleObj>
              </mc:Choice>
              <mc:Fallback>
                <p:oleObj name="数式" r:id="rId7" imgW="710891" imgH="203112"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79613" y="5084763"/>
                        <a:ext cx="1582737" cy="452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152" name="Picture 8" descr="en_explicit"/>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59338" y="1341438"/>
            <a:ext cx="1655762"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9" descr="en_para"/>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11863" y="2708275"/>
            <a:ext cx="15748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10" descr="en_implicit"/>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32238" y="4652963"/>
            <a:ext cx="2152650"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155" name="Object 11"/>
          <p:cNvGraphicFramePr>
            <a:graphicFrameLocks noChangeAspect="1"/>
          </p:cNvGraphicFramePr>
          <p:nvPr/>
        </p:nvGraphicFramePr>
        <p:xfrm>
          <a:off x="6732588" y="1412875"/>
          <a:ext cx="1455737" cy="527050"/>
        </p:xfrm>
        <a:graphic>
          <a:graphicData uri="http://schemas.openxmlformats.org/presentationml/2006/ole">
            <mc:AlternateContent xmlns:mc="http://schemas.openxmlformats.org/markup-compatibility/2006">
              <mc:Choice xmlns:v="urn:schemas-microsoft-com:vml" Requires="v">
                <p:oleObj spid="_x0000_s6161" name="数式" r:id="rId12" imgW="736280" imgH="266584" progId="Equation.3">
                  <p:embed/>
                </p:oleObj>
              </mc:Choice>
              <mc:Fallback>
                <p:oleObj name="数式" r:id="rId12" imgW="736280" imgH="266584" progId="Equation.3">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32588" y="1412875"/>
                        <a:ext cx="1455737"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6" name="Object 12"/>
          <p:cNvGraphicFramePr>
            <a:graphicFrameLocks noChangeAspect="1"/>
          </p:cNvGraphicFramePr>
          <p:nvPr/>
        </p:nvGraphicFramePr>
        <p:xfrm>
          <a:off x="6804025" y="4221163"/>
          <a:ext cx="2159000" cy="400050"/>
        </p:xfrm>
        <a:graphic>
          <a:graphicData uri="http://schemas.openxmlformats.org/presentationml/2006/ole">
            <mc:AlternateContent xmlns:mc="http://schemas.openxmlformats.org/markup-compatibility/2006">
              <mc:Choice xmlns:v="urn:schemas-microsoft-com:vml" Requires="v">
                <p:oleObj spid="_x0000_s6162" name="数式" r:id="rId14" imgW="1091726" imgH="203112" progId="Equation.3">
                  <p:embed/>
                </p:oleObj>
              </mc:Choice>
              <mc:Fallback>
                <p:oleObj name="数式" r:id="rId14" imgW="1091726" imgH="203112" progId="Equation.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804025" y="4221163"/>
                        <a:ext cx="2159000"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7" name="Object 13"/>
          <p:cNvGraphicFramePr>
            <a:graphicFrameLocks noChangeAspect="1"/>
          </p:cNvGraphicFramePr>
          <p:nvPr/>
        </p:nvGraphicFramePr>
        <p:xfrm>
          <a:off x="6300788" y="5788025"/>
          <a:ext cx="1757362" cy="449263"/>
        </p:xfrm>
        <a:graphic>
          <a:graphicData uri="http://schemas.openxmlformats.org/presentationml/2006/ole">
            <mc:AlternateContent xmlns:mc="http://schemas.openxmlformats.org/markup-compatibility/2006">
              <mc:Choice xmlns:v="urn:schemas-microsoft-com:vml" Requires="v">
                <p:oleObj spid="_x0000_s6163" name="数式" r:id="rId16" imgW="889000" imgH="228600" progId="Equation.3">
                  <p:embed/>
                </p:oleObj>
              </mc:Choice>
              <mc:Fallback>
                <p:oleObj name="数式" r:id="rId16" imgW="889000" imgH="228600" progId="Equation.3">
                  <p:embed/>
                  <p:pic>
                    <p:nvPicPr>
                      <p:cNvPr id="0" name="Object 1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300788" y="5788025"/>
                        <a:ext cx="1757362" cy="449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5345493-1361-4BF6-83D8-DB8D492CE55B}" type="slidenum">
              <a:rPr lang="en-US" altLang="ja-JP" sz="2000"/>
              <a:pPr>
                <a:spcBef>
                  <a:spcPct val="0"/>
                </a:spcBef>
                <a:buFontTx/>
                <a:buNone/>
              </a:pPr>
              <a:t>40</a:t>
            </a:fld>
            <a:endParaRPr lang="en-US" altLang="ja-JP" sz="2000"/>
          </a:p>
        </p:txBody>
      </p:sp>
      <p:sp>
        <p:nvSpPr>
          <p:cNvPr id="43011"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43012"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43013" name="Line 6"/>
          <p:cNvSpPr>
            <a:spLocks noChangeShapeType="1"/>
          </p:cNvSpPr>
          <p:nvPr/>
        </p:nvSpPr>
        <p:spPr bwMode="auto">
          <a:xfrm flipH="1">
            <a:off x="2555875" y="6021388"/>
            <a:ext cx="1079500" cy="0"/>
          </a:xfrm>
          <a:prstGeom prst="line">
            <a:avLst/>
          </a:prstGeom>
          <a:noFill/>
          <a:ln w="762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D19A863-EA1E-477B-99C9-C0F82A5608DB}" type="slidenum">
              <a:rPr lang="en-US" altLang="ja-JP" sz="2000"/>
              <a:pPr>
                <a:spcBef>
                  <a:spcPct val="0"/>
                </a:spcBef>
                <a:buFontTx/>
                <a:buNone/>
              </a:pPr>
              <a:t>41</a:t>
            </a:fld>
            <a:endParaRPr lang="en-US" altLang="ja-JP" sz="2000"/>
          </a:p>
        </p:txBody>
      </p:sp>
      <p:sp>
        <p:nvSpPr>
          <p:cNvPr id="44035" name="Rectangle 2"/>
          <p:cNvSpPr>
            <a:spLocks noGrp="1" noChangeArrowheads="1"/>
          </p:cNvSpPr>
          <p:nvPr>
            <p:ph type="title"/>
          </p:nvPr>
        </p:nvSpPr>
        <p:spPr/>
        <p:txBody>
          <a:bodyPr/>
          <a:lstStyle/>
          <a:p>
            <a:r>
              <a:rPr lang="ja-JP" altLang="en-US" smtClean="0"/>
              <a:t>パラメトリック形式の空間曲線</a:t>
            </a:r>
          </a:p>
        </p:txBody>
      </p:sp>
      <p:sp>
        <p:nvSpPr>
          <p:cNvPr id="44036" name="Rectangle 3"/>
          <p:cNvSpPr>
            <a:spLocks noGrp="1" noChangeArrowheads="1"/>
          </p:cNvSpPr>
          <p:nvPr>
            <p:ph type="body" idx="1"/>
          </p:nvPr>
        </p:nvSpPr>
        <p:spPr/>
        <p:txBody>
          <a:bodyPr/>
          <a:lstStyle/>
          <a:p>
            <a:r>
              <a:rPr lang="en-US" altLang="ja-JP" smtClean="0"/>
              <a:t>z </a:t>
            </a:r>
            <a:r>
              <a:rPr lang="ja-JP" altLang="en-US" smtClean="0"/>
              <a:t>座標を増やすだけ</a:t>
            </a:r>
            <a:endParaRPr lang="en-US" altLang="ja-JP" smtClean="0"/>
          </a:p>
        </p:txBody>
      </p:sp>
      <p:pic>
        <p:nvPicPr>
          <p:cNvPr id="44037" name="Picture 35" descr="spi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3284538"/>
            <a:ext cx="192563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Text Box 33"/>
          <p:cNvSpPr txBox="1">
            <a:spLocks noChangeArrowheads="1"/>
          </p:cNvSpPr>
          <p:nvPr/>
        </p:nvSpPr>
        <p:spPr bwMode="auto">
          <a:xfrm>
            <a:off x="3635375" y="4292600"/>
            <a:ext cx="25209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800"/>
              <a:t>螺旋曲線 </a:t>
            </a:r>
            <a:r>
              <a:rPr lang="en-US" altLang="ja-JP" sz="2800"/>
              <a:t>:                                          </a:t>
            </a:r>
          </a:p>
        </p:txBody>
      </p:sp>
      <p:graphicFrame>
        <p:nvGraphicFramePr>
          <p:cNvPr id="44039" name="Object 34"/>
          <p:cNvGraphicFramePr>
            <a:graphicFrameLocks noChangeAspect="1"/>
          </p:cNvGraphicFramePr>
          <p:nvPr/>
        </p:nvGraphicFramePr>
        <p:xfrm>
          <a:off x="4067175" y="4797425"/>
          <a:ext cx="4392613" cy="606425"/>
        </p:xfrm>
        <a:graphic>
          <a:graphicData uri="http://schemas.openxmlformats.org/presentationml/2006/ole">
            <mc:AlternateContent xmlns:mc="http://schemas.openxmlformats.org/markup-compatibility/2006">
              <mc:Choice xmlns:v="urn:schemas-microsoft-com:vml" Requires="v">
                <p:oleObj spid="_x0000_s44041" name="数式" r:id="rId4" imgW="1473200" imgH="203200" progId="Equation.3">
                  <p:embed/>
                </p:oleObj>
              </mc:Choice>
              <mc:Fallback>
                <p:oleObj name="数式" r:id="rId4" imgW="1473200" imgH="203200" progId="Equation.3">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175" y="4797425"/>
                        <a:ext cx="4392613" cy="606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040" name="Object 5"/>
          <p:cNvGraphicFramePr>
            <a:graphicFrameLocks noChangeAspect="1"/>
          </p:cNvGraphicFramePr>
          <p:nvPr/>
        </p:nvGraphicFramePr>
        <p:xfrm>
          <a:off x="2124075" y="2349500"/>
          <a:ext cx="4679950" cy="763588"/>
        </p:xfrm>
        <a:graphic>
          <a:graphicData uri="http://schemas.openxmlformats.org/presentationml/2006/ole">
            <mc:AlternateContent xmlns:mc="http://schemas.openxmlformats.org/markup-compatibility/2006">
              <mc:Choice xmlns:v="urn:schemas-microsoft-com:vml" Requires="v">
                <p:oleObj spid="_x0000_s44042" name="数式" r:id="rId6" imgW="1320227" imgH="215806" progId="Equation.3">
                  <p:embed/>
                </p:oleObj>
              </mc:Choice>
              <mc:Fallback>
                <p:oleObj name="数式" r:id="rId6" imgW="1320227" imgH="215806"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4075" y="2349500"/>
                        <a:ext cx="4679950" cy="76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0447955-CCC2-47A0-AF1C-B4F1985F80B5}" type="slidenum">
              <a:rPr lang="en-US" altLang="ja-JP" sz="2000"/>
              <a:pPr>
                <a:spcBef>
                  <a:spcPct val="0"/>
                </a:spcBef>
                <a:buFontTx/>
                <a:buNone/>
              </a:pPr>
              <a:t>42</a:t>
            </a:fld>
            <a:endParaRPr lang="en-US" altLang="ja-JP" sz="2000"/>
          </a:p>
        </p:txBody>
      </p:sp>
      <p:sp>
        <p:nvSpPr>
          <p:cNvPr id="45059" name="Rectangle 2"/>
          <p:cNvSpPr>
            <a:spLocks noGrp="1" noChangeArrowheads="1"/>
          </p:cNvSpPr>
          <p:nvPr>
            <p:ph type="title"/>
          </p:nvPr>
        </p:nvSpPr>
        <p:spPr/>
        <p:txBody>
          <a:bodyPr/>
          <a:lstStyle/>
          <a:p>
            <a:pPr eaLnBrk="1" hangingPunct="1"/>
            <a:r>
              <a:rPr lang="ja-JP" altLang="en-US" smtClean="0"/>
              <a:t>従法線とねじれ率 </a:t>
            </a:r>
            <a:r>
              <a:rPr lang="en-US" altLang="ja-JP" smtClean="0"/>
              <a:t>(</a:t>
            </a:r>
            <a:r>
              <a:rPr lang="ja-JP" altLang="en-US" smtClean="0"/>
              <a:t>空間曲線</a:t>
            </a:r>
            <a:r>
              <a:rPr lang="en-US" altLang="ja-JP" smtClean="0"/>
              <a:t>)</a:t>
            </a:r>
          </a:p>
        </p:txBody>
      </p:sp>
      <p:sp>
        <p:nvSpPr>
          <p:cNvPr id="45060" name="Rectangle 3"/>
          <p:cNvSpPr>
            <a:spLocks noGrp="1" noChangeArrowheads="1"/>
          </p:cNvSpPr>
          <p:nvPr>
            <p:ph type="body" idx="1"/>
          </p:nvPr>
        </p:nvSpPr>
        <p:spPr/>
        <p:txBody>
          <a:bodyPr/>
          <a:lstStyle/>
          <a:p>
            <a:pPr eaLnBrk="1" hangingPunct="1"/>
            <a:r>
              <a:rPr lang="ja-JP" altLang="en-US" smtClean="0"/>
              <a:t>道路を空間曲線とみて車で走ることを考える</a:t>
            </a:r>
          </a:p>
          <a:p>
            <a:pPr lvl="1" eaLnBrk="1" hangingPunct="1"/>
            <a:r>
              <a:rPr lang="ja-JP" altLang="en-US" smtClean="0"/>
              <a:t>接線 </a:t>
            </a:r>
            <a:r>
              <a:rPr lang="en-US" altLang="ja-JP" b="1" smtClean="0">
                <a:latin typeface="Times New Roman" panose="02020603050405020304" pitchFamily="18" charset="0"/>
              </a:rPr>
              <a:t>t</a:t>
            </a:r>
            <a:r>
              <a:rPr lang="en-US" altLang="ja-JP" smtClean="0"/>
              <a:t> : </a:t>
            </a:r>
            <a:r>
              <a:rPr lang="ja-JP" altLang="en-US" smtClean="0"/>
              <a:t>進行方向は接線</a:t>
            </a:r>
          </a:p>
          <a:p>
            <a:pPr lvl="1" eaLnBrk="1" hangingPunct="1"/>
            <a:r>
              <a:rPr lang="ja-JP" altLang="en-US" smtClean="0"/>
              <a:t>法線 </a:t>
            </a:r>
            <a:r>
              <a:rPr lang="en-US" altLang="ja-JP" b="1" smtClean="0">
                <a:latin typeface="Times New Roman" panose="02020603050405020304" pitchFamily="18" charset="0"/>
              </a:rPr>
              <a:t>n</a:t>
            </a:r>
            <a:r>
              <a:rPr lang="en-US" altLang="ja-JP" smtClean="0"/>
              <a:t> : </a:t>
            </a:r>
            <a:r>
              <a:rPr lang="ja-JP" altLang="en-US" smtClean="0"/>
              <a:t>カーブの方向</a:t>
            </a:r>
            <a:r>
              <a:rPr lang="en-US" altLang="ja-JP" smtClean="0"/>
              <a:t>(</a:t>
            </a:r>
            <a:r>
              <a:rPr lang="ja-JP" altLang="en-US" smtClean="0"/>
              <a:t>直線では定義できない</a:t>
            </a:r>
            <a:r>
              <a:rPr lang="en-US" altLang="ja-JP" smtClean="0"/>
              <a:t>)</a:t>
            </a:r>
          </a:p>
          <a:p>
            <a:pPr lvl="1" eaLnBrk="1" hangingPunct="1"/>
            <a:r>
              <a:rPr lang="ja-JP" altLang="en-US" smtClean="0"/>
              <a:t>従法線 </a:t>
            </a:r>
            <a:r>
              <a:rPr lang="en-US" altLang="ja-JP" b="1" smtClean="0">
                <a:latin typeface="Times New Roman" panose="02020603050405020304" pitchFamily="18" charset="0"/>
              </a:rPr>
              <a:t>b</a:t>
            </a:r>
            <a:r>
              <a:rPr lang="en-US" altLang="ja-JP" smtClean="0"/>
              <a:t> : </a:t>
            </a:r>
            <a:r>
              <a:rPr lang="ja-JP" altLang="en-US" smtClean="0"/>
              <a:t>自分に対する上向き方向</a:t>
            </a:r>
          </a:p>
          <a:p>
            <a:pPr eaLnBrk="1" hangingPunct="1"/>
            <a:endParaRPr lang="ja-JP" altLang="en-US" smtClean="0"/>
          </a:p>
          <a:p>
            <a:pPr eaLnBrk="1" hangingPunct="1"/>
            <a:r>
              <a:rPr lang="ja-JP" altLang="en-US" smtClean="0"/>
              <a:t>曲率 </a:t>
            </a:r>
            <a:r>
              <a:rPr lang="en-US" altLang="ja-JP" i="1" smtClean="0">
                <a:latin typeface="Symbol" panose="05050102010706020507" pitchFamily="18" charset="2"/>
              </a:rPr>
              <a:t>k</a:t>
            </a:r>
            <a:r>
              <a:rPr lang="en-US" altLang="ja-JP" i="1" smtClean="0">
                <a:latin typeface="Times New Roman" panose="02020603050405020304" pitchFamily="18" charset="0"/>
              </a:rPr>
              <a:t> </a:t>
            </a:r>
            <a:r>
              <a:rPr lang="en-US" altLang="ja-JP" smtClean="0"/>
              <a:t>: </a:t>
            </a:r>
            <a:r>
              <a:rPr lang="ja-JP" altLang="en-US" smtClean="0"/>
              <a:t>道路の曲がり具合</a:t>
            </a:r>
          </a:p>
          <a:p>
            <a:pPr eaLnBrk="1" hangingPunct="1"/>
            <a:endParaRPr lang="ja-JP" altLang="en-US" smtClean="0"/>
          </a:p>
          <a:p>
            <a:pPr eaLnBrk="1" hangingPunct="1"/>
            <a:r>
              <a:rPr lang="ja-JP" altLang="en-US" smtClean="0"/>
              <a:t>ねじれ率 </a:t>
            </a:r>
            <a:r>
              <a:rPr lang="en-US" altLang="ja-JP" smtClean="0"/>
              <a:t>τ: </a:t>
            </a:r>
            <a:r>
              <a:rPr lang="ja-JP" altLang="en-US" smtClean="0"/>
              <a:t>頭の振れ具合</a:t>
            </a:r>
          </a:p>
        </p:txBody>
      </p:sp>
      <p:sp>
        <p:nvSpPr>
          <p:cNvPr id="45061" name="Text Box 4"/>
          <p:cNvSpPr txBox="1">
            <a:spLocks noChangeArrowheads="1"/>
          </p:cNvSpPr>
          <p:nvPr/>
        </p:nvSpPr>
        <p:spPr bwMode="auto">
          <a:xfrm>
            <a:off x="6156325" y="6165850"/>
            <a:ext cx="24352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800"/>
              <a:t>※ </a:t>
            </a:r>
            <a:r>
              <a:rPr lang="ja-JP" altLang="en-US" sz="2800"/>
              <a:t>横</a:t>
            </a:r>
            <a:r>
              <a:rPr lang="en-US" altLang="ja-JP" sz="2800"/>
              <a:t>G </a:t>
            </a:r>
            <a:r>
              <a:rPr lang="ja-JP" altLang="en-US" sz="2800"/>
              <a:t>は無視</a:t>
            </a:r>
          </a:p>
        </p:txBody>
      </p:sp>
      <p:sp>
        <p:nvSpPr>
          <p:cNvPr id="45062" name="Line 6"/>
          <p:cNvSpPr>
            <a:spLocks noChangeShapeType="1"/>
          </p:cNvSpPr>
          <p:nvPr/>
        </p:nvSpPr>
        <p:spPr bwMode="auto">
          <a:xfrm>
            <a:off x="6802438" y="5373688"/>
            <a:ext cx="793750" cy="6477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063" name="Line 7"/>
          <p:cNvSpPr>
            <a:spLocks noChangeShapeType="1"/>
          </p:cNvSpPr>
          <p:nvPr/>
        </p:nvSpPr>
        <p:spPr bwMode="auto">
          <a:xfrm flipH="1" flipV="1">
            <a:off x="6659563" y="4222750"/>
            <a:ext cx="144462" cy="11509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064" name="Line 8"/>
          <p:cNvSpPr>
            <a:spLocks noChangeShapeType="1"/>
          </p:cNvSpPr>
          <p:nvPr/>
        </p:nvSpPr>
        <p:spPr bwMode="auto">
          <a:xfrm flipV="1">
            <a:off x="6804025" y="4652963"/>
            <a:ext cx="936625" cy="7191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5065" name="Freeform 9"/>
          <p:cNvSpPr>
            <a:spLocks/>
          </p:cNvSpPr>
          <p:nvPr/>
        </p:nvSpPr>
        <p:spPr bwMode="auto">
          <a:xfrm>
            <a:off x="6126163" y="3675063"/>
            <a:ext cx="2435225" cy="2432050"/>
          </a:xfrm>
          <a:custGeom>
            <a:avLst/>
            <a:gdLst>
              <a:gd name="T0" fmla="*/ 0 w 1534"/>
              <a:gd name="T1" fmla="*/ 2147483646 h 1532"/>
              <a:gd name="T2" fmla="*/ 2147483646 w 1534"/>
              <a:gd name="T3" fmla="*/ 2147483646 h 1532"/>
              <a:gd name="T4" fmla="*/ 2147483646 w 1534"/>
              <a:gd name="T5" fmla="*/ 2147483646 h 1532"/>
              <a:gd name="T6" fmla="*/ 2147483646 w 1534"/>
              <a:gd name="T7" fmla="*/ 0 h 1532"/>
              <a:gd name="T8" fmla="*/ 0 60000 65536"/>
              <a:gd name="T9" fmla="*/ 0 60000 65536"/>
              <a:gd name="T10" fmla="*/ 0 60000 65536"/>
              <a:gd name="T11" fmla="*/ 0 60000 65536"/>
              <a:gd name="T12" fmla="*/ 0 w 1534"/>
              <a:gd name="T13" fmla="*/ 0 h 1532"/>
              <a:gd name="T14" fmla="*/ 1534 w 1534"/>
              <a:gd name="T15" fmla="*/ 1532 h 1532"/>
            </a:gdLst>
            <a:ahLst/>
            <a:cxnLst>
              <a:cxn ang="T8">
                <a:pos x="T0" y="T1"/>
              </a:cxn>
              <a:cxn ang="T9">
                <a:pos x="T2" y="T3"/>
              </a:cxn>
              <a:cxn ang="T10">
                <a:pos x="T4" y="T5"/>
              </a:cxn>
              <a:cxn ang="T11">
                <a:pos x="T6" y="T7"/>
              </a:cxn>
            </a:cxnLst>
            <a:rect l="T12" t="T13" r="T14" b="T15"/>
            <a:pathLst>
              <a:path w="1534" h="1532">
                <a:moveTo>
                  <a:pt x="0" y="1532"/>
                </a:moveTo>
                <a:cubicBezTo>
                  <a:pt x="71" y="1453"/>
                  <a:pt x="201" y="1195"/>
                  <a:pt x="430" y="1057"/>
                </a:cubicBezTo>
                <a:cubicBezTo>
                  <a:pt x="649" y="928"/>
                  <a:pt x="1216" y="881"/>
                  <a:pt x="1375" y="705"/>
                </a:cubicBezTo>
                <a:cubicBezTo>
                  <a:pt x="1534" y="529"/>
                  <a:pt x="1385" y="147"/>
                  <a:pt x="1387" y="0"/>
                </a:cubicBezTo>
              </a:path>
            </a:pathLst>
          </a:custGeom>
          <a:noFill/>
          <a:ln w="25400">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5066" name="Text Box 10"/>
          <p:cNvSpPr txBox="1">
            <a:spLocks noChangeArrowheads="1"/>
          </p:cNvSpPr>
          <p:nvPr/>
        </p:nvSpPr>
        <p:spPr bwMode="auto">
          <a:xfrm>
            <a:off x="7596188" y="4221163"/>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t</a:t>
            </a:r>
          </a:p>
        </p:txBody>
      </p:sp>
      <p:sp>
        <p:nvSpPr>
          <p:cNvPr id="45067" name="Text Box 11"/>
          <p:cNvSpPr txBox="1">
            <a:spLocks noChangeArrowheads="1"/>
          </p:cNvSpPr>
          <p:nvPr/>
        </p:nvSpPr>
        <p:spPr bwMode="auto">
          <a:xfrm>
            <a:off x="6300788" y="39338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b</a:t>
            </a:r>
          </a:p>
        </p:txBody>
      </p:sp>
      <p:sp>
        <p:nvSpPr>
          <p:cNvPr id="45068" name="Text Box 12"/>
          <p:cNvSpPr txBox="1">
            <a:spLocks noChangeArrowheads="1"/>
          </p:cNvSpPr>
          <p:nvPr/>
        </p:nvSpPr>
        <p:spPr bwMode="auto">
          <a:xfrm>
            <a:off x="7524750" y="558958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9034616-3D2F-48B8-8F15-51EF4B434EF9}" type="slidenum">
              <a:rPr lang="en-US" altLang="ja-JP" sz="2000"/>
              <a:pPr>
                <a:spcBef>
                  <a:spcPct val="0"/>
                </a:spcBef>
                <a:buFontTx/>
                <a:buNone/>
              </a:pPr>
              <a:t>43</a:t>
            </a:fld>
            <a:endParaRPr lang="en-US" altLang="ja-JP" sz="2000"/>
          </a:p>
        </p:txBody>
      </p:sp>
      <p:sp>
        <p:nvSpPr>
          <p:cNvPr id="46083" name="Rectangle 2"/>
          <p:cNvSpPr>
            <a:spLocks noGrp="1" noChangeArrowheads="1"/>
          </p:cNvSpPr>
          <p:nvPr>
            <p:ph type="title"/>
          </p:nvPr>
        </p:nvSpPr>
        <p:spPr>
          <a:xfrm>
            <a:off x="468313" y="198438"/>
            <a:ext cx="8229600" cy="1143000"/>
          </a:xfrm>
        </p:spPr>
        <p:txBody>
          <a:bodyPr/>
          <a:lstStyle/>
          <a:p>
            <a:pPr eaLnBrk="1" hangingPunct="1"/>
            <a:r>
              <a:rPr lang="ja-JP" altLang="en-US" smtClean="0"/>
              <a:t>フレネ・セレの公式 </a:t>
            </a:r>
            <a:r>
              <a:rPr lang="en-US" altLang="ja-JP" smtClean="0"/>
              <a:t>(</a:t>
            </a:r>
            <a:r>
              <a:rPr lang="ja-JP" altLang="en-US" smtClean="0"/>
              <a:t>空間曲線</a:t>
            </a:r>
            <a:r>
              <a:rPr lang="en-US" altLang="ja-JP" smtClean="0"/>
              <a:t>)</a:t>
            </a:r>
          </a:p>
        </p:txBody>
      </p:sp>
      <p:graphicFrame>
        <p:nvGraphicFramePr>
          <p:cNvPr id="46084" name="Object 5"/>
          <p:cNvGraphicFramePr>
            <a:graphicFrameLocks noChangeAspect="1"/>
          </p:cNvGraphicFramePr>
          <p:nvPr/>
        </p:nvGraphicFramePr>
        <p:xfrm>
          <a:off x="1619250" y="1412875"/>
          <a:ext cx="5062538" cy="2057400"/>
        </p:xfrm>
        <a:graphic>
          <a:graphicData uri="http://schemas.openxmlformats.org/presentationml/2006/ole">
            <mc:AlternateContent xmlns:mc="http://schemas.openxmlformats.org/markup-compatibility/2006">
              <mc:Choice xmlns:v="urn:schemas-microsoft-com:vml" Requires="v">
                <p:oleObj spid="_x0000_s46110" name="数式" r:id="rId3" imgW="1625600" imgH="660400" progId="Equation.3">
                  <p:embed/>
                </p:oleObj>
              </mc:Choice>
              <mc:Fallback>
                <p:oleObj name="数式" r:id="rId3" imgW="1625600" imgH="6604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250" y="1412875"/>
                        <a:ext cx="5062538" cy="205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6085" name="Line 6"/>
          <p:cNvSpPr>
            <a:spLocks noChangeShapeType="1"/>
          </p:cNvSpPr>
          <p:nvPr/>
        </p:nvSpPr>
        <p:spPr bwMode="auto">
          <a:xfrm>
            <a:off x="2432050" y="5462588"/>
            <a:ext cx="619125"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86" name="Line 7"/>
          <p:cNvSpPr>
            <a:spLocks noChangeShapeType="1"/>
          </p:cNvSpPr>
          <p:nvPr/>
        </p:nvSpPr>
        <p:spPr bwMode="auto">
          <a:xfrm flipH="1" flipV="1">
            <a:off x="2330450" y="4554538"/>
            <a:ext cx="103188" cy="9080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87" name="Line 8"/>
          <p:cNvSpPr>
            <a:spLocks noChangeShapeType="1"/>
          </p:cNvSpPr>
          <p:nvPr/>
        </p:nvSpPr>
        <p:spPr bwMode="auto">
          <a:xfrm flipV="1">
            <a:off x="2433638" y="4843463"/>
            <a:ext cx="762000" cy="61753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88" name="Freeform 9"/>
          <p:cNvSpPr>
            <a:spLocks/>
          </p:cNvSpPr>
          <p:nvPr/>
        </p:nvSpPr>
        <p:spPr bwMode="auto">
          <a:xfrm>
            <a:off x="1755775" y="3763963"/>
            <a:ext cx="2435225" cy="2432050"/>
          </a:xfrm>
          <a:custGeom>
            <a:avLst/>
            <a:gdLst>
              <a:gd name="T0" fmla="*/ 0 w 1534"/>
              <a:gd name="T1" fmla="*/ 2147483646 h 1532"/>
              <a:gd name="T2" fmla="*/ 2147483646 w 1534"/>
              <a:gd name="T3" fmla="*/ 2147483646 h 1532"/>
              <a:gd name="T4" fmla="*/ 2147483646 w 1534"/>
              <a:gd name="T5" fmla="*/ 2147483646 h 1532"/>
              <a:gd name="T6" fmla="*/ 2147483646 w 1534"/>
              <a:gd name="T7" fmla="*/ 0 h 1532"/>
              <a:gd name="T8" fmla="*/ 0 60000 65536"/>
              <a:gd name="T9" fmla="*/ 0 60000 65536"/>
              <a:gd name="T10" fmla="*/ 0 60000 65536"/>
              <a:gd name="T11" fmla="*/ 0 60000 65536"/>
              <a:gd name="T12" fmla="*/ 0 w 1534"/>
              <a:gd name="T13" fmla="*/ 0 h 1532"/>
              <a:gd name="T14" fmla="*/ 1534 w 1534"/>
              <a:gd name="T15" fmla="*/ 1532 h 1532"/>
            </a:gdLst>
            <a:ahLst/>
            <a:cxnLst>
              <a:cxn ang="T8">
                <a:pos x="T0" y="T1"/>
              </a:cxn>
              <a:cxn ang="T9">
                <a:pos x="T2" y="T3"/>
              </a:cxn>
              <a:cxn ang="T10">
                <a:pos x="T4" y="T5"/>
              </a:cxn>
              <a:cxn ang="T11">
                <a:pos x="T6" y="T7"/>
              </a:cxn>
            </a:cxnLst>
            <a:rect l="T12" t="T13" r="T14" b="T15"/>
            <a:pathLst>
              <a:path w="1534" h="1532">
                <a:moveTo>
                  <a:pt x="0" y="1532"/>
                </a:moveTo>
                <a:cubicBezTo>
                  <a:pt x="71" y="1453"/>
                  <a:pt x="201" y="1195"/>
                  <a:pt x="430" y="1057"/>
                </a:cubicBezTo>
                <a:cubicBezTo>
                  <a:pt x="649" y="928"/>
                  <a:pt x="1216" y="881"/>
                  <a:pt x="1375" y="705"/>
                </a:cubicBezTo>
                <a:cubicBezTo>
                  <a:pt x="1534" y="529"/>
                  <a:pt x="1385" y="147"/>
                  <a:pt x="1387" y="0"/>
                </a:cubicBezTo>
              </a:path>
            </a:pathLst>
          </a:custGeom>
          <a:noFill/>
          <a:ln w="25400">
            <a:solidFill>
              <a:srgbClr val="0000FF"/>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6089" name="Text Box 10"/>
          <p:cNvSpPr txBox="1">
            <a:spLocks noChangeArrowheads="1"/>
          </p:cNvSpPr>
          <p:nvPr/>
        </p:nvSpPr>
        <p:spPr bwMode="auto">
          <a:xfrm>
            <a:off x="3122613" y="4338638"/>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t</a:t>
            </a:r>
          </a:p>
        </p:txBody>
      </p:sp>
      <p:sp>
        <p:nvSpPr>
          <p:cNvPr id="46090" name="Text Box 11"/>
          <p:cNvSpPr txBox="1">
            <a:spLocks noChangeArrowheads="1"/>
          </p:cNvSpPr>
          <p:nvPr/>
        </p:nvSpPr>
        <p:spPr bwMode="auto">
          <a:xfrm>
            <a:off x="1971675" y="4267200"/>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b</a:t>
            </a:r>
          </a:p>
        </p:txBody>
      </p:sp>
      <p:sp>
        <p:nvSpPr>
          <p:cNvPr id="46091" name="Text Box 12"/>
          <p:cNvSpPr txBox="1">
            <a:spLocks noChangeArrowheads="1"/>
          </p:cNvSpPr>
          <p:nvPr/>
        </p:nvSpPr>
        <p:spPr bwMode="auto">
          <a:xfrm>
            <a:off x="2763838" y="599598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n</a:t>
            </a:r>
          </a:p>
        </p:txBody>
      </p:sp>
      <p:sp>
        <p:nvSpPr>
          <p:cNvPr id="46092" name="Line 15"/>
          <p:cNvSpPr>
            <a:spLocks noChangeShapeType="1"/>
          </p:cNvSpPr>
          <p:nvPr/>
        </p:nvSpPr>
        <p:spPr bwMode="auto">
          <a:xfrm flipV="1">
            <a:off x="2835275" y="4843463"/>
            <a:ext cx="936625" cy="430212"/>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3" name="Line 16"/>
          <p:cNvSpPr>
            <a:spLocks noChangeShapeType="1"/>
          </p:cNvSpPr>
          <p:nvPr/>
        </p:nvSpPr>
        <p:spPr bwMode="auto">
          <a:xfrm>
            <a:off x="2835275" y="5275263"/>
            <a:ext cx="360363" cy="720725"/>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4" name="Line 17"/>
          <p:cNvSpPr>
            <a:spLocks noChangeShapeType="1"/>
          </p:cNvSpPr>
          <p:nvPr/>
        </p:nvSpPr>
        <p:spPr bwMode="auto">
          <a:xfrm flipV="1">
            <a:off x="2835275" y="4411663"/>
            <a:ext cx="71438" cy="862012"/>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5" name="Line 18"/>
          <p:cNvSpPr>
            <a:spLocks noChangeShapeType="1"/>
          </p:cNvSpPr>
          <p:nvPr/>
        </p:nvSpPr>
        <p:spPr bwMode="auto">
          <a:xfrm>
            <a:off x="6319838" y="5318125"/>
            <a:ext cx="619125"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6" name="Line 19"/>
          <p:cNvSpPr>
            <a:spLocks noChangeShapeType="1"/>
          </p:cNvSpPr>
          <p:nvPr/>
        </p:nvSpPr>
        <p:spPr bwMode="auto">
          <a:xfrm flipH="1" flipV="1">
            <a:off x="6218238" y="4410075"/>
            <a:ext cx="103187" cy="9080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7" name="Line 20"/>
          <p:cNvSpPr>
            <a:spLocks noChangeShapeType="1"/>
          </p:cNvSpPr>
          <p:nvPr/>
        </p:nvSpPr>
        <p:spPr bwMode="auto">
          <a:xfrm flipV="1">
            <a:off x="6321425" y="4699000"/>
            <a:ext cx="762000" cy="6175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098" name="Text Box 21"/>
          <p:cNvSpPr txBox="1">
            <a:spLocks noChangeArrowheads="1"/>
          </p:cNvSpPr>
          <p:nvPr/>
        </p:nvSpPr>
        <p:spPr bwMode="auto">
          <a:xfrm>
            <a:off x="6794500" y="4340225"/>
            <a:ext cx="28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t</a:t>
            </a:r>
          </a:p>
        </p:txBody>
      </p:sp>
      <p:sp>
        <p:nvSpPr>
          <p:cNvPr id="46099" name="Text Box 22"/>
          <p:cNvSpPr txBox="1">
            <a:spLocks noChangeArrowheads="1"/>
          </p:cNvSpPr>
          <p:nvPr/>
        </p:nvSpPr>
        <p:spPr bwMode="auto">
          <a:xfrm>
            <a:off x="5859463" y="4267200"/>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b</a:t>
            </a:r>
          </a:p>
        </p:txBody>
      </p:sp>
      <p:sp>
        <p:nvSpPr>
          <p:cNvPr id="46100" name="Text Box 23"/>
          <p:cNvSpPr txBox="1">
            <a:spLocks noChangeArrowheads="1"/>
          </p:cNvSpPr>
          <p:nvPr/>
        </p:nvSpPr>
        <p:spPr bwMode="auto">
          <a:xfrm>
            <a:off x="6938963" y="5708650"/>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b="1">
                <a:latin typeface="Times New Roman" panose="02020603050405020304" pitchFamily="18" charset="0"/>
              </a:rPr>
              <a:t>n</a:t>
            </a:r>
          </a:p>
        </p:txBody>
      </p:sp>
      <p:sp>
        <p:nvSpPr>
          <p:cNvPr id="46101" name="Line 24"/>
          <p:cNvSpPr>
            <a:spLocks noChangeShapeType="1"/>
          </p:cNvSpPr>
          <p:nvPr/>
        </p:nvSpPr>
        <p:spPr bwMode="auto">
          <a:xfrm flipV="1">
            <a:off x="6362700" y="4914900"/>
            <a:ext cx="936625" cy="430213"/>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102" name="Line 25"/>
          <p:cNvSpPr>
            <a:spLocks noChangeShapeType="1"/>
          </p:cNvSpPr>
          <p:nvPr/>
        </p:nvSpPr>
        <p:spPr bwMode="auto">
          <a:xfrm>
            <a:off x="6362700" y="5346700"/>
            <a:ext cx="360363" cy="720725"/>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103" name="Line 26"/>
          <p:cNvSpPr>
            <a:spLocks noChangeShapeType="1"/>
          </p:cNvSpPr>
          <p:nvPr/>
        </p:nvSpPr>
        <p:spPr bwMode="auto">
          <a:xfrm flipV="1">
            <a:off x="6362700" y="4411663"/>
            <a:ext cx="73025" cy="933450"/>
          </a:xfrm>
          <a:prstGeom prst="line">
            <a:avLst/>
          </a:prstGeom>
          <a:noFill/>
          <a:ln w="38100">
            <a:solidFill>
              <a:srgbClr val="FF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104" name="Line 27"/>
          <p:cNvSpPr>
            <a:spLocks noChangeShapeType="1"/>
          </p:cNvSpPr>
          <p:nvPr/>
        </p:nvSpPr>
        <p:spPr bwMode="auto">
          <a:xfrm>
            <a:off x="6219825" y="4411663"/>
            <a:ext cx="215900" cy="0"/>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105" name="Line 28"/>
          <p:cNvSpPr>
            <a:spLocks noChangeShapeType="1"/>
          </p:cNvSpPr>
          <p:nvPr/>
        </p:nvSpPr>
        <p:spPr bwMode="auto">
          <a:xfrm>
            <a:off x="7083425" y="4699000"/>
            <a:ext cx="215900" cy="217488"/>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106" name="Text Box 29"/>
          <p:cNvSpPr txBox="1">
            <a:spLocks noChangeArrowheads="1"/>
          </p:cNvSpPr>
          <p:nvPr/>
        </p:nvSpPr>
        <p:spPr bwMode="auto">
          <a:xfrm>
            <a:off x="7154863" y="4446588"/>
            <a:ext cx="3238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i="1">
                <a:latin typeface="Symbol" panose="05050102010706020507" pitchFamily="18" charset="2"/>
              </a:rPr>
              <a:t>k</a:t>
            </a:r>
          </a:p>
        </p:txBody>
      </p:sp>
      <p:sp>
        <p:nvSpPr>
          <p:cNvPr id="46107" name="Text Box 30"/>
          <p:cNvSpPr txBox="1">
            <a:spLocks noChangeArrowheads="1"/>
          </p:cNvSpPr>
          <p:nvPr/>
        </p:nvSpPr>
        <p:spPr bwMode="auto">
          <a:xfrm>
            <a:off x="6075363" y="3979863"/>
            <a:ext cx="438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000" i="1">
                <a:latin typeface="Times New Roman" panose="02020603050405020304" pitchFamily="18" charset="0"/>
              </a:rPr>
              <a:t>τ</a:t>
            </a:r>
          </a:p>
        </p:txBody>
      </p:sp>
      <p:sp>
        <p:nvSpPr>
          <p:cNvPr id="46108" name="Line 31"/>
          <p:cNvSpPr>
            <a:spLocks noChangeShapeType="1"/>
          </p:cNvSpPr>
          <p:nvPr/>
        </p:nvSpPr>
        <p:spPr bwMode="auto">
          <a:xfrm>
            <a:off x="3914775" y="5346700"/>
            <a:ext cx="1800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46109" name="Text Box 32"/>
          <p:cNvSpPr txBox="1">
            <a:spLocks noChangeArrowheads="1"/>
          </p:cNvSpPr>
          <p:nvPr/>
        </p:nvSpPr>
        <p:spPr bwMode="auto">
          <a:xfrm>
            <a:off x="3627438" y="5419725"/>
            <a:ext cx="246538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00"/>
              <a:t>2</a:t>
            </a:r>
            <a:r>
              <a:rPr lang="ja-JP" altLang="en-US" sz="2400"/>
              <a:t>つのフレームの</a:t>
            </a:r>
            <a:br>
              <a:rPr lang="ja-JP" altLang="en-US" sz="2400"/>
            </a:br>
            <a:r>
              <a:rPr lang="ja-JP" altLang="en-US" sz="2400"/>
              <a:t>原点を一致させる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6E8DFB8-5DAB-489E-99EA-7535AF6BD14D}" type="slidenum">
              <a:rPr lang="en-US" altLang="ja-JP" sz="2000"/>
              <a:pPr>
                <a:spcBef>
                  <a:spcPct val="0"/>
                </a:spcBef>
                <a:buFontTx/>
                <a:buNone/>
              </a:pPr>
              <a:t>5</a:t>
            </a:fld>
            <a:endParaRPr lang="en-US" altLang="ja-JP" sz="2000"/>
          </a:p>
        </p:txBody>
      </p:sp>
      <p:sp>
        <p:nvSpPr>
          <p:cNvPr id="7171" name="Rectangle 2"/>
          <p:cNvSpPr>
            <a:spLocks noGrp="1" noChangeArrowheads="1"/>
          </p:cNvSpPr>
          <p:nvPr>
            <p:ph type="title"/>
          </p:nvPr>
        </p:nvSpPr>
        <p:spPr/>
        <p:txBody>
          <a:bodyPr/>
          <a:lstStyle/>
          <a:p>
            <a:pPr eaLnBrk="1" hangingPunct="1"/>
            <a:r>
              <a:rPr lang="ja-JP" altLang="en-US" smtClean="0"/>
              <a:t>パラメトリック曲線</a:t>
            </a:r>
          </a:p>
        </p:txBody>
      </p:sp>
      <p:sp>
        <p:nvSpPr>
          <p:cNvPr id="7172" name="Rectangle 3"/>
          <p:cNvSpPr>
            <a:spLocks noGrp="1" noChangeArrowheads="1"/>
          </p:cNvSpPr>
          <p:nvPr>
            <p:ph type="body" idx="1"/>
          </p:nvPr>
        </p:nvSpPr>
        <p:spPr>
          <a:xfrm>
            <a:off x="746125" y="1628775"/>
            <a:ext cx="8218488" cy="1036638"/>
          </a:xfrm>
        </p:spPr>
        <p:txBody>
          <a:bodyPr/>
          <a:lstStyle/>
          <a:p>
            <a:pPr eaLnBrk="1" hangingPunct="1"/>
            <a:r>
              <a:rPr lang="ja-JP" altLang="en-US" smtClean="0"/>
              <a:t>各座標ごとに陽</a:t>
            </a:r>
            <a:r>
              <a:rPr lang="en-US" altLang="ja-JP" smtClean="0"/>
              <a:t>(</a:t>
            </a:r>
            <a:r>
              <a:rPr lang="ja-JP" altLang="en-US" smtClean="0"/>
              <a:t>グラフ</a:t>
            </a:r>
            <a:r>
              <a:rPr lang="en-US" altLang="ja-JP" smtClean="0"/>
              <a:t>)</a:t>
            </a:r>
            <a:r>
              <a:rPr lang="ja-JP" altLang="en-US" smtClean="0"/>
              <a:t>形式の関数</a:t>
            </a:r>
          </a:p>
        </p:txBody>
      </p:sp>
      <p:graphicFrame>
        <p:nvGraphicFramePr>
          <p:cNvPr id="7173" name="Object 5"/>
          <p:cNvGraphicFramePr>
            <a:graphicFrameLocks noChangeAspect="1"/>
          </p:cNvGraphicFramePr>
          <p:nvPr/>
        </p:nvGraphicFramePr>
        <p:xfrm>
          <a:off x="4859338" y="2852738"/>
          <a:ext cx="2952750" cy="611187"/>
        </p:xfrm>
        <a:graphic>
          <a:graphicData uri="http://schemas.openxmlformats.org/presentationml/2006/ole">
            <mc:AlternateContent xmlns:mc="http://schemas.openxmlformats.org/markup-compatibility/2006">
              <mc:Choice xmlns:v="urn:schemas-microsoft-com:vml" Requires="v">
                <p:oleObj spid="_x0000_s7193" name="数式" r:id="rId3" imgW="1040948" imgH="215806" progId="Equation.3">
                  <p:embed/>
                </p:oleObj>
              </mc:Choice>
              <mc:Fallback>
                <p:oleObj name="数式" r:id="rId3" imgW="1040948" imgH="215806"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9338" y="2852738"/>
                        <a:ext cx="2952750" cy="611187"/>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174" name="Picture 7" descr="Bezier_par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0" y="3641725"/>
            <a:ext cx="5330825"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8" descr="bezier_x"/>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088" y="2924175"/>
            <a:ext cx="230505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9" descr="bezier_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50" y="4941888"/>
            <a:ext cx="2368550"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Line 12"/>
          <p:cNvSpPr>
            <a:spLocks noChangeShapeType="1"/>
          </p:cNvSpPr>
          <p:nvPr/>
        </p:nvSpPr>
        <p:spPr bwMode="auto">
          <a:xfrm flipV="1">
            <a:off x="5002213" y="5013325"/>
            <a:ext cx="0" cy="1368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78" name="Line 13"/>
          <p:cNvSpPr>
            <a:spLocks noChangeShapeType="1"/>
          </p:cNvSpPr>
          <p:nvPr/>
        </p:nvSpPr>
        <p:spPr bwMode="auto">
          <a:xfrm>
            <a:off x="5002213" y="6381750"/>
            <a:ext cx="1296987"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7179" name="Object 14"/>
          <p:cNvGraphicFramePr>
            <a:graphicFrameLocks noChangeAspect="1"/>
          </p:cNvGraphicFramePr>
          <p:nvPr/>
        </p:nvGraphicFramePr>
        <p:xfrm>
          <a:off x="6299200" y="6165850"/>
          <a:ext cx="360363" cy="396875"/>
        </p:xfrm>
        <a:graphic>
          <a:graphicData uri="http://schemas.openxmlformats.org/presentationml/2006/ole">
            <mc:AlternateContent xmlns:mc="http://schemas.openxmlformats.org/markup-compatibility/2006">
              <mc:Choice xmlns:v="urn:schemas-microsoft-com:vml" Requires="v">
                <p:oleObj spid="_x0000_s7194" name="数式" r:id="rId8" imgW="126835" imgH="139518" progId="Equation.3">
                  <p:embed/>
                </p:oleObj>
              </mc:Choice>
              <mc:Fallback>
                <p:oleObj name="数式" r:id="rId8" imgW="126835" imgH="139518" progId="Equation.3">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99200" y="6165850"/>
                        <a:ext cx="3603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80" name="Object 15"/>
          <p:cNvGraphicFramePr>
            <a:graphicFrameLocks noChangeAspect="1"/>
          </p:cNvGraphicFramePr>
          <p:nvPr/>
        </p:nvGraphicFramePr>
        <p:xfrm>
          <a:off x="5057775" y="4905375"/>
          <a:ext cx="395288" cy="469900"/>
        </p:xfrm>
        <a:graphic>
          <a:graphicData uri="http://schemas.openxmlformats.org/presentationml/2006/ole">
            <mc:AlternateContent xmlns:mc="http://schemas.openxmlformats.org/markup-compatibility/2006">
              <mc:Choice xmlns:v="urn:schemas-microsoft-com:vml" Requires="v">
                <p:oleObj spid="_x0000_s7195" name="数式" r:id="rId10" imgW="139579" imgH="164957" progId="Equation.3">
                  <p:embed/>
                </p:oleObj>
              </mc:Choice>
              <mc:Fallback>
                <p:oleObj name="数式" r:id="rId10" imgW="139579" imgH="164957" progId="Equation.3">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57775" y="4905375"/>
                        <a:ext cx="395288"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81" name="Object 16"/>
          <p:cNvGraphicFramePr>
            <a:graphicFrameLocks noChangeAspect="1"/>
          </p:cNvGraphicFramePr>
          <p:nvPr/>
        </p:nvGraphicFramePr>
        <p:xfrm>
          <a:off x="3203575" y="6308725"/>
          <a:ext cx="250825" cy="433388"/>
        </p:xfrm>
        <a:graphic>
          <a:graphicData uri="http://schemas.openxmlformats.org/presentationml/2006/ole">
            <mc:AlternateContent xmlns:mc="http://schemas.openxmlformats.org/markup-compatibility/2006">
              <mc:Choice xmlns:v="urn:schemas-microsoft-com:vml" Requires="v">
                <p:oleObj spid="_x0000_s7196" name="数式" r:id="rId12" imgW="88746" imgH="152136" progId="Equation.3">
                  <p:embed/>
                </p:oleObj>
              </mc:Choice>
              <mc:Fallback>
                <p:oleObj name="数式" r:id="rId12" imgW="88746" imgH="152136" progId="Equation.3">
                  <p:embed/>
                  <p:pic>
                    <p:nvPicPr>
                      <p:cNvPr id="0"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03575" y="6308725"/>
                        <a:ext cx="250825"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82" name="Object 17"/>
          <p:cNvGraphicFramePr>
            <a:graphicFrameLocks noChangeAspect="1"/>
          </p:cNvGraphicFramePr>
          <p:nvPr/>
        </p:nvGraphicFramePr>
        <p:xfrm>
          <a:off x="3203575" y="4149725"/>
          <a:ext cx="250825" cy="433388"/>
        </p:xfrm>
        <a:graphic>
          <a:graphicData uri="http://schemas.openxmlformats.org/presentationml/2006/ole">
            <mc:AlternateContent xmlns:mc="http://schemas.openxmlformats.org/markup-compatibility/2006">
              <mc:Choice xmlns:v="urn:schemas-microsoft-com:vml" Requires="v">
                <p:oleObj spid="_x0000_s7197" name="数式" r:id="rId14" imgW="88746" imgH="152136" progId="Equation.3">
                  <p:embed/>
                </p:oleObj>
              </mc:Choice>
              <mc:Fallback>
                <p:oleObj name="数式" r:id="rId14" imgW="88746" imgH="152136" progId="Equation.3">
                  <p:embed/>
                  <p:pic>
                    <p:nvPicPr>
                      <p:cNvPr id="0"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03575" y="4149725"/>
                        <a:ext cx="250825"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83" name="Object 19"/>
          <p:cNvGraphicFramePr>
            <a:graphicFrameLocks noChangeAspect="1"/>
          </p:cNvGraphicFramePr>
          <p:nvPr/>
        </p:nvGraphicFramePr>
        <p:xfrm>
          <a:off x="107950" y="4941888"/>
          <a:ext cx="395288" cy="469900"/>
        </p:xfrm>
        <a:graphic>
          <a:graphicData uri="http://schemas.openxmlformats.org/presentationml/2006/ole">
            <mc:AlternateContent xmlns:mc="http://schemas.openxmlformats.org/markup-compatibility/2006">
              <mc:Choice xmlns:v="urn:schemas-microsoft-com:vml" Requires="v">
                <p:oleObj spid="_x0000_s7198" name="数式" r:id="rId16" imgW="139579" imgH="164957" progId="Equation.3">
                  <p:embed/>
                </p:oleObj>
              </mc:Choice>
              <mc:Fallback>
                <p:oleObj name="数式" r:id="rId16" imgW="139579" imgH="164957" progId="Equation.3">
                  <p:embed/>
                  <p:pic>
                    <p:nvPicPr>
                      <p:cNvPr id="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7950" y="4941888"/>
                        <a:ext cx="395288"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84" name="Object 20"/>
          <p:cNvGraphicFramePr>
            <a:graphicFrameLocks noChangeAspect="1"/>
          </p:cNvGraphicFramePr>
          <p:nvPr/>
        </p:nvGraphicFramePr>
        <p:xfrm>
          <a:off x="323850" y="2708275"/>
          <a:ext cx="360363" cy="396875"/>
        </p:xfrm>
        <a:graphic>
          <a:graphicData uri="http://schemas.openxmlformats.org/presentationml/2006/ole">
            <mc:AlternateContent xmlns:mc="http://schemas.openxmlformats.org/markup-compatibility/2006">
              <mc:Choice xmlns:v="urn:schemas-microsoft-com:vml" Requires="v">
                <p:oleObj spid="_x0000_s7199" name="数式" r:id="rId18" imgW="126835" imgH="139518" progId="Equation.3">
                  <p:embed/>
                </p:oleObj>
              </mc:Choice>
              <mc:Fallback>
                <p:oleObj name="数式" r:id="rId18" imgW="126835" imgH="139518" progId="Equation.3">
                  <p:embed/>
                  <p:pic>
                    <p:nvPicPr>
                      <p:cNvPr id="0" name="Object 2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23850" y="2708275"/>
                        <a:ext cx="360363"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85" name="Line 22"/>
          <p:cNvSpPr>
            <a:spLocks noChangeShapeType="1"/>
          </p:cNvSpPr>
          <p:nvPr/>
        </p:nvSpPr>
        <p:spPr bwMode="auto">
          <a:xfrm>
            <a:off x="468313" y="6669088"/>
            <a:ext cx="2951162"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86" name="Line 24"/>
          <p:cNvSpPr>
            <a:spLocks noChangeShapeType="1"/>
          </p:cNvSpPr>
          <p:nvPr/>
        </p:nvSpPr>
        <p:spPr bwMode="auto">
          <a:xfrm flipV="1">
            <a:off x="611188" y="5013325"/>
            <a:ext cx="0" cy="1773238"/>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87" name="Line 25"/>
          <p:cNvSpPr>
            <a:spLocks noChangeShapeType="1"/>
          </p:cNvSpPr>
          <p:nvPr/>
        </p:nvSpPr>
        <p:spPr bwMode="auto">
          <a:xfrm>
            <a:off x="539750" y="4606925"/>
            <a:ext cx="2951163"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88" name="Line 26"/>
          <p:cNvSpPr>
            <a:spLocks noChangeShapeType="1"/>
          </p:cNvSpPr>
          <p:nvPr/>
        </p:nvSpPr>
        <p:spPr bwMode="auto">
          <a:xfrm flipV="1">
            <a:off x="682625" y="2951163"/>
            <a:ext cx="0" cy="177323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7189" name="Freeform 27"/>
          <p:cNvSpPr>
            <a:spLocks/>
          </p:cNvSpPr>
          <p:nvPr/>
        </p:nvSpPr>
        <p:spPr bwMode="auto">
          <a:xfrm>
            <a:off x="4067175" y="4222750"/>
            <a:ext cx="1009650" cy="576263"/>
          </a:xfrm>
          <a:custGeom>
            <a:avLst/>
            <a:gdLst>
              <a:gd name="T0" fmla="*/ 0 w 636"/>
              <a:gd name="T1" fmla="*/ 2147483646 h 363"/>
              <a:gd name="T2" fmla="*/ 2147483646 w 636"/>
              <a:gd name="T3" fmla="*/ 2147483646 h 363"/>
              <a:gd name="T4" fmla="*/ 2147483646 w 636"/>
              <a:gd name="T5" fmla="*/ 0 h 363"/>
              <a:gd name="T6" fmla="*/ 0 60000 65536"/>
              <a:gd name="T7" fmla="*/ 0 60000 65536"/>
              <a:gd name="T8" fmla="*/ 0 60000 65536"/>
              <a:gd name="T9" fmla="*/ 0 w 636"/>
              <a:gd name="T10" fmla="*/ 0 h 363"/>
              <a:gd name="T11" fmla="*/ 636 w 636"/>
              <a:gd name="T12" fmla="*/ 363 h 363"/>
            </a:gdLst>
            <a:ahLst/>
            <a:cxnLst>
              <a:cxn ang="T6">
                <a:pos x="T0" y="T1"/>
              </a:cxn>
              <a:cxn ang="T7">
                <a:pos x="T2" y="T3"/>
              </a:cxn>
              <a:cxn ang="T8">
                <a:pos x="T4" y="T5"/>
              </a:cxn>
            </a:cxnLst>
            <a:rect l="T9" t="T10" r="T11" b="T12"/>
            <a:pathLst>
              <a:path w="636" h="363">
                <a:moveTo>
                  <a:pt x="0" y="363"/>
                </a:moveTo>
                <a:cubicBezTo>
                  <a:pt x="43" y="325"/>
                  <a:pt x="150" y="193"/>
                  <a:pt x="256" y="133"/>
                </a:cubicBezTo>
                <a:cubicBezTo>
                  <a:pt x="362" y="73"/>
                  <a:pt x="557" y="28"/>
                  <a:pt x="636"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graphicFrame>
        <p:nvGraphicFramePr>
          <p:cNvPr id="7190" name="Object 28"/>
          <p:cNvGraphicFramePr>
            <a:graphicFrameLocks noChangeAspect="1"/>
          </p:cNvGraphicFramePr>
          <p:nvPr/>
        </p:nvGraphicFramePr>
        <p:xfrm>
          <a:off x="4716463" y="3860800"/>
          <a:ext cx="250825" cy="433388"/>
        </p:xfrm>
        <a:graphic>
          <a:graphicData uri="http://schemas.openxmlformats.org/presentationml/2006/ole">
            <mc:AlternateContent xmlns:mc="http://schemas.openxmlformats.org/markup-compatibility/2006">
              <mc:Choice xmlns:v="urn:schemas-microsoft-com:vml" Requires="v">
                <p:oleObj spid="_x0000_s7200" name="数式" r:id="rId20" imgW="88746" imgH="152136" progId="Equation.3">
                  <p:embed/>
                </p:oleObj>
              </mc:Choice>
              <mc:Fallback>
                <p:oleObj name="数式" r:id="rId20" imgW="88746" imgH="152136" progId="Equation.3">
                  <p:embed/>
                  <p:pic>
                    <p:nvPicPr>
                      <p:cNvPr id="0" name="Object 2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716463" y="3860800"/>
                        <a:ext cx="250825"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91" name="Object 30"/>
          <p:cNvGraphicFramePr>
            <a:graphicFrameLocks noChangeAspect="1"/>
          </p:cNvGraphicFramePr>
          <p:nvPr/>
        </p:nvGraphicFramePr>
        <p:xfrm>
          <a:off x="1403350" y="3068638"/>
          <a:ext cx="792163" cy="576262"/>
        </p:xfrm>
        <a:graphic>
          <a:graphicData uri="http://schemas.openxmlformats.org/presentationml/2006/ole">
            <mc:AlternateContent xmlns:mc="http://schemas.openxmlformats.org/markup-compatibility/2006">
              <mc:Choice xmlns:v="urn:schemas-microsoft-com:vml" Requires="v">
                <p:oleObj spid="_x0000_s7201" name="数式" r:id="rId21" imgW="279279" imgH="203112" progId="Equation.3">
                  <p:embed/>
                </p:oleObj>
              </mc:Choice>
              <mc:Fallback>
                <p:oleObj name="数式" r:id="rId21" imgW="279279" imgH="203112" progId="Equation.3">
                  <p:embed/>
                  <p:pic>
                    <p:nvPicPr>
                      <p:cNvPr id="0" name="Object 30"/>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03350" y="3068638"/>
                        <a:ext cx="792163" cy="5762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92" name="Object 31"/>
          <p:cNvGraphicFramePr>
            <a:graphicFrameLocks noChangeAspect="1"/>
          </p:cNvGraphicFramePr>
          <p:nvPr/>
        </p:nvGraphicFramePr>
        <p:xfrm>
          <a:off x="1403350" y="5013325"/>
          <a:ext cx="828675" cy="576263"/>
        </p:xfrm>
        <a:graphic>
          <a:graphicData uri="http://schemas.openxmlformats.org/presentationml/2006/ole">
            <mc:AlternateContent xmlns:mc="http://schemas.openxmlformats.org/markup-compatibility/2006">
              <mc:Choice xmlns:v="urn:schemas-microsoft-com:vml" Requires="v">
                <p:oleObj spid="_x0000_s7202" name="数式" r:id="rId23" imgW="291973" imgH="203112" progId="Equation.3">
                  <p:embed/>
                </p:oleObj>
              </mc:Choice>
              <mc:Fallback>
                <p:oleObj name="数式" r:id="rId23" imgW="291973" imgH="203112" progId="Equation.3">
                  <p:embed/>
                  <p:pic>
                    <p:nvPicPr>
                      <p:cNvPr id="0" name="Object 3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403350" y="5013325"/>
                        <a:ext cx="828675" cy="576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696BED8-07F5-4DD8-93B5-ADDFE06ED3E6}" type="slidenum">
              <a:rPr lang="en-US" altLang="ja-JP" sz="2000"/>
              <a:pPr>
                <a:spcBef>
                  <a:spcPct val="0"/>
                </a:spcBef>
                <a:buFontTx/>
                <a:buNone/>
              </a:pPr>
              <a:t>6</a:t>
            </a:fld>
            <a:endParaRPr lang="en-US" altLang="ja-JP" sz="2000"/>
          </a:p>
        </p:txBody>
      </p:sp>
      <p:pic>
        <p:nvPicPr>
          <p:cNvPr id="8195" name="Picture 20"/>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94013" y="1989138"/>
            <a:ext cx="4210050"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2"/>
          <p:cNvSpPr>
            <a:spLocks noGrp="1" noChangeArrowheads="1"/>
          </p:cNvSpPr>
          <p:nvPr>
            <p:ph type="title"/>
          </p:nvPr>
        </p:nvSpPr>
        <p:spPr>
          <a:xfrm>
            <a:off x="457200" y="-90488"/>
            <a:ext cx="8229600" cy="1143001"/>
          </a:xfrm>
        </p:spPr>
        <p:txBody>
          <a:bodyPr/>
          <a:lstStyle/>
          <a:p>
            <a:r>
              <a:rPr lang="ja-JP" altLang="en-US" smtClean="0"/>
              <a:t>パラメトリック曲線のレンダリング</a:t>
            </a:r>
          </a:p>
        </p:txBody>
      </p:sp>
      <p:sp>
        <p:nvSpPr>
          <p:cNvPr id="8197" name="Rectangle 3"/>
          <p:cNvSpPr>
            <a:spLocks noGrp="1" noChangeArrowheads="1"/>
          </p:cNvSpPr>
          <p:nvPr>
            <p:ph type="body" idx="1"/>
          </p:nvPr>
        </p:nvSpPr>
        <p:spPr>
          <a:xfrm>
            <a:off x="457200" y="836613"/>
            <a:ext cx="8229600" cy="1152525"/>
          </a:xfrm>
        </p:spPr>
        <p:txBody>
          <a:bodyPr/>
          <a:lstStyle/>
          <a:p>
            <a:r>
              <a:rPr lang="ja-JP" altLang="en-US" smtClean="0"/>
              <a:t>折れ線を用いる</a:t>
            </a:r>
          </a:p>
        </p:txBody>
      </p:sp>
      <p:graphicFrame>
        <p:nvGraphicFramePr>
          <p:cNvPr id="8198" name="Object 5"/>
          <p:cNvGraphicFramePr>
            <a:graphicFrameLocks noChangeAspect="1"/>
          </p:cNvGraphicFramePr>
          <p:nvPr/>
        </p:nvGraphicFramePr>
        <p:xfrm>
          <a:off x="1760538" y="3716338"/>
          <a:ext cx="1982787" cy="436562"/>
        </p:xfrm>
        <a:graphic>
          <a:graphicData uri="http://schemas.openxmlformats.org/presentationml/2006/ole">
            <mc:AlternateContent xmlns:mc="http://schemas.openxmlformats.org/markup-compatibility/2006">
              <mc:Choice xmlns:v="urn:schemas-microsoft-com:vml" Requires="v">
                <p:oleObj spid="_x0000_s8212" name="数式" r:id="rId4" imgW="977476" imgH="215806" progId="Equation.3">
                  <p:embed/>
                </p:oleObj>
              </mc:Choice>
              <mc:Fallback>
                <p:oleObj name="数式" r:id="rId4" imgW="977476" imgH="215806"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0538" y="3716338"/>
                        <a:ext cx="1982787" cy="436562"/>
                      </a:xfrm>
                      <a:prstGeom prst="rect">
                        <a:avLst/>
                      </a:prstGeom>
                      <a:noFill/>
                      <a:ln w="1905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9" name="Line 16"/>
          <p:cNvSpPr>
            <a:spLocks noChangeShapeType="1"/>
          </p:cNvSpPr>
          <p:nvPr/>
        </p:nvSpPr>
        <p:spPr bwMode="auto">
          <a:xfrm flipH="1">
            <a:off x="3198813" y="3355975"/>
            <a:ext cx="288925" cy="360363"/>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8200" name="Object 3"/>
          <p:cNvGraphicFramePr>
            <a:graphicFrameLocks noChangeAspect="1"/>
          </p:cNvGraphicFramePr>
          <p:nvPr/>
        </p:nvGraphicFramePr>
        <p:xfrm>
          <a:off x="2339975" y="1484313"/>
          <a:ext cx="4675188" cy="600075"/>
        </p:xfrm>
        <a:graphic>
          <a:graphicData uri="http://schemas.openxmlformats.org/presentationml/2006/ole">
            <mc:AlternateContent xmlns:mc="http://schemas.openxmlformats.org/markup-compatibility/2006">
              <mc:Choice xmlns:v="urn:schemas-microsoft-com:vml" Requires="v">
                <p:oleObj spid="_x0000_s8213" name="数式" r:id="rId6" imgW="1675673" imgH="215806" progId="Equation.3">
                  <p:embed/>
                </p:oleObj>
              </mc:Choice>
              <mc:Fallback>
                <p:oleObj name="数式" r:id="rId6" imgW="1675673" imgH="215806"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9975" y="1484313"/>
                        <a:ext cx="4675188"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1" name="Line 19"/>
          <p:cNvSpPr>
            <a:spLocks noChangeShapeType="1"/>
          </p:cNvSpPr>
          <p:nvPr/>
        </p:nvSpPr>
        <p:spPr bwMode="auto">
          <a:xfrm flipH="1" flipV="1">
            <a:off x="3198813" y="6524625"/>
            <a:ext cx="288925" cy="71438"/>
          </a:xfrm>
          <a:prstGeom prst="line">
            <a:avLst/>
          </a:prstGeom>
          <a:noFill/>
          <a:ln w="19050">
            <a:solidFill>
              <a:srgbClr val="00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8202" name="Object 4"/>
          <p:cNvGraphicFramePr>
            <a:graphicFrameLocks noChangeAspect="1"/>
          </p:cNvGraphicFramePr>
          <p:nvPr/>
        </p:nvGraphicFramePr>
        <p:xfrm>
          <a:off x="6837363" y="4292600"/>
          <a:ext cx="1982787" cy="436563"/>
        </p:xfrm>
        <a:graphic>
          <a:graphicData uri="http://schemas.openxmlformats.org/presentationml/2006/ole">
            <mc:AlternateContent xmlns:mc="http://schemas.openxmlformats.org/markup-compatibility/2006">
              <mc:Choice xmlns:v="urn:schemas-microsoft-com:vml" Requires="v">
                <p:oleObj spid="_x0000_s8214" name="数式" r:id="rId8" imgW="977476" imgH="215806" progId="Equation.3">
                  <p:embed/>
                </p:oleObj>
              </mc:Choice>
              <mc:Fallback>
                <p:oleObj name="数式" r:id="rId8" imgW="977476" imgH="215806"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37363" y="4292600"/>
                        <a:ext cx="1982787" cy="436563"/>
                      </a:xfrm>
                      <a:prstGeom prst="rect">
                        <a:avLst/>
                      </a:prstGeom>
                      <a:noFill/>
                      <a:ln w="19050">
                        <a:solidFill>
                          <a:srgbClr val="FF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3" name="Line 22"/>
          <p:cNvSpPr>
            <a:spLocks noChangeShapeType="1"/>
          </p:cNvSpPr>
          <p:nvPr/>
        </p:nvSpPr>
        <p:spPr bwMode="auto">
          <a:xfrm>
            <a:off x="6877050" y="3357563"/>
            <a:ext cx="536575" cy="935037"/>
          </a:xfrm>
          <a:prstGeom prst="line">
            <a:avLst/>
          </a:prstGeom>
          <a:noFill/>
          <a:ln w="19050">
            <a:solidFill>
              <a:srgbClr val="FF00FF"/>
            </a:solidFill>
            <a:round/>
            <a:headEnd/>
            <a:tailEn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8204" name="Object 5"/>
          <p:cNvGraphicFramePr>
            <a:graphicFrameLocks noChangeAspect="1"/>
          </p:cNvGraphicFramePr>
          <p:nvPr/>
        </p:nvGraphicFramePr>
        <p:xfrm>
          <a:off x="933450" y="6164263"/>
          <a:ext cx="2214563" cy="436562"/>
        </p:xfrm>
        <a:graphic>
          <a:graphicData uri="http://schemas.openxmlformats.org/presentationml/2006/ole">
            <mc:AlternateContent xmlns:mc="http://schemas.openxmlformats.org/markup-compatibility/2006">
              <mc:Choice xmlns:v="urn:schemas-microsoft-com:vml" Requires="v">
                <p:oleObj spid="_x0000_s8215" name="数式" r:id="rId10" imgW="1091726" imgH="215806" progId="Equation.3">
                  <p:embed/>
                </p:oleObj>
              </mc:Choice>
              <mc:Fallback>
                <p:oleObj name="数式" r:id="rId10" imgW="1091726" imgH="215806"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33450" y="6164263"/>
                        <a:ext cx="2214563" cy="436562"/>
                      </a:xfrm>
                      <a:prstGeom prst="rect">
                        <a:avLst/>
                      </a:prstGeom>
                      <a:noFill/>
                      <a:ln w="1905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8205" name="Picture 24" descr="j021295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19375709" flipH="1">
            <a:off x="2889250" y="2654300"/>
            <a:ext cx="8858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25" descr="j021295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1092736">
            <a:off x="3203575" y="5876925"/>
            <a:ext cx="7921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27" descr="j021295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rot="5793417" flipH="1">
            <a:off x="6891337" y="3016251"/>
            <a:ext cx="88582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8" name="Text Box 28"/>
          <p:cNvSpPr txBox="1">
            <a:spLocks noChangeArrowheads="1"/>
          </p:cNvSpPr>
          <p:nvPr/>
        </p:nvSpPr>
        <p:spPr bwMode="auto">
          <a:xfrm>
            <a:off x="5795963" y="6021388"/>
            <a:ext cx="3017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t>0.5 </a:t>
            </a:r>
            <a:r>
              <a:rPr lang="ja-JP" altLang="en-US" sz="2400"/>
              <a:t>秒刻みで打った点</a:t>
            </a:r>
          </a:p>
        </p:txBody>
      </p:sp>
      <p:sp>
        <p:nvSpPr>
          <p:cNvPr id="8209" name="Line 29"/>
          <p:cNvSpPr>
            <a:spLocks noChangeShapeType="1"/>
          </p:cNvSpPr>
          <p:nvPr/>
        </p:nvSpPr>
        <p:spPr bwMode="auto">
          <a:xfrm flipH="1" flipV="1">
            <a:off x="5724525" y="5661025"/>
            <a:ext cx="21590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10" name="Line 30"/>
          <p:cNvSpPr>
            <a:spLocks noChangeShapeType="1"/>
          </p:cNvSpPr>
          <p:nvPr/>
        </p:nvSpPr>
        <p:spPr bwMode="auto">
          <a:xfrm flipV="1">
            <a:off x="6084888" y="5229225"/>
            <a:ext cx="0" cy="7921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11" name="Line 31"/>
          <p:cNvSpPr>
            <a:spLocks noChangeShapeType="1"/>
          </p:cNvSpPr>
          <p:nvPr/>
        </p:nvSpPr>
        <p:spPr bwMode="auto">
          <a:xfrm flipH="1" flipV="1">
            <a:off x="5292725" y="5949950"/>
            <a:ext cx="503238" cy="2873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637D260-D3E5-499A-B878-47B1EBE0A5F5}" type="slidenum">
              <a:rPr lang="en-US" altLang="ja-JP" sz="2000"/>
              <a:pPr>
                <a:spcBef>
                  <a:spcPct val="0"/>
                </a:spcBef>
                <a:buFontTx/>
                <a:buNone/>
              </a:pPr>
              <a:t>7</a:t>
            </a:fld>
            <a:endParaRPr lang="en-US" altLang="ja-JP" sz="2000"/>
          </a:p>
        </p:txBody>
      </p:sp>
      <p:sp>
        <p:nvSpPr>
          <p:cNvPr id="9219" name="Rectangle 6"/>
          <p:cNvSpPr txBox="1">
            <a:spLocks noGrp="1" noChangeArrowheads="1"/>
          </p:cNvSpPr>
          <p:nvPr/>
        </p:nvSpPr>
        <p:spPr bwMode="auto">
          <a:xfrm>
            <a:off x="7092950" y="65246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C55C30B6-66DA-474D-9C05-AD9998C52EAF}" type="slidenum">
              <a:rPr lang="en-US" altLang="ja-JP" sz="2000"/>
              <a:pPr algn="r" eaLnBrk="1" hangingPunct="1">
                <a:spcBef>
                  <a:spcPct val="0"/>
                </a:spcBef>
                <a:buFontTx/>
                <a:buNone/>
              </a:pPr>
              <a:t>7</a:t>
            </a:fld>
            <a:endParaRPr lang="en-US" altLang="ja-JP" sz="2000"/>
          </a:p>
        </p:txBody>
      </p:sp>
      <p:sp>
        <p:nvSpPr>
          <p:cNvPr id="9220" name="タイトル 1"/>
          <p:cNvSpPr>
            <a:spLocks noGrp="1"/>
          </p:cNvSpPr>
          <p:nvPr>
            <p:ph type="title" idx="4294967295"/>
          </p:nvPr>
        </p:nvSpPr>
        <p:spPr>
          <a:xfrm>
            <a:off x="457200" y="-142875"/>
            <a:ext cx="8229600" cy="1143000"/>
          </a:xfrm>
        </p:spPr>
        <p:txBody>
          <a:bodyPr/>
          <a:lstStyle/>
          <a:p>
            <a:r>
              <a:rPr lang="ja-JP" altLang="en-US" smtClean="0">
                <a:solidFill>
                  <a:srgbClr val="FF00FF"/>
                </a:solidFill>
              </a:rPr>
              <a:t>課題 </a:t>
            </a:r>
            <a:r>
              <a:rPr lang="en-US" altLang="ja-JP" smtClean="0">
                <a:solidFill>
                  <a:srgbClr val="FF00FF"/>
                </a:solidFill>
              </a:rPr>
              <a:t>1</a:t>
            </a:r>
            <a:endParaRPr lang="ja-JP" altLang="en-US" smtClean="0">
              <a:solidFill>
                <a:srgbClr val="FF00FF"/>
              </a:solidFill>
            </a:endParaRPr>
          </a:p>
        </p:txBody>
      </p:sp>
      <p:sp>
        <p:nvSpPr>
          <p:cNvPr id="9221" name="コンテンツ プレースホルダ 2"/>
          <p:cNvSpPr>
            <a:spLocks noGrp="1"/>
          </p:cNvSpPr>
          <p:nvPr>
            <p:ph idx="4294967295"/>
          </p:nvPr>
        </p:nvSpPr>
        <p:spPr>
          <a:xfrm>
            <a:off x="285750" y="449263"/>
            <a:ext cx="8643938" cy="5500687"/>
          </a:xfrm>
        </p:spPr>
        <p:txBody>
          <a:bodyPr/>
          <a:lstStyle/>
          <a:p>
            <a:pPr marL="514350" indent="-514350">
              <a:buFontTx/>
              <a:buNone/>
            </a:pPr>
            <a:r>
              <a:rPr lang="en-US" altLang="ja-JP" u="sng" smtClean="0"/>
              <a:t>prog4-1 </a:t>
            </a:r>
            <a:r>
              <a:rPr lang="ja-JP" altLang="en-US" u="sng" smtClean="0"/>
              <a:t>を使う</a:t>
            </a:r>
            <a:endParaRPr lang="en-US" altLang="ja-JP" u="sng" smtClean="0"/>
          </a:p>
          <a:p>
            <a:pPr marL="514350" indent="-514350">
              <a:buFontTx/>
              <a:buAutoNum type="arabicPeriod"/>
            </a:pPr>
            <a:r>
              <a:rPr lang="ja-JP" altLang="en-US" smtClean="0"/>
              <a:t>以下のパラメトリック曲線上の点列の座標を</a:t>
            </a:r>
            <a:br>
              <a:rPr lang="ja-JP" altLang="en-US" smtClean="0"/>
            </a:br>
            <a:r>
              <a:rPr lang="ja-JP" altLang="en-US" smtClean="0"/>
              <a:t>計算する関数 </a:t>
            </a:r>
            <a:r>
              <a:rPr lang="en-US" altLang="ja-JP" smtClean="0"/>
              <a:t>“</a:t>
            </a:r>
            <a:r>
              <a:rPr lang="en-US" altLang="ja-JP" smtClean="0">
                <a:latin typeface="ＭＳ Ｐゴシック" panose="020B0600070205080204" pitchFamily="50" charset="-128"/>
              </a:rPr>
              <a:t>generatePoints</a:t>
            </a:r>
            <a:r>
              <a:rPr lang="en-US" altLang="ja-JP" smtClean="0"/>
              <a:t>” </a:t>
            </a:r>
            <a:r>
              <a:rPr lang="ja-JP" altLang="en-US" smtClean="0"/>
              <a:t>を完成させよ</a:t>
            </a:r>
            <a:br>
              <a:rPr lang="ja-JP" altLang="en-US" smtClean="0"/>
            </a:br>
            <a:endParaRPr lang="ja-JP" altLang="en-US" smtClean="0"/>
          </a:p>
          <a:p>
            <a:pPr marL="514350" indent="-514350">
              <a:buFontTx/>
              <a:buAutoNum type="arabicPeriod"/>
            </a:pPr>
            <a:endParaRPr lang="ja-JP" altLang="en-US" smtClean="0"/>
          </a:p>
          <a:p>
            <a:pPr marL="914400" lvl="1" indent="-514350">
              <a:buFontTx/>
              <a:buChar char="•"/>
            </a:pPr>
            <a:r>
              <a:rPr lang="ja-JP" altLang="en-US" smtClean="0"/>
              <a:t>点列の数は </a:t>
            </a:r>
            <a:r>
              <a:rPr lang="en-US" altLang="ja-JP" smtClean="0">
                <a:latin typeface="Times New Roman" panose="02020603050405020304" pitchFamily="18" charset="0"/>
              </a:rPr>
              <a:t>N </a:t>
            </a:r>
            <a:r>
              <a:rPr lang="ja-JP" altLang="en-US" smtClean="0"/>
              <a:t>とする </a:t>
            </a:r>
            <a:r>
              <a:rPr lang="en-US" altLang="ja-JP" smtClean="0"/>
              <a:t>(</a:t>
            </a:r>
            <a:r>
              <a:rPr lang="en-US" altLang="ja-JP" smtClean="0">
                <a:latin typeface="ＭＳ Ｐゴシック" panose="020B0600070205080204" pitchFamily="50" charset="-128"/>
              </a:rPr>
              <a:t>#define N 21</a:t>
            </a:r>
            <a:r>
              <a:rPr lang="en-US" altLang="ja-JP" smtClean="0"/>
              <a:t> </a:t>
            </a:r>
            <a:r>
              <a:rPr lang="ja-JP" altLang="en-US" smtClean="0"/>
              <a:t>としてある</a:t>
            </a:r>
            <a:r>
              <a:rPr lang="en-US" altLang="ja-JP" smtClean="0"/>
              <a:t>)</a:t>
            </a:r>
          </a:p>
          <a:p>
            <a:pPr marL="914400" lvl="1" indent="-514350">
              <a:buFontTx/>
              <a:buChar char="•"/>
            </a:pPr>
            <a:r>
              <a:rPr lang="en-US" altLang="ja-JP" i="1" smtClean="0">
                <a:latin typeface="Times New Roman" panose="02020603050405020304" pitchFamily="18" charset="0"/>
              </a:rPr>
              <a:t>x</a:t>
            </a:r>
            <a:r>
              <a:rPr lang="en-US" altLang="ja-JP" smtClean="0"/>
              <a:t> </a:t>
            </a:r>
            <a:r>
              <a:rPr lang="ja-JP" altLang="en-US" smtClean="0"/>
              <a:t>座標は配列 </a:t>
            </a:r>
            <a:r>
              <a:rPr lang="en-US" altLang="ja-JP" smtClean="0">
                <a:latin typeface="ＭＳ Ｐゴシック" panose="020B0600070205080204" pitchFamily="50" charset="-128"/>
              </a:rPr>
              <a:t>float px[N]</a:t>
            </a:r>
            <a:r>
              <a:rPr lang="en-US" altLang="ja-JP" smtClean="0"/>
              <a:t> </a:t>
            </a:r>
            <a:r>
              <a:rPr lang="ja-JP" altLang="en-US" smtClean="0"/>
              <a:t>へ代入</a:t>
            </a:r>
          </a:p>
          <a:p>
            <a:pPr marL="914400" lvl="1" indent="-514350">
              <a:buFontTx/>
              <a:buChar char="•"/>
            </a:pPr>
            <a:r>
              <a:rPr lang="en-US" altLang="ja-JP" i="1" smtClean="0">
                <a:latin typeface="Times New Roman" panose="02020603050405020304" pitchFamily="18" charset="0"/>
              </a:rPr>
              <a:t>y</a:t>
            </a:r>
            <a:r>
              <a:rPr lang="en-US" altLang="ja-JP" smtClean="0"/>
              <a:t> </a:t>
            </a:r>
            <a:r>
              <a:rPr lang="ja-JP" altLang="en-US" smtClean="0"/>
              <a:t>座標は配列 </a:t>
            </a:r>
            <a:r>
              <a:rPr lang="en-US" altLang="ja-JP" smtClean="0">
                <a:latin typeface="ＭＳ Ｐゴシック" panose="020B0600070205080204" pitchFamily="50" charset="-128"/>
              </a:rPr>
              <a:t>float py[N]</a:t>
            </a:r>
            <a:r>
              <a:rPr lang="en-US" altLang="ja-JP" smtClean="0"/>
              <a:t> </a:t>
            </a:r>
            <a:r>
              <a:rPr lang="ja-JP" altLang="en-US" smtClean="0"/>
              <a:t>へ代入</a:t>
            </a:r>
          </a:p>
          <a:p>
            <a:pPr marL="914400" lvl="1" indent="-514350">
              <a:buFontTx/>
              <a:buChar char="•"/>
            </a:pPr>
            <a:endParaRPr lang="en-US" altLang="ja-JP" smtClean="0"/>
          </a:p>
          <a:p>
            <a:pPr marL="514350" indent="-514350">
              <a:buFontTx/>
              <a:buAutoNum type="arabicPeriod"/>
            </a:pPr>
            <a:r>
              <a:rPr lang="ja-JP" altLang="en-US" smtClean="0"/>
              <a:t>１で作成した座標を折れ線として</a:t>
            </a:r>
            <a:br>
              <a:rPr lang="ja-JP" altLang="en-US" smtClean="0"/>
            </a:br>
            <a:r>
              <a:rPr lang="ja-JP" altLang="en-US" smtClean="0"/>
              <a:t>　描くための関数 </a:t>
            </a:r>
            <a:r>
              <a:rPr lang="en-US" altLang="ja-JP" smtClean="0"/>
              <a:t>“</a:t>
            </a:r>
            <a:r>
              <a:rPr lang="en-US" altLang="ja-JP" smtClean="0">
                <a:latin typeface="ＭＳ Ｐゴシック" panose="020B0600070205080204" pitchFamily="50" charset="-128"/>
              </a:rPr>
              <a:t>drawCurve</a:t>
            </a:r>
            <a:r>
              <a:rPr lang="en-US" altLang="ja-JP" smtClean="0"/>
              <a:t>” </a:t>
            </a:r>
            <a:r>
              <a:rPr lang="ja-JP" altLang="en-US" smtClean="0"/>
              <a:t>を完成させよ</a:t>
            </a:r>
          </a:p>
          <a:p>
            <a:pPr marL="914400" lvl="1" indent="-514350">
              <a:buFontTx/>
              <a:buChar char="•"/>
            </a:pPr>
            <a:r>
              <a:rPr lang="ja-JP" altLang="en-US" smtClean="0"/>
              <a:t>時間があれば前ページのように点を打ってみよ</a:t>
            </a:r>
          </a:p>
        </p:txBody>
      </p:sp>
      <p:graphicFrame>
        <p:nvGraphicFramePr>
          <p:cNvPr id="9222" name="Object 5"/>
          <p:cNvGraphicFramePr>
            <a:graphicFrameLocks noChangeAspect="1"/>
          </p:cNvGraphicFramePr>
          <p:nvPr/>
        </p:nvGraphicFramePr>
        <p:xfrm>
          <a:off x="611188" y="2157413"/>
          <a:ext cx="7859712" cy="955675"/>
        </p:xfrm>
        <a:graphic>
          <a:graphicData uri="http://schemas.openxmlformats.org/presentationml/2006/ole">
            <mc:AlternateContent xmlns:mc="http://schemas.openxmlformats.org/markup-compatibility/2006">
              <mc:Choice xmlns:v="urn:schemas-microsoft-com:vml" Requires="v">
                <p:oleObj spid="_x0000_s9223" name="数式" r:id="rId3" imgW="3543300" imgH="431800" progId="Equation.3">
                  <p:embed/>
                </p:oleObj>
              </mc:Choice>
              <mc:Fallback>
                <p:oleObj name="数式" r:id="rId3" imgW="3543300" imgH="4318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2157413"/>
                        <a:ext cx="7859712" cy="9556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CF33E6B-487E-4DAC-A4A1-E171866D7FCB}" type="slidenum">
              <a:rPr lang="en-US" altLang="ja-JP" sz="2000"/>
              <a:pPr>
                <a:spcBef>
                  <a:spcPct val="0"/>
                </a:spcBef>
                <a:buFontTx/>
                <a:buNone/>
              </a:pPr>
              <a:t>8</a:t>
            </a:fld>
            <a:endParaRPr lang="en-US" altLang="ja-JP" sz="2000"/>
          </a:p>
        </p:txBody>
      </p:sp>
      <p:sp>
        <p:nvSpPr>
          <p:cNvPr id="10243" name="Rectangle 2"/>
          <p:cNvSpPr>
            <a:spLocks noGrp="1" noChangeArrowheads="1"/>
          </p:cNvSpPr>
          <p:nvPr>
            <p:ph type="title" idx="4294967295"/>
          </p:nvPr>
        </p:nvSpPr>
        <p:spPr>
          <a:xfrm>
            <a:off x="457200" y="-36513"/>
            <a:ext cx="8229600" cy="1143001"/>
          </a:xfrm>
        </p:spPr>
        <p:txBody>
          <a:bodyPr/>
          <a:lstStyle/>
          <a:p>
            <a:pPr eaLnBrk="1" hangingPunct="1"/>
            <a:r>
              <a:rPr lang="ja-JP" altLang="en-US" smtClean="0">
                <a:solidFill>
                  <a:srgbClr val="0000FF"/>
                </a:solidFill>
              </a:rPr>
              <a:t>話の流れ</a:t>
            </a:r>
          </a:p>
        </p:txBody>
      </p:sp>
      <p:sp>
        <p:nvSpPr>
          <p:cNvPr id="10244" name="Rectangle 3"/>
          <p:cNvSpPr>
            <a:spLocks noGrp="1" noChangeArrowheads="1"/>
          </p:cNvSpPr>
          <p:nvPr>
            <p:ph type="body" idx="4294967295"/>
          </p:nvPr>
        </p:nvSpPr>
        <p:spPr>
          <a:xfrm>
            <a:off x="528638" y="1125538"/>
            <a:ext cx="8291512" cy="5526087"/>
          </a:xfrm>
        </p:spPr>
        <p:txBody>
          <a:bodyPr/>
          <a:lstStyle/>
          <a:p>
            <a:pPr eaLnBrk="1" hangingPunct="1">
              <a:lnSpc>
                <a:spcPct val="90000"/>
              </a:lnSpc>
            </a:pPr>
            <a:r>
              <a:rPr lang="ja-JP" altLang="en-US" sz="2800" smtClean="0"/>
              <a:t>パラメトリック曲線とは？</a:t>
            </a:r>
          </a:p>
          <a:p>
            <a:pPr lvl="1" eaLnBrk="1" hangingPunct="1">
              <a:lnSpc>
                <a:spcPct val="90000"/>
              </a:lnSpc>
            </a:pPr>
            <a:endParaRPr lang="ja-JP" altLang="en-US" sz="2400" smtClean="0"/>
          </a:p>
          <a:p>
            <a:pPr eaLnBrk="1" hangingPunct="1">
              <a:lnSpc>
                <a:spcPct val="90000"/>
              </a:lnSpc>
            </a:pPr>
            <a:r>
              <a:rPr lang="ja-JP" altLang="en-US" sz="2800" smtClean="0"/>
              <a:t>ベジエ曲線</a:t>
            </a:r>
          </a:p>
          <a:p>
            <a:pPr eaLnBrk="1" hangingPunct="1">
              <a:lnSpc>
                <a:spcPct val="90000"/>
              </a:lnSpc>
            </a:pPr>
            <a:endParaRPr lang="ja-JP" altLang="en-US" sz="2800" smtClean="0"/>
          </a:p>
          <a:p>
            <a:pPr eaLnBrk="1" hangingPunct="1">
              <a:lnSpc>
                <a:spcPct val="90000"/>
              </a:lnSpc>
            </a:pPr>
            <a:r>
              <a:rPr lang="ja-JP" altLang="en-US" sz="2800" smtClean="0"/>
              <a:t>接線と法線</a:t>
            </a:r>
          </a:p>
          <a:p>
            <a:pPr eaLnBrk="1" hangingPunct="1">
              <a:lnSpc>
                <a:spcPct val="90000"/>
              </a:lnSpc>
            </a:pPr>
            <a:endParaRPr lang="ja-JP" altLang="en-US" sz="2800" smtClean="0"/>
          </a:p>
          <a:p>
            <a:pPr eaLnBrk="1" hangingPunct="1">
              <a:lnSpc>
                <a:spcPct val="90000"/>
              </a:lnSpc>
            </a:pPr>
            <a:r>
              <a:rPr lang="ja-JP" altLang="en-US" sz="2800" smtClean="0"/>
              <a:t>曲率</a:t>
            </a:r>
          </a:p>
          <a:p>
            <a:pPr eaLnBrk="1" hangingPunct="1">
              <a:lnSpc>
                <a:spcPct val="90000"/>
              </a:lnSpc>
            </a:pPr>
            <a:endParaRPr lang="en-US" altLang="ja-JP" sz="2800" smtClean="0"/>
          </a:p>
          <a:p>
            <a:pPr eaLnBrk="1" hangingPunct="1">
              <a:lnSpc>
                <a:spcPct val="90000"/>
              </a:lnSpc>
            </a:pPr>
            <a:r>
              <a:rPr lang="en-US" altLang="ja-JP" sz="2800" smtClean="0"/>
              <a:t>B</a:t>
            </a:r>
            <a:r>
              <a:rPr lang="ja-JP" altLang="en-US" sz="2800" smtClean="0"/>
              <a:t>スプライン曲線</a:t>
            </a:r>
          </a:p>
          <a:p>
            <a:pPr eaLnBrk="1" hangingPunct="1">
              <a:lnSpc>
                <a:spcPct val="90000"/>
              </a:lnSpc>
            </a:pPr>
            <a:endParaRPr lang="ja-JP" altLang="en-US" sz="2800" smtClean="0"/>
          </a:p>
          <a:p>
            <a:pPr eaLnBrk="1" hangingPunct="1">
              <a:lnSpc>
                <a:spcPct val="90000"/>
              </a:lnSpc>
            </a:pPr>
            <a:r>
              <a:rPr lang="ja-JP" altLang="en-US" sz="2800" smtClean="0"/>
              <a:t>空間曲線</a:t>
            </a:r>
          </a:p>
        </p:txBody>
      </p:sp>
      <p:sp>
        <p:nvSpPr>
          <p:cNvPr id="10245" name="AutoShape 4"/>
          <p:cNvSpPr>
            <a:spLocks/>
          </p:cNvSpPr>
          <p:nvPr/>
        </p:nvSpPr>
        <p:spPr bwMode="auto">
          <a:xfrm>
            <a:off x="3563938" y="4851400"/>
            <a:ext cx="431800" cy="1441450"/>
          </a:xfrm>
          <a:prstGeom prst="rightBrace">
            <a:avLst>
              <a:gd name="adj1" fmla="val 2781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46" name="Text Box 5"/>
          <p:cNvSpPr txBox="1">
            <a:spLocks noChangeArrowheads="1"/>
          </p:cNvSpPr>
          <p:nvPr/>
        </p:nvSpPr>
        <p:spPr bwMode="auto">
          <a:xfrm>
            <a:off x="4067175" y="5330825"/>
            <a:ext cx="160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課題はなし</a:t>
            </a:r>
          </a:p>
        </p:txBody>
      </p:sp>
      <p:sp>
        <p:nvSpPr>
          <p:cNvPr id="10247" name="Line 6"/>
          <p:cNvSpPr>
            <a:spLocks noChangeShapeType="1"/>
          </p:cNvSpPr>
          <p:nvPr/>
        </p:nvSpPr>
        <p:spPr bwMode="auto">
          <a:xfrm flipH="1">
            <a:off x="2771775" y="2276475"/>
            <a:ext cx="1079500" cy="0"/>
          </a:xfrm>
          <a:prstGeom prst="line">
            <a:avLst/>
          </a:prstGeom>
          <a:noFill/>
          <a:ln w="762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423EAFD-24CD-47AF-AD8C-DF5E128A394E}" type="slidenum">
              <a:rPr lang="en-US" altLang="ja-JP" sz="2000"/>
              <a:pPr>
                <a:spcBef>
                  <a:spcPct val="0"/>
                </a:spcBef>
                <a:buFontTx/>
                <a:buNone/>
              </a:pPr>
              <a:t>9</a:t>
            </a:fld>
            <a:endParaRPr lang="en-US" altLang="ja-JP" sz="2000"/>
          </a:p>
        </p:txBody>
      </p:sp>
      <p:sp>
        <p:nvSpPr>
          <p:cNvPr id="11267" name="Rectangle 2"/>
          <p:cNvSpPr>
            <a:spLocks noGrp="1" noChangeArrowheads="1"/>
          </p:cNvSpPr>
          <p:nvPr>
            <p:ph type="title"/>
          </p:nvPr>
        </p:nvSpPr>
        <p:spPr/>
        <p:txBody>
          <a:bodyPr/>
          <a:lstStyle/>
          <a:p>
            <a:pPr eaLnBrk="1" hangingPunct="1"/>
            <a:r>
              <a:rPr lang="en-US" altLang="ja-JP" smtClean="0"/>
              <a:t>CAD</a:t>
            </a:r>
            <a:r>
              <a:rPr lang="ja-JP" altLang="en-US" smtClean="0"/>
              <a:t>でよく使われる曲線</a:t>
            </a:r>
          </a:p>
        </p:txBody>
      </p:sp>
      <p:sp>
        <p:nvSpPr>
          <p:cNvPr id="11268" name="Rectangle 3"/>
          <p:cNvSpPr>
            <a:spLocks noGrp="1" noChangeArrowheads="1"/>
          </p:cNvSpPr>
          <p:nvPr>
            <p:ph type="body" idx="1"/>
          </p:nvPr>
        </p:nvSpPr>
        <p:spPr>
          <a:xfrm>
            <a:off x="457200" y="1341438"/>
            <a:ext cx="8229600" cy="1612900"/>
          </a:xfrm>
        </p:spPr>
        <p:txBody>
          <a:bodyPr/>
          <a:lstStyle/>
          <a:p>
            <a:pPr eaLnBrk="1" hangingPunct="1"/>
            <a:r>
              <a:rPr lang="ja-JP" altLang="en-US" smtClean="0"/>
              <a:t>ベジエ </a:t>
            </a:r>
            <a:r>
              <a:rPr lang="en-US" altLang="ja-JP" smtClean="0"/>
              <a:t>(Bezier) </a:t>
            </a:r>
            <a:r>
              <a:rPr lang="ja-JP" altLang="en-US" smtClean="0"/>
              <a:t>曲線</a:t>
            </a:r>
          </a:p>
          <a:p>
            <a:pPr eaLnBrk="1" hangingPunct="1"/>
            <a:r>
              <a:rPr lang="en-US" altLang="ja-JP" smtClean="0"/>
              <a:t>B</a:t>
            </a:r>
            <a:r>
              <a:rPr lang="ja-JP" altLang="en-US" smtClean="0"/>
              <a:t>スプライン曲線</a:t>
            </a:r>
          </a:p>
        </p:txBody>
      </p:sp>
      <p:pic>
        <p:nvPicPr>
          <p:cNvPr id="11269" name="Picture 7" descr="BSpline_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825" y="2349500"/>
            <a:ext cx="2854325" cy="360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descr="Bezier_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924175"/>
            <a:ext cx="3311525"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Text Box 9"/>
          <p:cNvSpPr txBox="1">
            <a:spLocks noChangeArrowheads="1"/>
          </p:cNvSpPr>
          <p:nvPr/>
        </p:nvSpPr>
        <p:spPr bwMode="auto">
          <a:xfrm>
            <a:off x="1763713" y="6211888"/>
            <a:ext cx="1630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ベジエ曲線</a:t>
            </a:r>
          </a:p>
        </p:txBody>
      </p:sp>
      <p:sp>
        <p:nvSpPr>
          <p:cNvPr id="11272" name="Text Box 10"/>
          <p:cNvSpPr txBox="1">
            <a:spLocks noChangeArrowheads="1"/>
          </p:cNvSpPr>
          <p:nvPr/>
        </p:nvSpPr>
        <p:spPr bwMode="auto">
          <a:xfrm>
            <a:off x="5292725" y="6184900"/>
            <a:ext cx="2606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t>B</a:t>
            </a:r>
            <a:r>
              <a:rPr lang="ja-JP" altLang="en-US" sz="2400"/>
              <a:t>スプライン閉曲線</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9775</TotalTime>
  <Words>1129</Words>
  <Application>Microsoft Office PowerPoint</Application>
  <PresentationFormat>画面に合わせる (4:3)</PresentationFormat>
  <Paragraphs>350</Paragraphs>
  <Slides>43</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43</vt:i4>
      </vt:variant>
    </vt:vector>
  </HeadingPairs>
  <TitlesOfParts>
    <vt:vector size="50" baseType="lpstr">
      <vt:lpstr>Arial</vt:lpstr>
      <vt:lpstr>ＭＳ Ｐゴシック</vt:lpstr>
      <vt:lpstr>Calibri</vt:lpstr>
      <vt:lpstr>Times New Roman</vt:lpstr>
      <vt:lpstr>Symbol</vt:lpstr>
      <vt:lpstr>標準デザイン</vt:lpstr>
      <vt:lpstr>Microsoft 数式 3.0</vt:lpstr>
      <vt:lpstr>CAD曲線 (ベジエ曲線・Bスプライン曲線)</vt:lpstr>
      <vt:lpstr>今回の授業の目的</vt:lpstr>
      <vt:lpstr>話の流れ</vt:lpstr>
      <vt:lpstr>数式による平面曲線の表現方法</vt:lpstr>
      <vt:lpstr>パラメトリック曲線</vt:lpstr>
      <vt:lpstr>パラメトリック曲線のレンダリング</vt:lpstr>
      <vt:lpstr>課題 1</vt:lpstr>
      <vt:lpstr>話の流れ</vt:lpstr>
      <vt:lpstr>CADでよく使われる曲線</vt:lpstr>
      <vt:lpstr>実用例</vt:lpstr>
      <vt:lpstr>ベジエが取り組んだ問題   (車体のデザインのため)</vt:lpstr>
      <vt:lpstr>ベジエのアイディア</vt:lpstr>
      <vt:lpstr>ベルンシュタイン基底関数</vt:lpstr>
      <vt:lpstr>PowerPoint プレゼンテーション</vt:lpstr>
      <vt:lpstr>3次ベジエ曲線</vt:lpstr>
      <vt:lpstr>3次のベジエ曲線の計算 (x 座標のみ)</vt:lpstr>
      <vt:lpstr>ベジエ曲線の性質 (メモ)</vt:lpstr>
      <vt:lpstr>課題 2</vt:lpstr>
      <vt:lpstr>話の流れ</vt:lpstr>
      <vt:lpstr>接線ベクトルと法線ベクトル</vt:lpstr>
      <vt:lpstr>パラメトリック曲線の接線ベクトル</vt:lpstr>
      <vt:lpstr>ベジエ曲線の接線ベクトル</vt:lpstr>
      <vt:lpstr>ベジエスプライン曲線</vt:lpstr>
      <vt:lpstr>法線ベクトル</vt:lpstr>
      <vt:lpstr>オフセット曲線</vt:lpstr>
      <vt:lpstr>課題 3</vt:lpstr>
      <vt:lpstr>話の流れ</vt:lpstr>
      <vt:lpstr>曲率と曲率半径</vt:lpstr>
      <vt:lpstr>曲率半径の応用例</vt:lpstr>
      <vt:lpstr>曲率の計算</vt:lpstr>
      <vt:lpstr>曲率の計算方法</vt:lpstr>
      <vt:lpstr>縮閉線</vt:lpstr>
      <vt:lpstr>折れ線データでの曲率半径の近似</vt:lpstr>
      <vt:lpstr>課題 4</vt:lpstr>
      <vt:lpstr>話の流れ</vt:lpstr>
      <vt:lpstr>ベジエ曲線の問題点</vt:lpstr>
      <vt:lpstr>Bスプライン  (ベジエスプラインとは別物)</vt:lpstr>
      <vt:lpstr>B-スプライン基底関数</vt:lpstr>
      <vt:lpstr>B-スプライン基底関数の作り方</vt:lpstr>
      <vt:lpstr>話の流れ</vt:lpstr>
      <vt:lpstr>パラメトリック形式の空間曲線</vt:lpstr>
      <vt:lpstr>従法線とねじれ率 (空間曲線)</vt:lpstr>
      <vt:lpstr>フレネ・セレの公式 (空間曲線)</vt:lpstr>
    </vt:vector>
  </TitlesOfParts>
  <Company>東京大学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 曲線</dc:title>
  <dc:creator>鈴木宏正</dc:creator>
  <cp:lastModifiedBy>ohtake</cp:lastModifiedBy>
  <cp:revision>294</cp:revision>
  <cp:lastPrinted>2015-12-02T13:51:10Z</cp:lastPrinted>
  <dcterms:created xsi:type="dcterms:W3CDTF">2008-04-30T08:00:02Z</dcterms:created>
  <dcterms:modified xsi:type="dcterms:W3CDTF">2017-11-08T07:24:30Z</dcterms:modified>
</cp:coreProperties>
</file>