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8" r:id="rId4"/>
    <p:sldId id="259" r:id="rId5"/>
    <p:sldId id="279" r:id="rId6"/>
    <p:sldId id="290" r:id="rId7"/>
    <p:sldId id="280" r:id="rId8"/>
    <p:sldId id="291" r:id="rId9"/>
    <p:sldId id="281" r:id="rId10"/>
    <p:sldId id="282" r:id="rId11"/>
    <p:sldId id="283" r:id="rId12"/>
    <p:sldId id="285" r:id="rId13"/>
    <p:sldId id="284" r:id="rId14"/>
    <p:sldId id="286" r:id="rId15"/>
    <p:sldId id="287" r:id="rId16"/>
    <p:sldId id="288" r:id="rId17"/>
    <p:sldId id="289" r:id="rId18"/>
  </p:sldIdLst>
  <p:sldSz cx="9144000" cy="6858000" type="screen4x3"/>
  <p:notesSz cx="6807200" cy="99393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00"/>
    <a:srgbClr val="FF00FF"/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11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7.wmf"/><Relationship Id="rId1" Type="http://schemas.openxmlformats.org/officeDocument/2006/relationships/image" Target="../media/image10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787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ja-JP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838" y="0"/>
            <a:ext cx="2949787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2F696759-E0E9-4652-B018-497A71555A4F}" type="datetimeFigureOut">
              <a:rPr lang="ja-JP" altLang="en-US"/>
              <a:pPr/>
              <a:t>2017/11/8</a:t>
            </a:fld>
            <a:endParaRPr lang="en-US" altLang="ja-JP"/>
          </a:p>
        </p:txBody>
      </p:sp>
      <p:sp>
        <p:nvSpPr>
          <p:cNvPr id="4915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646"/>
            <a:ext cx="2949787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ja-JP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838" y="9440646"/>
            <a:ext cx="2949787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2CF27822-F56E-44A3-B75C-32A561C22EF8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919376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FFA27-548C-47A6-8602-9EA6915A292F}" type="datetime1">
              <a:rPr lang="ja-JP" altLang="en-US"/>
              <a:pPr>
                <a:defRPr/>
              </a:pPr>
              <a:t>2017/11/8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00BCE7-A89C-495D-B4A7-62F384BBE869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9547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F5890-D131-4803-866A-609E5F004663}" type="datetime1">
              <a:rPr lang="ja-JP" altLang="en-US"/>
              <a:pPr>
                <a:defRPr/>
              </a:pPr>
              <a:t>2017/11/8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9AC5F-B753-4528-86BF-06EA135A3C2C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93383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AC281-4A73-4F7B-9B58-B2039D9A24ED}" type="datetime1">
              <a:rPr lang="ja-JP" altLang="en-US"/>
              <a:pPr>
                <a:defRPr/>
              </a:pPr>
              <a:t>2017/11/8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871ED-205C-4996-8E88-78EDBA1E6B1E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20557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94B1C-7DB9-4158-A283-5C0E9DF6119E}" type="datetime1">
              <a:rPr lang="ja-JP" altLang="en-US"/>
              <a:pPr>
                <a:defRPr/>
              </a:pPr>
              <a:t>2017/11/8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16B03E-2CE6-4FB3-86D6-E0E23839AF2A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56289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360A4-FB38-4552-9AE5-632BF6FA990F}" type="datetime1">
              <a:rPr lang="ja-JP" altLang="en-US"/>
              <a:pPr>
                <a:defRPr/>
              </a:pPr>
              <a:t>2017/11/8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A4432-B595-4826-B84D-3EBB1381A8AF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22232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96680-AAC7-4A8A-8919-A27AFA345902}" type="datetime1">
              <a:rPr lang="ja-JP" altLang="en-US"/>
              <a:pPr>
                <a:defRPr/>
              </a:pPr>
              <a:t>2017/11/8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D03B5-77D8-45CF-A2A6-1C97A155A690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81503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4446D-7580-4895-B315-30F45ADB2B32}" type="datetime1">
              <a:rPr lang="ja-JP" altLang="en-US"/>
              <a:pPr>
                <a:defRPr/>
              </a:pPr>
              <a:t>2017/11/8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F3341-2D75-44BA-89AF-3604B51574C8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03253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44F1B-700C-4352-B275-CFD776029C66}" type="datetime1">
              <a:rPr lang="ja-JP" altLang="en-US"/>
              <a:pPr>
                <a:defRPr/>
              </a:pPr>
              <a:t>2017/11/8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FFB447-B50A-48EA-ADE2-6ACEC3B3C72E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7765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39FC7-0503-4940-B104-FE44C514184C}" type="datetime1">
              <a:rPr lang="ja-JP" altLang="en-US"/>
              <a:pPr>
                <a:defRPr/>
              </a:pPr>
              <a:t>2017/11/8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2767C-1598-4F00-A689-35347A16DA8A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49608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AD06A-EEB0-413F-A53B-470CEFF7D705}" type="datetime1">
              <a:rPr lang="ja-JP" altLang="en-US"/>
              <a:pPr>
                <a:defRPr/>
              </a:pPr>
              <a:t>2017/11/8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49B7F-559A-4A67-A242-F2A85EF0FEC0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38742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A67CE-89D1-461B-8744-8311AAF89EDD}" type="datetime1">
              <a:rPr lang="ja-JP" altLang="en-US"/>
              <a:pPr>
                <a:defRPr/>
              </a:pPr>
              <a:t>2017/11/8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70807-C722-45DE-8ECF-20E3A845A9E0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42173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7171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1D35DAC-659F-4CF0-B494-C7FD660D23A9}" type="datetime1">
              <a:rPr lang="ja-JP" altLang="en-US"/>
              <a:pPr>
                <a:defRPr/>
              </a:pPr>
              <a:t>2017/11/8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046913" y="65246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Calibri" panose="020F0502020204030204" pitchFamily="34" charset="0"/>
              </a:defRPr>
            </a:lvl1pPr>
          </a:lstStyle>
          <a:p>
            <a:fld id="{06C26A23-1503-47F8-980F-9173D1E241CA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9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26.wmf"/><Relationship Id="rId3" Type="http://schemas.openxmlformats.org/officeDocument/2006/relationships/image" Target="../media/image19.png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25.wmf"/><Relationship Id="rId5" Type="http://schemas.openxmlformats.org/officeDocument/2006/relationships/image" Target="../media/image22.wmf"/><Relationship Id="rId15" Type="http://schemas.openxmlformats.org/officeDocument/2006/relationships/image" Target="../media/image27.wmf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24.wmf"/><Relationship Id="rId14" Type="http://schemas.openxmlformats.org/officeDocument/2006/relationships/oleObject" Target="../embeddings/oleObject34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43.png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6.png"/><Relationship Id="rId11" Type="http://schemas.openxmlformats.org/officeDocument/2006/relationships/oleObject" Target="../embeddings/oleObject37.bin"/><Relationship Id="rId5" Type="http://schemas.openxmlformats.org/officeDocument/2006/relationships/image" Target="../media/image45.png"/><Relationship Id="rId10" Type="http://schemas.openxmlformats.org/officeDocument/2006/relationships/image" Target="../media/image41.wmf"/><Relationship Id="rId4" Type="http://schemas.openxmlformats.org/officeDocument/2006/relationships/image" Target="../media/image44.png"/><Relationship Id="rId9" Type="http://schemas.openxmlformats.org/officeDocument/2006/relationships/oleObject" Target="../embeddings/oleObject3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upload.wikimedia.org/wikipedia/commons/6/6a/Clothoid_curve.sv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5.wmf"/><Relationship Id="rId3" Type="http://schemas.openxmlformats.org/officeDocument/2006/relationships/oleObject" Target="../embeddings/oleObject2.bin"/><Relationship Id="rId7" Type="http://schemas.openxmlformats.org/officeDocument/2006/relationships/image" Target="../media/image16.png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1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25.wmf"/><Relationship Id="rId3" Type="http://schemas.openxmlformats.org/officeDocument/2006/relationships/image" Target="../media/image19.png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6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24.wmf"/><Relationship Id="rId5" Type="http://schemas.openxmlformats.org/officeDocument/2006/relationships/image" Target="../media/image21.wmf"/><Relationship Id="rId15" Type="http://schemas.openxmlformats.org/officeDocument/2006/relationships/image" Target="../media/image26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3.wmf"/><Relationship Id="rId14" Type="http://schemas.openxmlformats.org/officeDocument/2006/relationships/oleObject" Target="../embeddings/oleObject15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2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48B7-8F49-407C-B96F-8FB54372B65E}" type="slidenum">
              <a:rPr lang="ja-JP" altLang="en-US"/>
              <a:pPr/>
              <a:t>1</a:t>
            </a:fld>
            <a:endParaRPr lang="en-US" altLang="ja-JP"/>
          </a:p>
        </p:txBody>
      </p:sp>
      <p:sp>
        <p:nvSpPr>
          <p:cNvPr id="8194" name="タイトル 1"/>
          <p:cNvSpPr>
            <a:spLocks noGrp="1"/>
          </p:cNvSpPr>
          <p:nvPr>
            <p:ph type="ctrTitle"/>
          </p:nvPr>
        </p:nvSpPr>
        <p:spPr>
          <a:xfrm>
            <a:off x="685800" y="2060575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ja-JP" smtClean="0">
                <a:latin typeface="Arial" panose="020B0604020202020204" pitchFamily="34" charset="0"/>
              </a:rPr>
              <a:t>Fairing Wireframes</a:t>
            </a:r>
            <a:br>
              <a:rPr lang="en-US" altLang="ja-JP" smtClean="0">
                <a:latin typeface="Arial" panose="020B0604020202020204" pitchFamily="34" charset="0"/>
              </a:rPr>
            </a:br>
            <a:r>
              <a:rPr lang="en-US" altLang="ja-JP" smtClean="0">
                <a:latin typeface="Arial" panose="020B0604020202020204" pitchFamily="34" charset="0"/>
              </a:rPr>
              <a:t> in Industrial Surface Design</a:t>
            </a:r>
            <a:br>
              <a:rPr lang="en-US" altLang="ja-JP" smtClean="0">
                <a:latin typeface="Arial" panose="020B0604020202020204" pitchFamily="34" charset="0"/>
              </a:rPr>
            </a:br>
            <a:endParaRPr lang="ja-JP" altLang="en-US" sz="3200" smtClean="0">
              <a:latin typeface="Arial" panose="020B0604020202020204" pitchFamily="34" charset="0"/>
            </a:endParaRPr>
          </a:p>
        </p:txBody>
      </p:sp>
      <p:sp>
        <p:nvSpPr>
          <p:cNvPr id="8195" name="サブタイトル 2"/>
          <p:cNvSpPr>
            <a:spLocks noGrp="1"/>
          </p:cNvSpPr>
          <p:nvPr>
            <p:ph type="subTitle" idx="1"/>
          </p:nvPr>
        </p:nvSpPr>
        <p:spPr>
          <a:xfrm>
            <a:off x="250825" y="3357563"/>
            <a:ext cx="8535988" cy="889000"/>
          </a:xfrm>
        </p:spPr>
        <p:txBody>
          <a:bodyPr/>
          <a:lstStyle/>
          <a:p>
            <a:pPr eaLnBrk="1" hangingPunct="1"/>
            <a:r>
              <a:rPr lang="en-US" altLang="ja-JP" smtClean="0">
                <a:solidFill>
                  <a:srgbClr val="898989"/>
                </a:solidFill>
                <a:latin typeface="Arial" panose="020B0604020202020204" pitchFamily="34" charset="0"/>
              </a:rPr>
              <a:t>Yu-Kun Lai    Yong-Jin Liu     Shi-Min Hu</a:t>
            </a:r>
            <a:endParaRPr lang="ja-JP" altLang="en-US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8196" name="テキスト ボックス 3"/>
          <p:cNvSpPr txBox="1">
            <a:spLocks noChangeArrowheads="1"/>
          </p:cNvSpPr>
          <p:nvPr/>
        </p:nvSpPr>
        <p:spPr bwMode="auto">
          <a:xfrm>
            <a:off x="2474913" y="214313"/>
            <a:ext cx="419735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3600">
                <a:latin typeface="Calibri" panose="020F0502020204030204" pitchFamily="34" charset="0"/>
              </a:rPr>
              <a:t>形状データ処理工学</a:t>
            </a:r>
            <a:endParaRPr lang="en-US" altLang="ja-JP" sz="3600">
              <a:latin typeface="Calibri" panose="020F0502020204030204" pitchFamily="34" charset="0"/>
            </a:endParaRPr>
          </a:p>
          <a:p>
            <a:pPr algn="ctr" eaLnBrk="1" hangingPunct="1"/>
            <a:r>
              <a:rPr lang="en-US" altLang="ja-JP" sz="3600">
                <a:latin typeface="Calibri" panose="020F0502020204030204" pitchFamily="34" charset="0"/>
              </a:rPr>
              <a:t>CAD</a:t>
            </a:r>
            <a:r>
              <a:rPr lang="ja-JP" altLang="en-US" sz="3600">
                <a:latin typeface="Calibri" panose="020F0502020204030204" pitchFamily="34" charset="0"/>
              </a:rPr>
              <a:t>曲線に関係した</a:t>
            </a:r>
            <a:endParaRPr lang="en-US" altLang="ja-JP" sz="3600">
              <a:latin typeface="Calibri" panose="020F0502020204030204" pitchFamily="34" charset="0"/>
            </a:endParaRPr>
          </a:p>
          <a:p>
            <a:pPr algn="ctr" eaLnBrk="1" hangingPunct="1"/>
            <a:r>
              <a:rPr lang="ja-JP" altLang="en-US" sz="3600">
                <a:latin typeface="Calibri" panose="020F0502020204030204" pitchFamily="34" charset="0"/>
              </a:rPr>
              <a:t>論文紹介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50825" y="4741863"/>
            <a:ext cx="8585200" cy="1927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2400"/>
              <a:t>紹介する理由</a:t>
            </a:r>
          </a:p>
          <a:p>
            <a:pPr>
              <a:buFontTx/>
              <a:buChar char="•"/>
            </a:pPr>
            <a:r>
              <a:rPr lang="ja-JP" altLang="en-US" sz="2400"/>
              <a:t> 形状処理でよく用いられるタイプの最適化問題を扱っているから</a:t>
            </a:r>
            <a:r>
              <a:rPr lang="en-US" altLang="ja-JP" sz="2400"/>
              <a:t> </a:t>
            </a:r>
          </a:p>
          <a:p>
            <a:pPr>
              <a:buFontTx/>
              <a:buChar char="•"/>
            </a:pPr>
            <a:r>
              <a:rPr lang="ja-JP" altLang="en-US" sz="2400"/>
              <a:t> ラグランジェ未定乗数法の復習をする</a:t>
            </a:r>
          </a:p>
          <a:p>
            <a:pPr>
              <a:buFontTx/>
              <a:buChar char="•"/>
            </a:pPr>
            <a:r>
              <a:rPr lang="ja-JP" altLang="en-US" sz="2400"/>
              <a:t> 曲線→曲面へのつなぎの内容として適してるから</a:t>
            </a:r>
            <a:br>
              <a:rPr lang="ja-JP" altLang="en-US" sz="2400"/>
            </a:br>
            <a:r>
              <a:rPr lang="ja-JP" altLang="en-US" sz="2400"/>
              <a:t>  </a:t>
            </a:r>
            <a:r>
              <a:rPr lang="en-US" altLang="ja-JP" sz="2400"/>
              <a:t>(</a:t>
            </a:r>
            <a:r>
              <a:rPr lang="ja-JP" altLang="en-US" sz="2400"/>
              <a:t>曲面は曲線のあつまり</a:t>
            </a:r>
            <a:r>
              <a:rPr lang="en-US" altLang="ja-JP" sz="2400"/>
              <a:t>)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1811338" y="3989388"/>
            <a:ext cx="57134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800"/>
              <a:t>Shape Modeling International 2008</a:t>
            </a:r>
            <a:endParaRPr lang="ja-JP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51820-F03E-4A3C-8A1E-B2FA18DAFC92}" type="slidenum">
              <a:rPr lang="ja-JP" altLang="en-US"/>
              <a:pPr/>
              <a:t>10</a:t>
            </a:fld>
            <a:endParaRPr lang="en-US" altLang="ja-JP"/>
          </a:p>
        </p:txBody>
      </p:sp>
      <p:sp>
        <p:nvSpPr>
          <p:cNvPr id="37890" name="Rectangle 2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r>
              <a:rPr lang="ja-JP" altLang="en-US" smtClean="0">
                <a:solidFill>
                  <a:srgbClr val="0000CC"/>
                </a:solidFill>
              </a:rPr>
              <a:t>ラグランジェの未定乗数法</a:t>
            </a:r>
          </a:p>
        </p:txBody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>
          <a:xfrm>
            <a:off x="519113" y="981075"/>
            <a:ext cx="8229600" cy="935038"/>
          </a:xfrm>
        </p:spPr>
        <p:txBody>
          <a:bodyPr/>
          <a:lstStyle/>
          <a:p>
            <a:r>
              <a:rPr lang="ja-JP" altLang="en-US" smtClean="0"/>
              <a:t>拘束付きの最小化・最大化問題を解く方法</a:t>
            </a:r>
          </a:p>
        </p:txBody>
      </p:sp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1422400" y="2708275"/>
          <a:ext cx="6821488" cy="329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8" name="数式" r:id="rId3" imgW="3416040" imgH="1650960" progId="Equation.3">
                  <p:embed/>
                </p:oleObj>
              </mc:Choice>
              <mc:Fallback>
                <p:oleObj name="数式" r:id="rId3" imgW="3416040" imgH="16509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0" y="2708275"/>
                        <a:ext cx="6821488" cy="329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3" name="AutoShape 5"/>
          <p:cNvSpPr>
            <a:spLocks/>
          </p:cNvSpPr>
          <p:nvPr/>
        </p:nvSpPr>
        <p:spPr bwMode="auto">
          <a:xfrm>
            <a:off x="6443663" y="3787775"/>
            <a:ext cx="504825" cy="1728788"/>
          </a:xfrm>
          <a:prstGeom prst="rightBrace">
            <a:avLst>
              <a:gd name="adj1" fmla="val 28538"/>
              <a:gd name="adj2" fmla="val 35171"/>
            </a:avLst>
          </a:prstGeom>
          <a:noFill/>
          <a:ln w="190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7002463" y="4148138"/>
            <a:ext cx="196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2000"/>
              <a:t>勾配の平行条件</a:t>
            </a:r>
          </a:p>
        </p:txBody>
      </p:sp>
      <p:graphicFrame>
        <p:nvGraphicFramePr>
          <p:cNvPr id="37895" name="Object 7"/>
          <p:cNvGraphicFramePr>
            <a:graphicFrameLocks noChangeAspect="1"/>
          </p:cNvGraphicFramePr>
          <p:nvPr/>
        </p:nvGraphicFramePr>
        <p:xfrm>
          <a:off x="7019925" y="4616450"/>
          <a:ext cx="187642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9" name="数式" r:id="rId5" imgW="799920" imgH="177480" progId="Equation.3">
                  <p:embed/>
                </p:oleObj>
              </mc:Choice>
              <mc:Fallback>
                <p:oleObj name="数式" r:id="rId5" imgW="799920" imgH="177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4616450"/>
                        <a:ext cx="1876425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1292225" y="6092825"/>
            <a:ext cx="6448425" cy="720725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sz="2000"/>
              <a:t>※ </a:t>
            </a:r>
            <a:r>
              <a:rPr lang="ja-JP" altLang="en-US" sz="2000"/>
              <a:t>上記は極値を得るのみで、最大・最小の必要条件だけ。</a:t>
            </a:r>
          </a:p>
          <a:p>
            <a:pPr algn="ctr"/>
            <a:r>
              <a:rPr lang="ja-JP" altLang="en-US" sz="2000"/>
              <a:t>したがって、得られた解に対しての吟味が必要なときもある</a:t>
            </a:r>
          </a:p>
        </p:txBody>
      </p:sp>
      <p:graphicFrame>
        <p:nvGraphicFramePr>
          <p:cNvPr id="37897" name="Object 9"/>
          <p:cNvGraphicFramePr>
            <a:graphicFrameLocks noChangeAspect="1"/>
          </p:cNvGraphicFramePr>
          <p:nvPr/>
        </p:nvGraphicFramePr>
        <p:xfrm>
          <a:off x="1695450" y="1700213"/>
          <a:ext cx="5756275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0" name="数式" r:id="rId7" imgW="2882880" imgH="457200" progId="Equation.3">
                  <p:embed/>
                </p:oleObj>
              </mc:Choice>
              <mc:Fallback>
                <p:oleObj name="数式" r:id="rId7" imgW="2882880" imgH="457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5450" y="1700213"/>
                        <a:ext cx="5756275" cy="9128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71CAB-DEB2-4B94-A166-CD35807B4946}" type="slidenum">
              <a:rPr lang="ja-JP" altLang="en-US"/>
              <a:pPr/>
              <a:t>11</a:t>
            </a:fld>
            <a:endParaRPr lang="en-US" altLang="ja-JP"/>
          </a:p>
        </p:txBody>
      </p:sp>
      <p:sp>
        <p:nvSpPr>
          <p:cNvPr id="38914" name="Rectangle 2"/>
          <p:cNvSpPr>
            <a:spLocks noGrp="1"/>
          </p:cNvSpPr>
          <p:nvPr>
            <p:ph type="title"/>
          </p:nvPr>
        </p:nvSpPr>
        <p:spPr>
          <a:xfrm>
            <a:off x="457200" y="-100013"/>
            <a:ext cx="8229600" cy="1143001"/>
          </a:xfrm>
        </p:spPr>
        <p:txBody>
          <a:bodyPr/>
          <a:lstStyle/>
          <a:p>
            <a:r>
              <a:rPr lang="ja-JP" altLang="en-US" smtClean="0">
                <a:solidFill>
                  <a:srgbClr val="0000CC"/>
                </a:solidFill>
              </a:rPr>
              <a:t>ラグランジェの未定乗数</a:t>
            </a:r>
            <a:r>
              <a:rPr lang="ja-JP" altLang="en-US" u="sng" smtClean="0">
                <a:solidFill>
                  <a:srgbClr val="0000CC"/>
                </a:solidFill>
              </a:rPr>
              <a:t>群</a:t>
            </a:r>
            <a:r>
              <a:rPr lang="ja-JP" altLang="en-US" smtClean="0">
                <a:solidFill>
                  <a:srgbClr val="0000CC"/>
                </a:solidFill>
              </a:rPr>
              <a:t>法</a:t>
            </a:r>
          </a:p>
        </p:txBody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1285875"/>
          </a:xfrm>
        </p:spPr>
        <p:txBody>
          <a:bodyPr/>
          <a:lstStyle/>
          <a:p>
            <a:r>
              <a:rPr lang="ja-JP" altLang="en-US" smtClean="0"/>
              <a:t>拘束条件が複数あるときでも同様</a:t>
            </a:r>
          </a:p>
          <a:p>
            <a:pPr lvl="1"/>
            <a:r>
              <a:rPr lang="ja-JP" altLang="en-US" smtClean="0"/>
              <a:t>未定乗数が複数になる</a:t>
            </a:r>
          </a:p>
        </p:txBody>
      </p:sp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250825" y="3213100"/>
          <a:ext cx="6265863" cy="350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2" name="数式" r:id="rId3" imgW="3771720" imgH="2108160" progId="Equation.3">
                  <p:embed/>
                </p:oleObj>
              </mc:Choice>
              <mc:Fallback>
                <p:oleObj name="数式" r:id="rId3" imgW="3771720" imgH="21081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3213100"/>
                        <a:ext cx="6265863" cy="3503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7" name="Object 5"/>
          <p:cNvGraphicFramePr>
            <a:graphicFrameLocks noChangeAspect="1"/>
          </p:cNvGraphicFramePr>
          <p:nvPr/>
        </p:nvGraphicFramePr>
        <p:xfrm>
          <a:off x="1042988" y="2205038"/>
          <a:ext cx="7126287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3" name="数式" r:id="rId5" imgW="3568680" imgH="457200" progId="Equation.3">
                  <p:embed/>
                </p:oleObj>
              </mc:Choice>
              <mc:Fallback>
                <p:oleObj name="数式" r:id="rId5" imgW="356868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205038"/>
                        <a:ext cx="7126287" cy="9128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8" name="AutoShape 6"/>
          <p:cNvSpPr>
            <a:spLocks/>
          </p:cNvSpPr>
          <p:nvPr/>
        </p:nvSpPr>
        <p:spPr bwMode="auto">
          <a:xfrm>
            <a:off x="6372225" y="4365625"/>
            <a:ext cx="360363" cy="1223963"/>
          </a:xfrm>
          <a:prstGeom prst="rightBrace">
            <a:avLst>
              <a:gd name="adj1" fmla="val 28304"/>
              <a:gd name="adj2" fmla="val 35796"/>
            </a:avLst>
          </a:prstGeom>
          <a:noFill/>
          <a:ln w="190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38920" name="Object 8"/>
          <p:cNvGraphicFramePr>
            <a:graphicFrameLocks noChangeAspect="1"/>
          </p:cNvGraphicFramePr>
          <p:nvPr/>
        </p:nvGraphicFramePr>
        <p:xfrm>
          <a:off x="6804025" y="4365625"/>
          <a:ext cx="2230438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4" name="数式" r:id="rId7" imgW="1701720" imgH="698400" progId="Equation.3">
                  <p:embed/>
                </p:oleObj>
              </mc:Choice>
              <mc:Fallback>
                <p:oleObj name="数式" r:id="rId7" imgW="1701720" imgH="6984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4365625"/>
                        <a:ext cx="2230438" cy="912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5268913" y="6416675"/>
            <a:ext cx="3624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2000">
                <a:solidFill>
                  <a:srgbClr val="0000CC"/>
                </a:solidFill>
              </a:rPr>
              <a:t>曲線群のフェアリングに戻ります</a:t>
            </a:r>
            <a:endParaRPr lang="en-US" altLang="ja-JP" sz="200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5F9B-6ACF-443A-BBE7-2A4E2E0388A1}" type="slidenum">
              <a:rPr lang="ja-JP" altLang="en-US"/>
              <a:pPr/>
              <a:t>12</a:t>
            </a:fld>
            <a:endParaRPr lang="en-US" altLang="ja-JP"/>
          </a:p>
        </p:txBody>
      </p:sp>
      <p:sp>
        <p:nvSpPr>
          <p:cNvPr id="41986" name="Rectangle 2"/>
          <p:cNvSpPr>
            <a:spLocks noGrp="1"/>
          </p:cNvSpPr>
          <p:nvPr>
            <p:ph type="title"/>
          </p:nvPr>
        </p:nvSpPr>
        <p:spPr>
          <a:xfrm>
            <a:off x="457200" y="46038"/>
            <a:ext cx="8291513" cy="1295400"/>
          </a:xfrm>
        </p:spPr>
        <p:txBody>
          <a:bodyPr/>
          <a:lstStyle/>
          <a:p>
            <a:r>
              <a:rPr lang="ja-JP" altLang="en-US" sz="4000" smtClean="0"/>
              <a:t>ラグランジ未定乗数法による</a:t>
            </a:r>
            <a:br>
              <a:rPr lang="ja-JP" altLang="en-US" sz="4000" smtClean="0"/>
            </a:br>
            <a:r>
              <a:rPr lang="ja-JP" altLang="en-US" sz="4000" smtClean="0"/>
              <a:t>曲線群のフェアリングの計算</a:t>
            </a:r>
          </a:p>
        </p:txBody>
      </p:sp>
      <p:sp>
        <p:nvSpPr>
          <p:cNvPr id="41992" name="Rectangle 8"/>
          <p:cNvSpPr>
            <a:spLocks noGrp="1"/>
          </p:cNvSpPr>
          <p:nvPr>
            <p:ph type="body" idx="1"/>
          </p:nvPr>
        </p:nvSpPr>
        <p:spPr>
          <a:xfrm>
            <a:off x="446088" y="1384300"/>
            <a:ext cx="8229600" cy="1252538"/>
          </a:xfrm>
        </p:spPr>
        <p:txBody>
          <a:bodyPr/>
          <a:lstStyle/>
          <a:p>
            <a:r>
              <a:rPr lang="ja-JP" altLang="en-US" smtClean="0"/>
              <a:t>線形連立方程式の解になる</a:t>
            </a:r>
            <a:endParaRPr lang="en-US" altLang="ja-JP" smtClean="0"/>
          </a:p>
        </p:txBody>
      </p:sp>
      <p:graphicFrame>
        <p:nvGraphicFramePr>
          <p:cNvPr id="41993" name="Object 9"/>
          <p:cNvGraphicFramePr>
            <a:graphicFrameLocks noChangeAspect="1"/>
          </p:cNvGraphicFramePr>
          <p:nvPr/>
        </p:nvGraphicFramePr>
        <p:xfrm>
          <a:off x="250825" y="2128838"/>
          <a:ext cx="8718550" cy="461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1" name="数式" r:id="rId3" imgW="3898800" imgH="2057400" progId="Equation.3">
                  <p:embed/>
                </p:oleObj>
              </mc:Choice>
              <mc:Fallback>
                <p:oleObj name="数式" r:id="rId3" imgW="3898800" imgH="20574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128838"/>
                        <a:ext cx="8718550" cy="461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6967538" y="2997200"/>
            <a:ext cx="170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2000"/>
              <a:t>横方向の端点</a:t>
            </a:r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6967538" y="3895725"/>
            <a:ext cx="170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2000"/>
              <a:t>縦方向の端点</a:t>
            </a:r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5795963" y="4797425"/>
            <a:ext cx="946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2000"/>
              <a:t>交差点</a:t>
            </a:r>
          </a:p>
        </p:txBody>
      </p:sp>
      <p:sp>
        <p:nvSpPr>
          <p:cNvPr id="41998" name="Line 14"/>
          <p:cNvSpPr>
            <a:spLocks noChangeShapeType="1"/>
          </p:cNvSpPr>
          <p:nvPr/>
        </p:nvSpPr>
        <p:spPr bwMode="auto">
          <a:xfrm flipH="1">
            <a:off x="6084888" y="3213100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999" name="Line 15"/>
          <p:cNvSpPr>
            <a:spLocks noChangeShapeType="1"/>
          </p:cNvSpPr>
          <p:nvPr/>
        </p:nvSpPr>
        <p:spPr bwMode="auto">
          <a:xfrm flipH="1">
            <a:off x="6443663" y="4076700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2000" name="Line 16"/>
          <p:cNvSpPr>
            <a:spLocks noChangeShapeType="1"/>
          </p:cNvSpPr>
          <p:nvPr/>
        </p:nvSpPr>
        <p:spPr bwMode="auto">
          <a:xfrm flipH="1">
            <a:off x="5148263" y="5013325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212A-292C-4448-903F-15DDEE3FEAF5}" type="slidenum">
              <a:rPr lang="ja-JP" altLang="en-US"/>
              <a:pPr/>
              <a:t>13</a:t>
            </a:fld>
            <a:endParaRPr lang="en-US" altLang="ja-JP"/>
          </a:p>
        </p:txBody>
      </p:sp>
      <p:sp>
        <p:nvSpPr>
          <p:cNvPr id="39938" name="Rectangle 2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ja-JP" altLang="en-US" sz="4000" smtClean="0"/>
              <a:t>交差点のパラメータを固定しない</a:t>
            </a:r>
            <a:br>
              <a:rPr lang="ja-JP" altLang="en-US" sz="4000" smtClean="0"/>
            </a:br>
            <a:r>
              <a:rPr lang="ja-JP" altLang="en-US" sz="4000" smtClean="0"/>
              <a:t>曲線群のフェアリング</a:t>
            </a:r>
          </a:p>
        </p:txBody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>
          <a:xfrm>
            <a:off x="250825" y="1341438"/>
            <a:ext cx="8713788" cy="20161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ja-JP" altLang="en-US" smtClean="0"/>
              <a:t>交差点の曲線パラメータを固定すると</a:t>
            </a:r>
            <a:br>
              <a:rPr lang="ja-JP" altLang="en-US" smtClean="0"/>
            </a:br>
            <a:r>
              <a:rPr lang="ja-JP" altLang="en-US" smtClean="0"/>
              <a:t>　曲線同士が交差点の上を滑ることができない</a:t>
            </a:r>
          </a:p>
          <a:p>
            <a:pPr>
              <a:lnSpc>
                <a:spcPct val="90000"/>
              </a:lnSpc>
            </a:pPr>
            <a:r>
              <a:rPr lang="ja-JP" altLang="en-US" smtClean="0"/>
              <a:t>制御点位置の最適化と</a:t>
            </a:r>
            <a:br>
              <a:rPr lang="ja-JP" altLang="en-US" smtClean="0"/>
            </a:br>
            <a:r>
              <a:rPr lang="ja-JP" altLang="en-US" smtClean="0"/>
              <a:t>           交差点パラメータの最適化を交互に行う</a:t>
            </a:r>
            <a:endParaRPr lang="en-US" altLang="ja-JP" smtClean="0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141663"/>
            <a:ext cx="2665413" cy="219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9941" name="Object 5"/>
          <p:cNvGraphicFramePr>
            <a:graphicFrameLocks noChangeAspect="1"/>
          </p:cNvGraphicFramePr>
          <p:nvPr/>
        </p:nvGraphicFramePr>
        <p:xfrm>
          <a:off x="1187450" y="4973638"/>
          <a:ext cx="30162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4" name="数式" r:id="rId4" imgW="139680" imgH="215640" progId="Equation.3">
                  <p:embed/>
                </p:oleObj>
              </mc:Choice>
              <mc:Fallback>
                <p:oleObj name="数式" r:id="rId4" imgW="139680" imgH="215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4973638"/>
                        <a:ext cx="301625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2" name="Object 6"/>
          <p:cNvGraphicFramePr>
            <a:graphicFrameLocks noChangeAspect="1"/>
          </p:cNvGraphicFramePr>
          <p:nvPr/>
        </p:nvGraphicFramePr>
        <p:xfrm>
          <a:off x="1187450" y="4037013"/>
          <a:ext cx="357188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5" name="数式" r:id="rId6" imgW="164880" imgH="215640" progId="Equation.3">
                  <p:embed/>
                </p:oleObj>
              </mc:Choice>
              <mc:Fallback>
                <p:oleObj name="数式" r:id="rId6" imgW="164880" imgH="215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4037013"/>
                        <a:ext cx="357188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3" name="Object 7"/>
          <p:cNvGraphicFramePr>
            <a:graphicFrameLocks noChangeAspect="1"/>
          </p:cNvGraphicFramePr>
          <p:nvPr/>
        </p:nvGraphicFramePr>
        <p:xfrm>
          <a:off x="1978025" y="5189538"/>
          <a:ext cx="3556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6" name="数式" r:id="rId8" imgW="164880" imgH="215640" progId="Equation.3">
                  <p:embed/>
                </p:oleObj>
              </mc:Choice>
              <mc:Fallback>
                <p:oleObj name="数式" r:id="rId8" imgW="164880" imgH="215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8025" y="5189538"/>
                        <a:ext cx="355600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4" name="Object 8"/>
          <p:cNvGraphicFramePr>
            <a:graphicFrameLocks noChangeAspect="1"/>
          </p:cNvGraphicFramePr>
          <p:nvPr/>
        </p:nvGraphicFramePr>
        <p:xfrm>
          <a:off x="1042988" y="3173413"/>
          <a:ext cx="330200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7" name="数式" r:id="rId10" imgW="152280" imgH="228600" progId="Equation.3">
                  <p:embed/>
                </p:oleObj>
              </mc:Choice>
              <mc:Fallback>
                <p:oleObj name="数式" r:id="rId10" imgW="15228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173413"/>
                        <a:ext cx="330200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5" name="Object 9"/>
          <p:cNvGraphicFramePr>
            <a:graphicFrameLocks noChangeAspect="1"/>
          </p:cNvGraphicFramePr>
          <p:nvPr/>
        </p:nvGraphicFramePr>
        <p:xfrm>
          <a:off x="2627313" y="5083175"/>
          <a:ext cx="382587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8" name="数式" r:id="rId12" imgW="177480" imgH="215640" progId="Equation.3">
                  <p:embed/>
                </p:oleObj>
              </mc:Choice>
              <mc:Fallback>
                <p:oleObj name="数式" r:id="rId12" imgW="177480" imgH="2156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5083175"/>
                        <a:ext cx="382587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6" name="Oval 10"/>
          <p:cNvSpPr>
            <a:spLocks noChangeArrowheads="1"/>
          </p:cNvSpPr>
          <p:nvPr/>
        </p:nvSpPr>
        <p:spPr bwMode="auto">
          <a:xfrm>
            <a:off x="2771775" y="3749675"/>
            <a:ext cx="215900" cy="2159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39947" name="Object 11"/>
          <p:cNvGraphicFramePr>
            <a:graphicFrameLocks noChangeAspect="1"/>
          </p:cNvGraphicFramePr>
          <p:nvPr/>
        </p:nvGraphicFramePr>
        <p:xfrm>
          <a:off x="4167188" y="3444875"/>
          <a:ext cx="3824287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9" name="数式" r:id="rId14" imgW="1765080" imgH="507960" progId="Equation.3">
                  <p:embed/>
                </p:oleObj>
              </mc:Choice>
              <mc:Fallback>
                <p:oleObj name="数式" r:id="rId14" imgW="1765080" imgH="50796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7188" y="3444875"/>
                        <a:ext cx="3824287" cy="1096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8" name="Line 12"/>
          <p:cNvSpPr>
            <a:spLocks noChangeShapeType="1"/>
          </p:cNvSpPr>
          <p:nvPr/>
        </p:nvSpPr>
        <p:spPr bwMode="auto">
          <a:xfrm flipV="1">
            <a:off x="2943225" y="3678238"/>
            <a:ext cx="936625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9949" name="AutoShape 13"/>
          <p:cNvSpPr>
            <a:spLocks/>
          </p:cNvSpPr>
          <p:nvPr/>
        </p:nvSpPr>
        <p:spPr bwMode="auto">
          <a:xfrm>
            <a:off x="3951288" y="3533775"/>
            <a:ext cx="217487" cy="936625"/>
          </a:xfrm>
          <a:prstGeom prst="leftBrace">
            <a:avLst>
              <a:gd name="adj1" fmla="val 35888"/>
              <a:gd name="adj2" fmla="val 1666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9950" name="Rectangle 14"/>
          <p:cNvSpPr>
            <a:spLocks noChangeArrowheads="1"/>
          </p:cNvSpPr>
          <p:nvPr/>
        </p:nvSpPr>
        <p:spPr bwMode="auto">
          <a:xfrm>
            <a:off x="7451725" y="3286125"/>
            <a:ext cx="576263" cy="1296988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9951" name="Line 15"/>
          <p:cNvSpPr>
            <a:spLocks noChangeShapeType="1"/>
          </p:cNvSpPr>
          <p:nvPr/>
        </p:nvSpPr>
        <p:spPr bwMode="auto">
          <a:xfrm flipV="1">
            <a:off x="6156325" y="4583113"/>
            <a:ext cx="1511300" cy="1079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9952" name="Text Box 16"/>
          <p:cNvSpPr txBox="1">
            <a:spLocks noChangeArrowheads="1"/>
          </p:cNvSpPr>
          <p:nvPr/>
        </p:nvSpPr>
        <p:spPr bwMode="auto">
          <a:xfrm>
            <a:off x="3117850" y="5591175"/>
            <a:ext cx="53022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sz="2400"/>
              <a:t>これも変数としてフェアリングする。</a:t>
            </a:r>
            <a:br>
              <a:rPr lang="ja-JP" altLang="en-US" sz="2400"/>
            </a:br>
            <a:r>
              <a:rPr lang="ja-JP" altLang="en-US" sz="2400"/>
              <a:t>ただし、線形最小自乗法では難しいので</a:t>
            </a:r>
            <a:br>
              <a:rPr lang="ja-JP" altLang="en-US" sz="2400"/>
            </a:br>
            <a:r>
              <a:rPr lang="ja-JP" altLang="en-US" sz="2400"/>
              <a:t>最急降下法 </a:t>
            </a:r>
            <a:r>
              <a:rPr lang="en-US" altLang="ja-JP" sz="2400"/>
              <a:t>(gradient descent) </a:t>
            </a:r>
            <a:r>
              <a:rPr lang="ja-JP" altLang="en-US" sz="2400"/>
              <a:t>で行う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1431E-5DE5-4735-84CC-9E96E5F6AE22}" type="slidenum">
              <a:rPr lang="ja-JP" altLang="en-US"/>
              <a:pPr/>
              <a:t>14</a:t>
            </a:fld>
            <a:endParaRPr lang="en-US" altLang="ja-JP"/>
          </a:p>
        </p:txBody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>
          <a:xfrm>
            <a:off x="250825" y="5661025"/>
            <a:ext cx="8497888" cy="1079500"/>
          </a:xfr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ja-JP" altLang="en-US" smtClean="0"/>
              <a:t>産業応用を目的としたとき、マジックナンバー</a:t>
            </a:r>
            <a:r>
              <a:rPr lang="en-US" altLang="ja-JP" smtClean="0"/>
              <a:t>α</a:t>
            </a:r>
            <a:br>
              <a:rPr lang="en-US" altLang="ja-JP" smtClean="0"/>
            </a:br>
            <a:r>
              <a:rPr lang="en-US" altLang="ja-JP" smtClean="0"/>
              <a:t>             </a:t>
            </a:r>
            <a:r>
              <a:rPr lang="ja-JP" altLang="en-US" smtClean="0"/>
              <a:t>の値を直接指定するのは直感的でない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3" y="620713"/>
            <a:ext cx="2520950" cy="173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167063"/>
            <a:ext cx="2790825" cy="184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3171825"/>
            <a:ext cx="2935288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0" y="3114675"/>
            <a:ext cx="290830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6" name="Line 8"/>
          <p:cNvSpPr>
            <a:spLocks noChangeShapeType="1"/>
          </p:cNvSpPr>
          <p:nvPr/>
        </p:nvSpPr>
        <p:spPr bwMode="auto">
          <a:xfrm flipH="1">
            <a:off x="2197100" y="2349500"/>
            <a:ext cx="1079500" cy="719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>
            <a:off x="4570413" y="2420938"/>
            <a:ext cx="1587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5724525" y="2349500"/>
            <a:ext cx="1223963" cy="792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43019" name="Object 11"/>
          <p:cNvGraphicFramePr>
            <a:graphicFrameLocks noChangeAspect="1"/>
          </p:cNvGraphicFramePr>
          <p:nvPr/>
        </p:nvGraphicFramePr>
        <p:xfrm>
          <a:off x="827088" y="5048250"/>
          <a:ext cx="1419225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2" name="数式" r:id="rId7" imgW="533160" imgH="203040" progId="Equation.3">
                  <p:embed/>
                </p:oleObj>
              </mc:Choice>
              <mc:Fallback>
                <p:oleObj name="数式" r:id="rId7" imgW="533160" imgH="2030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5048250"/>
                        <a:ext cx="1419225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20" name="Object 12"/>
          <p:cNvGraphicFramePr>
            <a:graphicFrameLocks noChangeAspect="1"/>
          </p:cNvGraphicFramePr>
          <p:nvPr/>
        </p:nvGraphicFramePr>
        <p:xfrm>
          <a:off x="3851275" y="4941888"/>
          <a:ext cx="1419225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3" name="数式" r:id="rId9" imgW="533160" imgH="203040" progId="Equation.3">
                  <p:embed/>
                </p:oleObj>
              </mc:Choice>
              <mc:Fallback>
                <p:oleObj name="数式" r:id="rId9" imgW="533160" imgH="2030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4941888"/>
                        <a:ext cx="1419225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0" name="Rectangle 2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1143000"/>
          </a:xfrm>
        </p:spPr>
        <p:txBody>
          <a:bodyPr/>
          <a:lstStyle/>
          <a:p>
            <a:r>
              <a:rPr lang="ja-JP" altLang="en-US" sz="4000" smtClean="0"/>
              <a:t>精度と滑らかさの制御パラメータ</a:t>
            </a:r>
            <a:r>
              <a:rPr lang="en-US" altLang="ja-JP" sz="4000" smtClean="0"/>
              <a:t>α</a:t>
            </a:r>
            <a:endParaRPr lang="ja-JP" altLang="en-US" sz="4000" smtClean="0"/>
          </a:p>
        </p:txBody>
      </p:sp>
      <p:graphicFrame>
        <p:nvGraphicFramePr>
          <p:cNvPr id="43021" name="Object 13"/>
          <p:cNvGraphicFramePr>
            <a:graphicFrameLocks noChangeAspect="1"/>
          </p:cNvGraphicFramePr>
          <p:nvPr/>
        </p:nvGraphicFramePr>
        <p:xfrm>
          <a:off x="6948488" y="5013325"/>
          <a:ext cx="1419225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4" name="数式" r:id="rId11" imgW="533160" imgH="203040" progId="Equation.3">
                  <p:embed/>
                </p:oleObj>
              </mc:Choice>
              <mc:Fallback>
                <p:oleObj name="数式" r:id="rId11" imgW="533160" imgH="2030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5013325"/>
                        <a:ext cx="1419225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537AC-B7C1-413E-B541-202C7318B55F}" type="slidenum">
              <a:rPr lang="ja-JP" altLang="en-US"/>
              <a:pPr/>
              <a:t>15</a:t>
            </a:fld>
            <a:endParaRPr lang="en-US" altLang="ja-JP"/>
          </a:p>
        </p:txBody>
      </p:sp>
      <p:pic>
        <p:nvPicPr>
          <p:cNvPr id="4404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719513"/>
            <a:ext cx="3524250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4" name="Rectangle 2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1143000"/>
          </a:xfrm>
        </p:spPr>
        <p:txBody>
          <a:bodyPr/>
          <a:lstStyle/>
          <a:p>
            <a:r>
              <a:rPr lang="ja-JP" altLang="en-US" sz="4000" smtClean="0"/>
              <a:t>許容誤差指定による</a:t>
            </a:r>
            <a:r>
              <a:rPr lang="en-US" altLang="ja-JP" sz="4000" smtClean="0"/>
              <a:t>α</a:t>
            </a:r>
            <a:r>
              <a:rPr lang="ja-JP" altLang="en-US" sz="4000" smtClean="0"/>
              <a:t>の自動選択</a:t>
            </a:r>
          </a:p>
        </p:txBody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>
          <a:xfrm>
            <a:off x="250825" y="765175"/>
            <a:ext cx="8642350" cy="1727200"/>
          </a:xfrm>
        </p:spPr>
        <p:txBody>
          <a:bodyPr/>
          <a:lstStyle/>
          <a:p>
            <a:r>
              <a:rPr lang="ja-JP" altLang="en-US" sz="2800" smtClean="0"/>
              <a:t>許容誤差を満たす範囲でなるべく小さな</a:t>
            </a:r>
            <a:r>
              <a:rPr lang="en-US" altLang="ja-JP" sz="2800" smtClean="0"/>
              <a:t>α</a:t>
            </a:r>
            <a:r>
              <a:rPr lang="ja-JP" altLang="en-US" sz="2800" smtClean="0"/>
              <a:t>を見つける</a:t>
            </a:r>
          </a:p>
          <a:p>
            <a:pPr lvl="1"/>
            <a:r>
              <a:rPr lang="ja-JP" altLang="en-US" sz="2400" smtClean="0"/>
              <a:t>変数は</a:t>
            </a:r>
            <a:r>
              <a:rPr lang="en-US" altLang="ja-JP" sz="2400" smtClean="0"/>
              <a:t>α</a:t>
            </a:r>
            <a:r>
              <a:rPr lang="ja-JP" altLang="en-US" sz="2400" smtClean="0"/>
              <a:t>が</a:t>
            </a:r>
            <a:r>
              <a:rPr lang="en-US" altLang="ja-JP" sz="2400" smtClean="0"/>
              <a:t>1</a:t>
            </a:r>
            <a:r>
              <a:rPr lang="ja-JP" altLang="en-US" sz="2400" smtClean="0"/>
              <a:t>つのみなので，</a:t>
            </a:r>
            <a:br>
              <a:rPr lang="ja-JP" altLang="en-US" sz="2400" smtClean="0"/>
            </a:br>
            <a:r>
              <a:rPr lang="ja-JP" altLang="en-US" sz="2400" smtClean="0"/>
              <a:t>                   </a:t>
            </a:r>
            <a:r>
              <a:rPr lang="en-US" altLang="ja-JP" sz="2400" smtClean="0"/>
              <a:t>α</a:t>
            </a:r>
            <a:r>
              <a:rPr lang="ja-JP" altLang="en-US" sz="2400" smtClean="0"/>
              <a:t>を変えながらフェアリングを何度も行う</a:t>
            </a:r>
            <a:endParaRPr lang="en-US" altLang="ja-JP" sz="2400" smtClean="0"/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060575"/>
            <a:ext cx="2663825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716338"/>
            <a:ext cx="36576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9" name="Line 7"/>
          <p:cNvSpPr>
            <a:spLocks noChangeShapeType="1"/>
          </p:cNvSpPr>
          <p:nvPr/>
        </p:nvSpPr>
        <p:spPr bwMode="auto">
          <a:xfrm flipH="1">
            <a:off x="2124075" y="2997200"/>
            <a:ext cx="1152525" cy="792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4040" name="Line 8"/>
          <p:cNvSpPr>
            <a:spLocks noChangeShapeType="1"/>
          </p:cNvSpPr>
          <p:nvPr/>
        </p:nvSpPr>
        <p:spPr bwMode="auto">
          <a:xfrm>
            <a:off x="5724525" y="2997200"/>
            <a:ext cx="1223963" cy="792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3786188" y="3951288"/>
            <a:ext cx="16494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2000"/>
              <a:t>曲線の長さは</a:t>
            </a:r>
            <a:br>
              <a:rPr lang="ja-JP" altLang="en-US" sz="2000"/>
            </a:br>
            <a:r>
              <a:rPr lang="en-US" altLang="ja-JP" sz="2000"/>
              <a:t>200mm </a:t>
            </a:r>
            <a:r>
              <a:rPr lang="ja-JP" altLang="en-US" sz="2000"/>
              <a:t>程度</a:t>
            </a: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6227763" y="6375400"/>
            <a:ext cx="2114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2000"/>
              <a:t>許容誤差 </a:t>
            </a:r>
            <a:r>
              <a:rPr lang="en-US" altLang="ja-JP" sz="2000"/>
              <a:t>: 26mm</a:t>
            </a: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661988" y="6345238"/>
            <a:ext cx="23256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2000"/>
              <a:t>許容誤差 </a:t>
            </a:r>
            <a:r>
              <a:rPr lang="en-US" altLang="ja-JP" sz="2000"/>
              <a:t>: 7.15mm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6008-F34F-487D-800B-A583EE9F37FB}" type="slidenum">
              <a:rPr lang="ja-JP" altLang="en-US"/>
              <a:pPr/>
              <a:t>16</a:t>
            </a:fld>
            <a:endParaRPr lang="en-US" altLang="ja-JP"/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914525"/>
            <a:ext cx="2519363" cy="209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58" name="Rectangle 2"/>
          <p:cNvSpPr>
            <a:spLocks noGrp="1"/>
          </p:cNvSpPr>
          <p:nvPr>
            <p:ph type="title"/>
          </p:nvPr>
        </p:nvSpPr>
        <p:spPr>
          <a:xfrm>
            <a:off x="457200" y="-100013"/>
            <a:ext cx="8229600" cy="1143001"/>
          </a:xfrm>
        </p:spPr>
        <p:txBody>
          <a:bodyPr/>
          <a:lstStyle/>
          <a:p>
            <a:r>
              <a:rPr lang="ja-JP" altLang="en-US" smtClean="0"/>
              <a:t>接線拘束付きフェアリング</a:t>
            </a:r>
          </a:p>
        </p:txBody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>
          <a:xfrm>
            <a:off x="457200" y="950913"/>
            <a:ext cx="8229600" cy="1254125"/>
          </a:xfrm>
        </p:spPr>
        <p:txBody>
          <a:bodyPr/>
          <a:lstStyle/>
          <a:p>
            <a:r>
              <a:rPr lang="ja-JP" altLang="en-US" smtClean="0"/>
              <a:t>端点の接線方向を拘束することもできる</a:t>
            </a:r>
          </a:p>
          <a:p>
            <a:pPr lvl="1"/>
            <a:r>
              <a:rPr lang="ja-JP" altLang="en-US" smtClean="0"/>
              <a:t>依然、線形最小自乗法でフェアリングが可能</a:t>
            </a:r>
          </a:p>
        </p:txBody>
      </p:sp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3429000"/>
            <a:ext cx="3265488" cy="270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357563"/>
            <a:ext cx="3402012" cy="286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3" name="Line 7"/>
          <p:cNvSpPr>
            <a:spLocks noChangeShapeType="1"/>
          </p:cNvSpPr>
          <p:nvPr/>
        </p:nvSpPr>
        <p:spPr bwMode="auto">
          <a:xfrm flipH="1">
            <a:off x="2124075" y="2997200"/>
            <a:ext cx="1152525" cy="792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5064" name="Line 8"/>
          <p:cNvSpPr>
            <a:spLocks noChangeShapeType="1"/>
          </p:cNvSpPr>
          <p:nvPr/>
        </p:nvSpPr>
        <p:spPr bwMode="auto">
          <a:xfrm>
            <a:off x="5724525" y="2997200"/>
            <a:ext cx="1223963" cy="792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5435600" y="6092825"/>
            <a:ext cx="33639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sz="2000"/>
              <a:t>端点の接線も拘束</a:t>
            </a:r>
            <a:br>
              <a:rPr lang="ja-JP" altLang="en-US" sz="2000"/>
            </a:br>
            <a:r>
              <a:rPr lang="en-US" altLang="ja-JP" sz="2000"/>
              <a:t>(</a:t>
            </a:r>
            <a:r>
              <a:rPr lang="ja-JP" altLang="en-US" sz="2000"/>
              <a:t>曲面パッチに使うときに必要</a:t>
            </a:r>
            <a:r>
              <a:rPr lang="en-US" altLang="ja-JP" sz="2000"/>
              <a:t>)</a:t>
            </a: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827088" y="6237288"/>
            <a:ext cx="2470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2000"/>
              <a:t>端点の位置のみ拘束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BDFA8-5442-416A-9A52-7E069911ED6F}" type="slidenum">
              <a:rPr lang="ja-JP" altLang="en-US"/>
              <a:pPr/>
              <a:t>17</a:t>
            </a:fld>
            <a:endParaRPr lang="en-US" altLang="ja-JP"/>
          </a:p>
        </p:txBody>
      </p:sp>
      <p:sp>
        <p:nvSpPr>
          <p:cNvPr id="46082" name="Rectangle 2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1143000"/>
          </a:xfrm>
        </p:spPr>
        <p:txBody>
          <a:bodyPr/>
          <a:lstStyle/>
          <a:p>
            <a:r>
              <a:rPr lang="ja-JP" altLang="en-US" smtClean="0"/>
              <a:t>曲面パッチへのあてはめ</a:t>
            </a: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517650"/>
            <a:ext cx="4752975" cy="183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3368675"/>
            <a:ext cx="3421062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357563"/>
            <a:ext cx="3600450" cy="108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3" name="Rectangle 3"/>
          <p:cNvSpPr>
            <a:spLocks noGrp="1"/>
          </p:cNvSpPr>
          <p:nvPr>
            <p:ph type="body" idx="1"/>
          </p:nvPr>
        </p:nvSpPr>
        <p:spPr>
          <a:xfrm>
            <a:off x="457200" y="703263"/>
            <a:ext cx="8229600" cy="4525962"/>
          </a:xfrm>
        </p:spPr>
        <p:txBody>
          <a:bodyPr/>
          <a:lstStyle/>
          <a:p>
            <a:r>
              <a:rPr lang="ja-JP" altLang="en-US" smtClean="0"/>
              <a:t>多数のパッチにより構成された曲面を</a:t>
            </a:r>
            <a:br>
              <a:rPr lang="ja-JP" altLang="en-US" smtClean="0"/>
            </a:br>
            <a:r>
              <a:rPr lang="ja-JP" altLang="en-US" smtClean="0"/>
              <a:t>                             滑らかな１枚面で近似したい</a:t>
            </a:r>
          </a:p>
        </p:txBody>
      </p:sp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694238"/>
            <a:ext cx="2663825" cy="216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9" name="Line 9"/>
          <p:cNvSpPr>
            <a:spLocks noChangeShapeType="1"/>
          </p:cNvSpPr>
          <p:nvPr/>
        </p:nvSpPr>
        <p:spPr bwMode="auto">
          <a:xfrm>
            <a:off x="4500563" y="3573463"/>
            <a:ext cx="0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4635500"/>
            <a:ext cx="2676525" cy="222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6137275" y="4124325"/>
            <a:ext cx="109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2400"/>
              <a:t>横方向</a:t>
            </a: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1331913" y="4365625"/>
            <a:ext cx="109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2400"/>
              <a:t>縦方向</a:t>
            </a:r>
          </a:p>
        </p:txBody>
      </p:sp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5795963" y="1989138"/>
            <a:ext cx="32988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sz="2400"/>
              <a:t>多数のパッチ</a:t>
            </a:r>
            <a:br>
              <a:rPr lang="ja-JP" altLang="en-US" sz="2400"/>
            </a:br>
            <a:r>
              <a:rPr lang="ja-JP" altLang="en-US" sz="2400"/>
              <a:t>による曲面</a:t>
            </a:r>
            <a:br>
              <a:rPr lang="ja-JP" altLang="en-US" sz="2400"/>
            </a:br>
            <a:r>
              <a:rPr lang="en-US" altLang="ja-JP" sz="2400"/>
              <a:t>(CAM</a:t>
            </a:r>
            <a:r>
              <a:rPr lang="ja-JP" altLang="en-US" sz="2400"/>
              <a:t>等では扱いにくい</a:t>
            </a:r>
            <a:r>
              <a:rPr lang="en-US" altLang="ja-JP" sz="2400"/>
              <a:t>)</a:t>
            </a:r>
          </a:p>
        </p:txBody>
      </p:sp>
      <p:sp>
        <p:nvSpPr>
          <p:cNvPr id="46094" name="Text Box 14"/>
          <p:cNvSpPr txBox="1">
            <a:spLocks noChangeArrowheads="1"/>
          </p:cNvSpPr>
          <p:nvPr/>
        </p:nvSpPr>
        <p:spPr bwMode="auto">
          <a:xfrm>
            <a:off x="5954713" y="5805488"/>
            <a:ext cx="22177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2400"/>
              <a:t>等輝度線による</a:t>
            </a:r>
          </a:p>
          <a:p>
            <a:r>
              <a:rPr lang="ja-JP" altLang="en-US" sz="2400"/>
              <a:t>滑らかさの評価</a:t>
            </a:r>
          </a:p>
        </p:txBody>
      </p:sp>
      <p:sp>
        <p:nvSpPr>
          <p:cNvPr id="46096" name="Text Box 16"/>
          <p:cNvSpPr txBox="1">
            <a:spLocks noChangeArrowheads="1"/>
          </p:cNvSpPr>
          <p:nvPr/>
        </p:nvSpPr>
        <p:spPr bwMode="auto">
          <a:xfrm>
            <a:off x="2987675" y="6356350"/>
            <a:ext cx="1573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/>
              <a:t>1</a:t>
            </a:r>
            <a:r>
              <a:rPr lang="ja-JP" altLang="en-US" sz="2400"/>
              <a:t>枚の曲面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4821-6492-4FB8-8E6C-EFDF707D1321}" type="slidenum">
              <a:rPr lang="ja-JP" altLang="en-US"/>
              <a:pPr/>
              <a:t>2</a:t>
            </a:fld>
            <a:endParaRPr lang="en-US" altLang="ja-JP"/>
          </a:p>
        </p:txBody>
      </p:sp>
      <p:sp>
        <p:nvSpPr>
          <p:cNvPr id="9218" name="タイトル 1"/>
          <p:cNvSpPr>
            <a:spLocks noGrp="1"/>
          </p:cNvSpPr>
          <p:nvPr>
            <p:ph type="title"/>
          </p:nvPr>
        </p:nvSpPr>
        <p:spPr>
          <a:xfrm>
            <a:off x="457200" y="-242888"/>
            <a:ext cx="8229600" cy="1143001"/>
          </a:xfrm>
        </p:spPr>
        <p:txBody>
          <a:bodyPr/>
          <a:lstStyle/>
          <a:p>
            <a:pPr eaLnBrk="1" hangingPunct="1"/>
            <a:r>
              <a:rPr lang="ja-JP" altLang="en-US" smtClean="0"/>
              <a:t>やりたいこと</a:t>
            </a:r>
          </a:p>
        </p:txBody>
      </p:sp>
      <p:sp>
        <p:nvSpPr>
          <p:cNvPr id="9219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1112838"/>
          </a:xfrm>
        </p:spPr>
        <p:txBody>
          <a:bodyPr/>
          <a:lstStyle/>
          <a:p>
            <a:pPr eaLnBrk="1" hangingPunct="1"/>
            <a:r>
              <a:rPr lang="ja-JP" altLang="en-US" smtClean="0"/>
              <a:t>表面スキャンにより得られた点群を</a:t>
            </a:r>
            <a:br>
              <a:rPr lang="ja-JP" altLang="en-US" smtClean="0"/>
            </a:br>
            <a:r>
              <a:rPr lang="ja-JP" altLang="en-US" smtClean="0"/>
              <a:t>　　滑らかに近似する </a:t>
            </a:r>
            <a:r>
              <a:rPr lang="en-US" altLang="ja-JP" smtClean="0"/>
              <a:t>CAD </a:t>
            </a:r>
            <a:r>
              <a:rPr lang="ja-JP" altLang="en-US" smtClean="0"/>
              <a:t>曲面をつくりたい</a:t>
            </a:r>
          </a:p>
          <a:p>
            <a:pPr eaLnBrk="1" hangingPunct="1"/>
            <a:endParaRPr lang="ja-JP" altLang="en-US" smtClean="0"/>
          </a:p>
        </p:txBody>
      </p:sp>
      <p:sp>
        <p:nvSpPr>
          <p:cNvPr id="9224" name="テキスト ボックス 7"/>
          <p:cNvSpPr txBox="1">
            <a:spLocks noChangeArrowheads="1"/>
          </p:cNvSpPr>
          <p:nvPr/>
        </p:nvSpPr>
        <p:spPr bwMode="auto">
          <a:xfrm>
            <a:off x="323850" y="5084763"/>
            <a:ext cx="187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400">
                <a:latin typeface="Calibri" panose="020F0502020204030204" pitchFamily="34" charset="0"/>
              </a:rPr>
              <a:t>スキャン点群</a:t>
            </a:r>
          </a:p>
        </p:txBody>
      </p:sp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5163"/>
            <a:ext cx="2627313" cy="197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989138"/>
            <a:ext cx="2801937" cy="169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826000"/>
            <a:ext cx="2808287" cy="169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t="2992" r="3363" b="5466"/>
          <a:stretch>
            <a:fillRect/>
          </a:stretch>
        </p:blipFill>
        <p:spPr bwMode="auto">
          <a:xfrm>
            <a:off x="5795963" y="1957388"/>
            <a:ext cx="3313112" cy="190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2" name="Picture 1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" t="7956" r="3401" b="2496"/>
          <a:stretch>
            <a:fillRect/>
          </a:stretch>
        </p:blipFill>
        <p:spPr bwMode="auto">
          <a:xfrm>
            <a:off x="5724525" y="4724400"/>
            <a:ext cx="3371850" cy="208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33" name="Line 17"/>
          <p:cNvSpPr>
            <a:spLocks noChangeShapeType="1"/>
          </p:cNvSpPr>
          <p:nvPr/>
        </p:nvSpPr>
        <p:spPr bwMode="auto">
          <a:xfrm flipV="1">
            <a:off x="1835150" y="2997200"/>
            <a:ext cx="720725" cy="503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>
            <a:off x="3779838" y="3644900"/>
            <a:ext cx="0" cy="1223963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223" name="テキスト ボックス 6"/>
          <p:cNvSpPr txBox="1">
            <a:spLocks noChangeArrowheads="1"/>
          </p:cNvSpPr>
          <p:nvPr/>
        </p:nvSpPr>
        <p:spPr bwMode="auto">
          <a:xfrm>
            <a:off x="566738" y="2060575"/>
            <a:ext cx="2133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 sz="2400">
                <a:latin typeface="Calibri" panose="020F0502020204030204" pitchFamily="34" charset="0"/>
              </a:rPr>
              <a:t>CAD</a:t>
            </a:r>
            <a:r>
              <a:rPr lang="ja-JP" altLang="en-US" sz="2400">
                <a:latin typeface="Calibri" panose="020F0502020204030204" pitchFamily="34" charset="0"/>
              </a:rPr>
              <a:t>曲線による</a:t>
            </a:r>
          </a:p>
          <a:p>
            <a:pPr algn="ctr" eaLnBrk="1" hangingPunct="1"/>
            <a:r>
              <a:rPr lang="ja-JP" altLang="en-US" sz="2400">
                <a:latin typeface="Calibri" panose="020F0502020204030204" pitchFamily="34" charset="0"/>
              </a:rPr>
              <a:t>ワイヤフレーム</a:t>
            </a:r>
            <a:br>
              <a:rPr lang="ja-JP" altLang="en-US" sz="2400">
                <a:latin typeface="Calibri" panose="020F0502020204030204" pitchFamily="34" charset="0"/>
              </a:rPr>
            </a:br>
            <a:r>
              <a:rPr lang="ja-JP" altLang="en-US" sz="2400">
                <a:latin typeface="Calibri" panose="020F0502020204030204" pitchFamily="34" charset="0"/>
              </a:rPr>
              <a:t>生成</a:t>
            </a:r>
            <a:endParaRPr lang="en-US" altLang="ja-JP" sz="2400">
              <a:latin typeface="Calibri" panose="020F0502020204030204" pitchFamily="34" charset="0"/>
            </a:endParaRPr>
          </a:p>
        </p:txBody>
      </p:sp>
      <p:sp>
        <p:nvSpPr>
          <p:cNvPr id="9235" name="テキスト ボックス 6"/>
          <p:cNvSpPr txBox="1">
            <a:spLocks noChangeArrowheads="1"/>
          </p:cNvSpPr>
          <p:nvPr/>
        </p:nvSpPr>
        <p:spPr bwMode="auto">
          <a:xfrm>
            <a:off x="3924300" y="3573463"/>
            <a:ext cx="1747838" cy="122555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400">
                <a:latin typeface="Calibri" panose="020F0502020204030204" pitchFamily="34" charset="0"/>
              </a:rPr>
              <a:t>新しい</a:t>
            </a:r>
            <a:br>
              <a:rPr lang="ja-JP" altLang="en-US" sz="2400">
                <a:latin typeface="Calibri" panose="020F0502020204030204" pitchFamily="34" charset="0"/>
              </a:rPr>
            </a:br>
            <a:r>
              <a:rPr lang="ja-JP" altLang="en-US" sz="2400">
                <a:latin typeface="Calibri" panose="020F0502020204030204" pitchFamily="34" charset="0"/>
              </a:rPr>
              <a:t>フェアリング</a:t>
            </a:r>
            <a:br>
              <a:rPr lang="ja-JP" altLang="en-US" sz="2400">
                <a:latin typeface="Calibri" panose="020F0502020204030204" pitchFamily="34" charset="0"/>
              </a:rPr>
            </a:br>
            <a:r>
              <a:rPr lang="ja-JP" altLang="en-US" sz="2400">
                <a:latin typeface="Calibri" panose="020F0502020204030204" pitchFamily="34" charset="0"/>
              </a:rPr>
              <a:t>方法</a:t>
            </a:r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 flipV="1">
            <a:off x="5292725" y="2636838"/>
            <a:ext cx="86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 flipV="1">
            <a:off x="5148263" y="5300663"/>
            <a:ext cx="86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239" name="テキスト ボックス 6"/>
          <p:cNvSpPr txBox="1">
            <a:spLocks noChangeArrowheads="1"/>
          </p:cNvSpPr>
          <p:nvPr/>
        </p:nvSpPr>
        <p:spPr bwMode="auto">
          <a:xfrm>
            <a:off x="5003800" y="1773238"/>
            <a:ext cx="13192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 sz="2400">
                <a:latin typeface="Calibri" panose="020F0502020204030204" pitchFamily="34" charset="0"/>
              </a:rPr>
              <a:t>CAD</a:t>
            </a:r>
            <a:r>
              <a:rPr lang="ja-JP" altLang="en-US" sz="2400">
                <a:latin typeface="Calibri" panose="020F0502020204030204" pitchFamily="34" charset="0"/>
              </a:rPr>
              <a:t>曲面</a:t>
            </a:r>
            <a:br>
              <a:rPr lang="ja-JP" altLang="en-US" sz="2400">
                <a:latin typeface="Calibri" panose="020F0502020204030204" pitchFamily="34" charset="0"/>
              </a:rPr>
            </a:br>
            <a:r>
              <a:rPr lang="ja-JP" altLang="en-US" sz="2400">
                <a:latin typeface="Calibri" panose="020F0502020204030204" pitchFamily="34" charset="0"/>
              </a:rPr>
              <a:t>を張る</a:t>
            </a: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7092950" y="3429000"/>
            <a:ext cx="18081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sz="2000"/>
              <a:t>ノイズの影響で</a:t>
            </a:r>
            <a:br>
              <a:rPr lang="ja-JP" altLang="en-US" sz="2000"/>
            </a:br>
            <a:r>
              <a:rPr lang="ja-JP" altLang="en-US" sz="2000"/>
              <a:t>でこぼこ</a:t>
            </a:r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7740650" y="6021388"/>
            <a:ext cx="896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sz="2000"/>
              <a:t>滑らか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806EE-1158-414F-96BA-920DCEC972F2}" type="slidenum">
              <a:rPr lang="ja-JP" altLang="en-US"/>
              <a:pPr/>
              <a:t>3</a:t>
            </a:fld>
            <a:endParaRPr lang="en-US" altLang="ja-JP"/>
          </a:p>
        </p:txBody>
      </p:sp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xfrm>
            <a:off x="457200" y="-100013"/>
            <a:ext cx="8229600" cy="1143001"/>
          </a:xfrm>
        </p:spPr>
        <p:txBody>
          <a:bodyPr/>
          <a:lstStyle/>
          <a:p>
            <a:r>
              <a:rPr lang="ja-JP" altLang="en-US" smtClean="0"/>
              <a:t>問題設定</a:t>
            </a:r>
          </a:p>
        </p:txBody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>
          <a:xfrm>
            <a:off x="457200" y="838200"/>
            <a:ext cx="8229600" cy="2159000"/>
          </a:xfrm>
        </p:spPr>
        <p:txBody>
          <a:bodyPr/>
          <a:lstStyle/>
          <a:p>
            <a:r>
              <a:rPr lang="ja-JP" altLang="en-US" smtClean="0"/>
              <a:t>点群から生成したワイヤフレームを</a:t>
            </a:r>
            <a:br>
              <a:rPr lang="ja-JP" altLang="en-US" smtClean="0"/>
            </a:br>
            <a:r>
              <a:rPr lang="ja-JP" altLang="en-US" smtClean="0"/>
              <a:t>           　　　　　　　　　　　　　フェアリングする</a:t>
            </a:r>
          </a:p>
          <a:p>
            <a:pPr lvl="1"/>
            <a:r>
              <a:rPr lang="ja-JP" altLang="en-US" smtClean="0"/>
              <a:t>曲面を張るためには、</a:t>
            </a:r>
            <a:br>
              <a:rPr lang="ja-JP" altLang="en-US" smtClean="0"/>
            </a:br>
            <a:r>
              <a:rPr lang="ja-JP" altLang="en-US" smtClean="0"/>
              <a:t>            曲線群の</a:t>
            </a:r>
            <a:r>
              <a:rPr lang="ja-JP" altLang="en-US" u="sng" smtClean="0">
                <a:solidFill>
                  <a:srgbClr val="FF00FF"/>
                </a:solidFill>
              </a:rPr>
              <a:t>交差点</a:t>
            </a:r>
            <a:r>
              <a:rPr lang="ja-JP" altLang="en-US" smtClean="0"/>
              <a:t>を保持することが必須</a:t>
            </a:r>
            <a:endParaRPr lang="en-US" altLang="ja-JP" smtClean="0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213100"/>
            <a:ext cx="40227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068638"/>
            <a:ext cx="40322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8" name="Line 6"/>
          <p:cNvSpPr>
            <a:spLocks noChangeShapeType="1"/>
          </p:cNvSpPr>
          <p:nvPr/>
        </p:nvSpPr>
        <p:spPr bwMode="auto">
          <a:xfrm>
            <a:off x="3635375" y="5157788"/>
            <a:ext cx="129698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3799" name="テキスト ボックス 6"/>
          <p:cNvSpPr txBox="1">
            <a:spLocks noChangeArrowheads="1"/>
          </p:cNvSpPr>
          <p:nvPr/>
        </p:nvSpPr>
        <p:spPr bwMode="auto">
          <a:xfrm>
            <a:off x="3438525" y="5300663"/>
            <a:ext cx="1709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FF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400">
                <a:latin typeface="Calibri" panose="020F0502020204030204" pitchFamily="34" charset="0"/>
              </a:rPr>
              <a:t>フェアリング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900113" y="6092825"/>
            <a:ext cx="7632700" cy="720725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2000"/>
              <a:t>※ </a:t>
            </a:r>
            <a:r>
              <a:rPr lang="ja-JP" altLang="en-US" sz="2000"/>
              <a:t>フェアリングも平滑化と同じく、凹凸をなくすことを意味するが、</a:t>
            </a:r>
            <a:br>
              <a:rPr lang="ja-JP" altLang="en-US" sz="2000"/>
            </a:br>
            <a:r>
              <a:rPr lang="ja-JP" altLang="en-US" sz="2000"/>
              <a:t>　　　　　　　　　　　　　　　　　　　　　　　  最小化すべき目的関数がある。</a:t>
            </a:r>
          </a:p>
        </p:txBody>
      </p:sp>
      <p:sp>
        <p:nvSpPr>
          <p:cNvPr id="33801" name="Oval 9"/>
          <p:cNvSpPr>
            <a:spLocks noChangeArrowheads="1"/>
          </p:cNvSpPr>
          <p:nvPr/>
        </p:nvSpPr>
        <p:spPr bwMode="auto">
          <a:xfrm>
            <a:off x="2411413" y="4005263"/>
            <a:ext cx="144462" cy="144462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3802" name="Oval 10"/>
          <p:cNvSpPr>
            <a:spLocks noChangeArrowheads="1"/>
          </p:cNvSpPr>
          <p:nvPr/>
        </p:nvSpPr>
        <p:spPr bwMode="auto">
          <a:xfrm>
            <a:off x="2771775" y="3860800"/>
            <a:ext cx="144463" cy="144463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3803" name="Oval 11"/>
          <p:cNvSpPr>
            <a:spLocks noChangeArrowheads="1"/>
          </p:cNvSpPr>
          <p:nvPr/>
        </p:nvSpPr>
        <p:spPr bwMode="auto">
          <a:xfrm>
            <a:off x="7308850" y="4005263"/>
            <a:ext cx="144463" cy="144462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3804" name="Oval 12"/>
          <p:cNvSpPr>
            <a:spLocks noChangeArrowheads="1"/>
          </p:cNvSpPr>
          <p:nvPr/>
        </p:nvSpPr>
        <p:spPr bwMode="auto">
          <a:xfrm>
            <a:off x="7669213" y="3860800"/>
            <a:ext cx="144462" cy="144463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 flipH="1">
            <a:off x="2916238" y="2852738"/>
            <a:ext cx="1079500" cy="1008062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>
            <a:off x="4356100" y="2852738"/>
            <a:ext cx="2879725" cy="115252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2ACE-D9F2-405B-886F-C21B9861593E}" type="slidenum">
              <a:rPr lang="ja-JP" altLang="en-US"/>
              <a:pPr/>
              <a:t>4</a:t>
            </a:fld>
            <a:endParaRPr lang="en-US" altLang="ja-JP"/>
          </a:p>
        </p:txBody>
      </p:sp>
      <p:sp>
        <p:nvSpPr>
          <p:cNvPr id="10242" name="タイトル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曲線フェアリングの関連研究</a:t>
            </a:r>
          </a:p>
        </p:txBody>
      </p:sp>
      <p:sp>
        <p:nvSpPr>
          <p:cNvPr id="1024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2625"/>
          </a:xfrm>
        </p:spPr>
        <p:txBody>
          <a:bodyPr/>
          <a:lstStyle/>
          <a:p>
            <a:pPr eaLnBrk="1" hangingPunct="1"/>
            <a:r>
              <a:rPr lang="ja-JP" altLang="en-US" smtClean="0">
                <a:latin typeface="Arial" panose="020B0604020202020204" pitchFamily="34" charset="0"/>
                <a:cs typeface="Arial" panose="020B0604020202020204" pitchFamily="34" charset="0"/>
              </a:rPr>
              <a:t>単一曲線に関しては、</a:t>
            </a:r>
            <a:br>
              <a:rPr lang="ja-JP" altLang="en-US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ja-JP" altLang="en-US" smtClean="0">
                <a:latin typeface="Arial" panose="020B0604020202020204" pitchFamily="34" charset="0"/>
                <a:cs typeface="Arial" panose="020B0604020202020204" pitchFamily="34" charset="0"/>
              </a:rPr>
              <a:t>　　　　　　　　　　大昔からよく研究されている</a:t>
            </a:r>
          </a:p>
          <a:p>
            <a:pPr lvl="1" eaLnBrk="1" hangingPunct="1"/>
            <a:r>
              <a:rPr lang="ja-JP" altLang="en-US" smtClean="0"/>
              <a:t>クロソイド</a:t>
            </a:r>
            <a:r>
              <a:rPr lang="en-US" altLang="ja-JP" smtClean="0"/>
              <a:t>(</a:t>
            </a:r>
            <a:r>
              <a:rPr lang="ja-JP" altLang="en-US" smtClean="0"/>
              <a:t>曲率線形</a:t>
            </a:r>
            <a:r>
              <a:rPr lang="en-US" altLang="ja-JP" smtClean="0"/>
              <a:t>) </a:t>
            </a:r>
            <a:r>
              <a:rPr lang="ja-JP" altLang="en-US" smtClean="0"/>
              <a:t>曲線</a:t>
            </a:r>
            <a:br>
              <a:rPr lang="ja-JP" altLang="en-US" smtClean="0"/>
            </a:br>
            <a:r>
              <a:rPr lang="en-US" altLang="ja-JP" smtClean="0"/>
              <a:t>[</a:t>
            </a:r>
            <a:r>
              <a:rPr lang="ja-JP" altLang="en-US" smtClean="0"/>
              <a:t>ガウスの時代</a:t>
            </a:r>
            <a:r>
              <a:rPr lang="en-US" altLang="ja-JP" smtClean="0"/>
              <a:t>]</a:t>
            </a:r>
          </a:p>
          <a:p>
            <a:pPr lvl="1" eaLnBrk="1" hangingPunct="1"/>
            <a:r>
              <a:rPr lang="en-US" altLang="ja-JP" smtClean="0"/>
              <a:t>B</a:t>
            </a:r>
            <a:r>
              <a:rPr lang="ja-JP" altLang="en-US" smtClean="0"/>
              <a:t>スプライン曲線のフェアリング</a:t>
            </a:r>
            <a:br>
              <a:rPr lang="ja-JP" altLang="en-US" smtClean="0"/>
            </a:br>
            <a:r>
              <a:rPr lang="en-US" altLang="ja-JP" smtClean="0">
                <a:latin typeface="Arial" panose="020B0604020202020204" pitchFamily="34" charset="0"/>
              </a:rPr>
              <a:t>[Sapidis and Farin 1990]</a:t>
            </a:r>
          </a:p>
          <a:p>
            <a:pPr lvl="1" eaLnBrk="1" hangingPunct="1"/>
            <a:r>
              <a:rPr lang="ja-JP" altLang="en-US" smtClean="0"/>
              <a:t>曲面上の曲線のフェアリング</a:t>
            </a:r>
            <a:br>
              <a:rPr lang="ja-JP" altLang="en-US" smtClean="0"/>
            </a:br>
            <a:r>
              <a:rPr lang="en-US" altLang="ja-JP" smtClean="0">
                <a:latin typeface="Arial" panose="020B0604020202020204" pitchFamily="34" charset="0"/>
              </a:rPr>
              <a:t>[Wallner et al. 2007]</a:t>
            </a:r>
          </a:p>
          <a:p>
            <a:pPr lvl="1" eaLnBrk="1" hangingPunct="1"/>
            <a:endParaRPr lang="en-US" altLang="ja-JP" smtClean="0"/>
          </a:p>
          <a:p>
            <a:pPr eaLnBrk="1" hangingPunct="1"/>
            <a:r>
              <a:rPr lang="ja-JP" altLang="en-US" smtClean="0">
                <a:solidFill>
                  <a:srgbClr val="FF0000"/>
                </a:solidFill>
              </a:rPr>
              <a:t>曲線群の交差点を保持できるものはない</a:t>
            </a:r>
            <a:endParaRPr lang="en-US" altLang="ja-JP" smtClean="0">
              <a:solidFill>
                <a:srgbClr val="FF0000"/>
              </a:solidFill>
            </a:endParaRPr>
          </a:p>
        </p:txBody>
      </p:sp>
      <p:pic>
        <p:nvPicPr>
          <p:cNvPr id="10246" name="Picture 6" descr="ファイル:Clothoid curve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636838"/>
            <a:ext cx="2663825" cy="246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6170613" y="4870450"/>
            <a:ext cx="26495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sz="2000"/>
              <a:t>クロソイド曲線</a:t>
            </a:r>
            <a:br>
              <a:rPr lang="ja-JP" altLang="en-US" sz="2000"/>
            </a:br>
            <a:r>
              <a:rPr lang="en-US" altLang="ja-JP" sz="2000"/>
              <a:t>(</a:t>
            </a:r>
            <a:r>
              <a:rPr lang="ja-JP" altLang="en-US" sz="2000"/>
              <a:t>道路のデザインなどに</a:t>
            </a:r>
            <a:br>
              <a:rPr lang="ja-JP" altLang="en-US" sz="2000"/>
            </a:br>
            <a:r>
              <a:rPr lang="ja-JP" altLang="en-US" sz="2000"/>
              <a:t>使われる</a:t>
            </a:r>
            <a:r>
              <a:rPr lang="en-US" altLang="ja-JP" sz="200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72E18-6536-4CC9-8539-6043386F35E9}" type="slidenum">
              <a:rPr lang="ja-JP" altLang="en-US"/>
              <a:pPr/>
              <a:t>5</a:t>
            </a:fld>
            <a:endParaRPr lang="en-US" altLang="ja-JP"/>
          </a:p>
        </p:txBody>
      </p:sp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943350"/>
            <a:ext cx="3595687" cy="261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3860800"/>
            <a:ext cx="3746500" cy="270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18" name="Rectangle 2"/>
          <p:cNvSpPr>
            <a:spLocks noGrp="1"/>
          </p:cNvSpPr>
          <p:nvPr>
            <p:ph type="title"/>
          </p:nvPr>
        </p:nvSpPr>
        <p:spPr>
          <a:xfrm>
            <a:off x="457200" y="-161925"/>
            <a:ext cx="8229600" cy="1143000"/>
          </a:xfrm>
        </p:spPr>
        <p:txBody>
          <a:bodyPr/>
          <a:lstStyle/>
          <a:p>
            <a:r>
              <a:rPr lang="ja-JP" altLang="en-US" smtClean="0"/>
              <a:t>各曲線のフェアリング</a:t>
            </a:r>
          </a:p>
        </p:txBody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>
          <a:xfrm>
            <a:off x="250825" y="692150"/>
            <a:ext cx="8713788" cy="2376488"/>
          </a:xfrm>
        </p:spPr>
        <p:txBody>
          <a:bodyPr/>
          <a:lstStyle/>
          <a:p>
            <a:r>
              <a:rPr lang="ja-JP" altLang="en-US" smtClean="0"/>
              <a:t>制御点の座標を変数として、</a:t>
            </a:r>
            <a:br>
              <a:rPr lang="ja-JP" altLang="en-US" smtClean="0"/>
            </a:br>
            <a:r>
              <a:rPr lang="ja-JP" altLang="en-US" smtClean="0"/>
              <a:t>                                   以下の最適化問題を解く</a:t>
            </a:r>
          </a:p>
          <a:p>
            <a:pPr lvl="1"/>
            <a:r>
              <a:rPr lang="ja-JP" altLang="en-US" smtClean="0"/>
              <a:t>滑らかさは曲率を使いたいが、</a:t>
            </a:r>
            <a:br>
              <a:rPr lang="ja-JP" altLang="en-US" smtClean="0"/>
            </a:br>
            <a:r>
              <a:rPr lang="ja-JP" altLang="en-US" smtClean="0"/>
              <a:t>線形最小自乗法で解けるように２階微分で代用する</a:t>
            </a:r>
          </a:p>
        </p:txBody>
      </p:sp>
      <p:grpSp>
        <p:nvGrpSpPr>
          <p:cNvPr id="34831" name="Group 15"/>
          <p:cNvGrpSpPr>
            <a:grpSpLocks/>
          </p:cNvGrpSpPr>
          <p:nvPr/>
        </p:nvGrpSpPr>
        <p:grpSpPr bwMode="auto">
          <a:xfrm>
            <a:off x="107950" y="2679700"/>
            <a:ext cx="8964613" cy="1738313"/>
            <a:chOff x="158" y="1688"/>
            <a:chExt cx="5647" cy="1095"/>
          </a:xfrm>
        </p:grpSpPr>
        <p:graphicFrame>
          <p:nvGraphicFramePr>
            <p:cNvPr id="34820" name="Object 4"/>
            <p:cNvGraphicFramePr>
              <a:graphicFrameLocks noChangeAspect="1"/>
            </p:cNvGraphicFramePr>
            <p:nvPr/>
          </p:nvGraphicFramePr>
          <p:xfrm>
            <a:off x="158" y="1688"/>
            <a:ext cx="5647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32" name="数式" r:id="rId5" imgW="3619440" imgH="317160" progId="Equation.3">
                    <p:embed/>
                  </p:oleObj>
                </mc:Choice>
                <mc:Fallback>
                  <p:oleObj name="数式" r:id="rId5" imgW="3619440" imgH="31716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" y="1688"/>
                          <a:ext cx="5647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821" name="Line 5"/>
            <p:cNvSpPr>
              <a:spLocks noChangeShapeType="1"/>
            </p:cNvSpPr>
            <p:nvPr/>
          </p:nvSpPr>
          <p:spPr bwMode="auto">
            <a:xfrm>
              <a:off x="2699" y="2069"/>
              <a:ext cx="1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822" name="Line 6"/>
            <p:cNvSpPr>
              <a:spLocks noChangeShapeType="1"/>
            </p:cNvSpPr>
            <p:nvPr/>
          </p:nvSpPr>
          <p:spPr bwMode="auto">
            <a:xfrm flipH="1" flipV="1">
              <a:off x="2835" y="2115"/>
              <a:ext cx="90" cy="2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823" name="Text Box 7"/>
            <p:cNvSpPr txBox="1">
              <a:spLocks noChangeArrowheads="1"/>
            </p:cNvSpPr>
            <p:nvPr/>
          </p:nvSpPr>
          <p:spPr bwMode="auto">
            <a:xfrm>
              <a:off x="2018" y="2341"/>
              <a:ext cx="1999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2000"/>
                <a:t>精度と滑らかさのバランスを</a:t>
              </a:r>
              <a:br>
                <a:rPr lang="ja-JP" altLang="en-US" sz="2000"/>
              </a:br>
              <a:r>
                <a:rPr lang="ja-JP" altLang="en-US" sz="2000"/>
                <a:t>調節するパラメータ</a:t>
              </a:r>
            </a:p>
          </p:txBody>
        </p:sp>
      </p:grp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1127125" y="6464300"/>
            <a:ext cx="272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2000"/>
              <a:t>縦方向の曲線群の曲率</a:t>
            </a:r>
            <a:endParaRPr lang="en-US" altLang="ja-JP" sz="2000"/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5292725" y="6427788"/>
            <a:ext cx="272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2000"/>
              <a:t>横方向の曲線群の曲率</a:t>
            </a:r>
            <a:endParaRPr lang="en-US" altLang="ja-JP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1CD8-C701-40C2-9F9C-C814781DF2ED}" type="slidenum">
              <a:rPr lang="ja-JP" altLang="en-US"/>
              <a:pPr/>
              <a:t>6</a:t>
            </a:fld>
            <a:endParaRPr lang="en-US" altLang="ja-JP"/>
          </a:p>
        </p:txBody>
      </p:sp>
      <p:sp>
        <p:nvSpPr>
          <p:cNvPr id="47108" name="Rectangle 4"/>
          <p:cNvSpPr>
            <a:spLocks noGrp="1"/>
          </p:cNvSpPr>
          <p:nvPr>
            <p:ph type="title"/>
          </p:nvPr>
        </p:nvSpPr>
        <p:spPr>
          <a:xfrm>
            <a:off x="457200" y="-161925"/>
            <a:ext cx="8229600" cy="1143000"/>
          </a:xfrm>
        </p:spPr>
        <p:txBody>
          <a:bodyPr/>
          <a:lstStyle/>
          <a:p>
            <a:r>
              <a:rPr lang="ja-JP" altLang="en-US" smtClean="0"/>
              <a:t>各曲線のフェアリングの計算</a:t>
            </a:r>
            <a:endParaRPr lang="en-US" altLang="ja-JP" smtClean="0"/>
          </a:p>
        </p:txBody>
      </p:sp>
      <p:graphicFrame>
        <p:nvGraphicFramePr>
          <p:cNvPr id="47111" name="Object 7"/>
          <p:cNvGraphicFramePr>
            <a:graphicFrameLocks noChangeAspect="1"/>
          </p:cNvGraphicFramePr>
          <p:nvPr/>
        </p:nvGraphicFramePr>
        <p:xfrm>
          <a:off x="1100138" y="1700213"/>
          <a:ext cx="6794500" cy="1258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1" name="数式" r:id="rId3" imgW="2743200" imgH="507960" progId="Equation.3">
                  <p:embed/>
                </p:oleObj>
              </mc:Choice>
              <mc:Fallback>
                <p:oleObj name="数式" r:id="rId3" imgW="2743200" imgH="50796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0138" y="1700213"/>
                        <a:ext cx="6794500" cy="1258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9" name="Object 15"/>
          <p:cNvGraphicFramePr>
            <a:graphicFrameLocks noChangeAspect="1"/>
          </p:cNvGraphicFramePr>
          <p:nvPr/>
        </p:nvGraphicFramePr>
        <p:xfrm>
          <a:off x="827088" y="765175"/>
          <a:ext cx="7488237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2" name="数式" r:id="rId5" imgW="3619440" imgH="317160" progId="Equation.3">
                  <p:embed/>
                </p:oleObj>
              </mc:Choice>
              <mc:Fallback>
                <p:oleObj name="数式" r:id="rId5" imgW="3619440" imgH="31716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765175"/>
                        <a:ext cx="7488237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124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4937125"/>
            <a:ext cx="3735387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25" name="Picture 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113" y="5154613"/>
            <a:ext cx="3748087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26" name="Line 22"/>
          <p:cNvSpPr>
            <a:spLocks noChangeShapeType="1"/>
          </p:cNvSpPr>
          <p:nvPr/>
        </p:nvSpPr>
        <p:spPr bwMode="auto">
          <a:xfrm>
            <a:off x="4356100" y="1484313"/>
            <a:ext cx="0" cy="3603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7127" name="Line 23"/>
          <p:cNvSpPr>
            <a:spLocks noChangeShapeType="1"/>
          </p:cNvSpPr>
          <p:nvPr/>
        </p:nvSpPr>
        <p:spPr bwMode="auto">
          <a:xfrm>
            <a:off x="4284663" y="5657850"/>
            <a:ext cx="10096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7128" name="Text Box 24"/>
          <p:cNvSpPr txBox="1">
            <a:spLocks noChangeArrowheads="1"/>
          </p:cNvSpPr>
          <p:nvPr/>
        </p:nvSpPr>
        <p:spPr bwMode="auto">
          <a:xfrm>
            <a:off x="4068763" y="5226050"/>
            <a:ext cx="145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2000"/>
              <a:t>フェアリング</a:t>
            </a:r>
          </a:p>
        </p:txBody>
      </p:sp>
      <p:graphicFrame>
        <p:nvGraphicFramePr>
          <p:cNvPr id="47130" name="Object 26"/>
          <p:cNvGraphicFramePr>
            <a:graphicFrameLocks noChangeAspect="1"/>
          </p:cNvGraphicFramePr>
          <p:nvPr/>
        </p:nvGraphicFramePr>
        <p:xfrm>
          <a:off x="325438" y="6378575"/>
          <a:ext cx="1439862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3" name="数式" r:id="rId9" imgW="647640" imgH="215640" progId="Equation.3">
                  <p:embed/>
                </p:oleObj>
              </mc:Choice>
              <mc:Fallback>
                <p:oleObj name="数式" r:id="rId9" imgW="647640" imgH="21564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438" y="6378575"/>
                        <a:ext cx="1439862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31" name="Line 27"/>
          <p:cNvSpPr>
            <a:spLocks noChangeShapeType="1"/>
          </p:cNvSpPr>
          <p:nvPr/>
        </p:nvSpPr>
        <p:spPr bwMode="auto">
          <a:xfrm flipV="1">
            <a:off x="973138" y="5657850"/>
            <a:ext cx="144462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47132" name="Object 28"/>
          <p:cNvGraphicFramePr>
            <a:graphicFrameLocks noChangeAspect="1"/>
          </p:cNvGraphicFramePr>
          <p:nvPr/>
        </p:nvGraphicFramePr>
        <p:xfrm>
          <a:off x="2628900" y="6319838"/>
          <a:ext cx="1778000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4" name="数式" r:id="rId11" imgW="799920" imgH="228600" progId="Equation.3">
                  <p:embed/>
                </p:oleObj>
              </mc:Choice>
              <mc:Fallback>
                <p:oleObj name="数式" r:id="rId11" imgW="799920" imgH="22860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900" y="6319838"/>
                        <a:ext cx="1778000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33" name="Line 29"/>
          <p:cNvSpPr>
            <a:spLocks noChangeShapeType="1"/>
          </p:cNvSpPr>
          <p:nvPr/>
        </p:nvSpPr>
        <p:spPr bwMode="auto">
          <a:xfrm>
            <a:off x="2557463" y="6089650"/>
            <a:ext cx="503237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47134" name="Object 30"/>
          <p:cNvGraphicFramePr>
            <a:graphicFrameLocks noChangeAspect="1"/>
          </p:cNvGraphicFramePr>
          <p:nvPr/>
        </p:nvGraphicFramePr>
        <p:xfrm>
          <a:off x="6430963" y="6246813"/>
          <a:ext cx="183356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5" name="数式" r:id="rId13" imgW="825480" imgH="228600" progId="Equation.3">
                  <p:embed/>
                </p:oleObj>
              </mc:Choice>
              <mc:Fallback>
                <p:oleObj name="数式" r:id="rId13" imgW="825480" imgH="22860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0963" y="6246813"/>
                        <a:ext cx="1833562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35" name="Line 31"/>
          <p:cNvSpPr>
            <a:spLocks noChangeShapeType="1"/>
          </p:cNvSpPr>
          <p:nvPr/>
        </p:nvSpPr>
        <p:spPr bwMode="auto">
          <a:xfrm>
            <a:off x="7237413" y="5513388"/>
            <a:ext cx="73025" cy="6492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47136" name="Object 32"/>
          <p:cNvGraphicFramePr>
            <a:graphicFrameLocks noChangeAspect="1"/>
          </p:cNvGraphicFramePr>
          <p:nvPr/>
        </p:nvGraphicFramePr>
        <p:xfrm>
          <a:off x="5219700" y="3068638"/>
          <a:ext cx="2265363" cy="182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6" name="数式" r:id="rId15" imgW="914400" imgH="736560" progId="Equation.3">
                  <p:embed/>
                </p:oleObj>
              </mc:Choice>
              <mc:Fallback>
                <p:oleObj name="数式" r:id="rId15" imgW="914400" imgH="73656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3068638"/>
                        <a:ext cx="2265363" cy="182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38" name="Text Box 34"/>
          <p:cNvSpPr txBox="1">
            <a:spLocks noChangeArrowheads="1"/>
          </p:cNvSpPr>
          <p:nvPr/>
        </p:nvSpPr>
        <p:spPr bwMode="auto">
          <a:xfrm>
            <a:off x="323850" y="3543300"/>
            <a:ext cx="48958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ja-JP" altLang="en-US" sz="2400"/>
              <a:t>制御点列に関しての</a:t>
            </a:r>
            <a:r>
              <a:rPr lang="en-US" altLang="ja-JP" sz="2400"/>
              <a:t>2</a:t>
            </a:r>
            <a:r>
              <a:rPr lang="ja-JP" altLang="en-US" sz="2400"/>
              <a:t>次関数なので、</a:t>
            </a:r>
          </a:p>
          <a:p>
            <a:pPr algn="ctr"/>
            <a:r>
              <a:rPr lang="ja-JP" altLang="en-US" sz="2400"/>
              <a:t>左の線形連立方程式を解く</a:t>
            </a:r>
            <a:endParaRPr lang="en-US" altLang="ja-JP" sz="2400"/>
          </a:p>
        </p:txBody>
      </p:sp>
      <p:graphicFrame>
        <p:nvGraphicFramePr>
          <p:cNvPr id="47139" name="Object 35"/>
          <p:cNvGraphicFramePr>
            <a:graphicFrameLocks noChangeAspect="1"/>
          </p:cNvGraphicFramePr>
          <p:nvPr/>
        </p:nvGraphicFramePr>
        <p:xfrm>
          <a:off x="7956550" y="4724400"/>
          <a:ext cx="104140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7" name="数式" r:id="rId17" imgW="469800" imgH="253800" progId="Equation.3">
                  <p:embed/>
                </p:oleObj>
              </mc:Choice>
              <mc:Fallback>
                <p:oleObj name="数式" r:id="rId17" imgW="469800" imgH="25380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550" y="4724400"/>
                        <a:ext cx="1041400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40" name="Line 36"/>
          <p:cNvSpPr>
            <a:spLocks noChangeShapeType="1"/>
          </p:cNvSpPr>
          <p:nvPr/>
        </p:nvSpPr>
        <p:spPr bwMode="auto">
          <a:xfrm>
            <a:off x="8532813" y="5300663"/>
            <a:ext cx="287337" cy="8651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F756-5750-413F-962E-72FAC332F158}" type="slidenum">
              <a:rPr lang="ja-JP" altLang="en-US"/>
              <a:pPr/>
              <a:t>7</a:t>
            </a:fld>
            <a:endParaRPr lang="en-US" altLang="ja-JP"/>
          </a:p>
        </p:txBody>
      </p:sp>
      <p:sp>
        <p:nvSpPr>
          <p:cNvPr id="35842" name="Rectangle 2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r>
              <a:rPr lang="ja-JP" altLang="en-US" smtClean="0"/>
              <a:t>曲線群のフェアリング</a:t>
            </a:r>
          </a:p>
        </p:txBody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>
          <a:xfrm>
            <a:off x="457200" y="1054100"/>
            <a:ext cx="8229600" cy="1079500"/>
          </a:xfrm>
        </p:spPr>
        <p:txBody>
          <a:bodyPr/>
          <a:lstStyle/>
          <a:p>
            <a:r>
              <a:rPr lang="ja-JP" altLang="en-US" smtClean="0"/>
              <a:t>以下の拘束付き最適化問題になる</a:t>
            </a:r>
          </a:p>
        </p:txBody>
      </p:sp>
      <p:graphicFrame>
        <p:nvGraphicFramePr>
          <p:cNvPr id="35845" name="Object 5"/>
          <p:cNvGraphicFramePr>
            <a:graphicFrameLocks noChangeAspect="1"/>
          </p:cNvGraphicFramePr>
          <p:nvPr/>
        </p:nvGraphicFramePr>
        <p:xfrm>
          <a:off x="282575" y="1773238"/>
          <a:ext cx="8435975" cy="181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0" name="数式" r:id="rId3" imgW="3911400" imgH="838080" progId="Equation.3">
                  <p:embed/>
                </p:oleObj>
              </mc:Choice>
              <mc:Fallback>
                <p:oleObj name="数式" r:id="rId3" imgW="3911400" imgH="8380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75" y="1773238"/>
                        <a:ext cx="8435975" cy="181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3919538"/>
            <a:ext cx="3168650" cy="260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9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388" y="4064000"/>
            <a:ext cx="3097212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51" name="Line 11"/>
          <p:cNvSpPr>
            <a:spLocks noChangeShapeType="1"/>
          </p:cNvSpPr>
          <p:nvPr/>
        </p:nvSpPr>
        <p:spPr bwMode="auto">
          <a:xfrm>
            <a:off x="3419475" y="5287963"/>
            <a:ext cx="100806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5852" name="テキスト ボックス 6"/>
          <p:cNvSpPr txBox="1">
            <a:spLocks noChangeArrowheads="1"/>
          </p:cNvSpPr>
          <p:nvPr/>
        </p:nvSpPr>
        <p:spPr bwMode="auto">
          <a:xfrm>
            <a:off x="3059113" y="4638675"/>
            <a:ext cx="1709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FF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400">
                <a:latin typeface="Calibri" panose="020F0502020204030204" pitchFamily="34" charset="0"/>
              </a:rPr>
              <a:t>フェアリング</a:t>
            </a:r>
          </a:p>
        </p:txBody>
      </p:sp>
      <p:sp>
        <p:nvSpPr>
          <p:cNvPr id="35854" name="Oval 14"/>
          <p:cNvSpPr>
            <a:spLocks noChangeArrowheads="1"/>
          </p:cNvSpPr>
          <p:nvPr/>
        </p:nvSpPr>
        <p:spPr bwMode="auto">
          <a:xfrm>
            <a:off x="2411413" y="3990975"/>
            <a:ext cx="144462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5855" name="Oval 15"/>
          <p:cNvSpPr>
            <a:spLocks noChangeArrowheads="1"/>
          </p:cNvSpPr>
          <p:nvPr/>
        </p:nvSpPr>
        <p:spPr bwMode="auto">
          <a:xfrm>
            <a:off x="6586538" y="3990975"/>
            <a:ext cx="144462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2511425" y="3821113"/>
            <a:ext cx="69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2000"/>
              <a:t>端点</a:t>
            </a:r>
          </a:p>
        </p:txBody>
      </p:sp>
      <p:sp>
        <p:nvSpPr>
          <p:cNvPr id="35858" name="Line 18"/>
          <p:cNvSpPr>
            <a:spLocks noChangeShapeType="1"/>
          </p:cNvSpPr>
          <p:nvPr/>
        </p:nvSpPr>
        <p:spPr bwMode="auto">
          <a:xfrm flipH="1">
            <a:off x="6370638" y="3990975"/>
            <a:ext cx="865187" cy="720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5859" name="Text Box 19"/>
          <p:cNvSpPr txBox="1">
            <a:spLocks noChangeArrowheads="1"/>
          </p:cNvSpPr>
          <p:nvPr/>
        </p:nvSpPr>
        <p:spPr bwMode="auto">
          <a:xfrm>
            <a:off x="6829425" y="3749675"/>
            <a:ext cx="22066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sz="2000"/>
              <a:t>交差点位置</a:t>
            </a:r>
            <a:br>
              <a:rPr lang="ja-JP" altLang="en-US" sz="2000"/>
            </a:br>
            <a:r>
              <a:rPr lang="en-US" altLang="ja-JP" sz="2000"/>
              <a:t>(</a:t>
            </a:r>
            <a:r>
              <a:rPr lang="ja-JP" altLang="en-US" sz="2000"/>
              <a:t>２つの曲線が</a:t>
            </a:r>
            <a:br>
              <a:rPr lang="ja-JP" altLang="en-US" sz="2000"/>
            </a:br>
            <a:r>
              <a:rPr lang="ja-JP" altLang="en-US" sz="2000"/>
              <a:t>離れてはいけない</a:t>
            </a:r>
            <a:r>
              <a:rPr lang="en-US" altLang="ja-JP" sz="200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B46D-7660-4D84-AAF0-53582A724169}" type="slidenum">
              <a:rPr lang="ja-JP" altLang="en-US"/>
              <a:pPr/>
              <a:t>8</a:t>
            </a:fld>
            <a:endParaRPr lang="en-US" altLang="ja-JP"/>
          </a:p>
        </p:txBody>
      </p:sp>
      <p:sp>
        <p:nvSpPr>
          <p:cNvPr id="48130" name="Rectangle 2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r>
              <a:rPr lang="ja-JP" altLang="en-US" smtClean="0"/>
              <a:t>曲線群のフェアリングの計算</a:t>
            </a:r>
          </a:p>
        </p:txBody>
      </p:sp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0" y="3716338"/>
            <a:ext cx="2665413" cy="219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1476375" y="6453188"/>
            <a:ext cx="7386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2000">
                <a:solidFill>
                  <a:srgbClr val="0000CC"/>
                </a:solidFill>
              </a:rPr>
              <a:t>次ページから「拘束付き最小化問題」について、脇道に少しそれます</a:t>
            </a:r>
            <a:endParaRPr lang="en-US" altLang="ja-JP" sz="2000">
              <a:solidFill>
                <a:srgbClr val="0000CC"/>
              </a:solidFill>
            </a:endParaRPr>
          </a:p>
        </p:txBody>
      </p:sp>
      <p:graphicFrame>
        <p:nvGraphicFramePr>
          <p:cNvPr id="48144" name="Object 16"/>
          <p:cNvGraphicFramePr>
            <a:graphicFrameLocks noChangeAspect="1"/>
          </p:cNvGraphicFramePr>
          <p:nvPr/>
        </p:nvGraphicFramePr>
        <p:xfrm>
          <a:off x="296863" y="1125538"/>
          <a:ext cx="8710612" cy="247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7" name="数式" r:id="rId4" imgW="4038480" imgH="1143000" progId="Equation.3">
                  <p:embed/>
                </p:oleObj>
              </mc:Choice>
              <mc:Fallback>
                <p:oleObj name="数式" r:id="rId4" imgW="4038480" imgH="11430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863" y="1125538"/>
                        <a:ext cx="8710612" cy="2471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5" name="Object 17"/>
          <p:cNvGraphicFramePr>
            <a:graphicFrameLocks noChangeAspect="1"/>
          </p:cNvGraphicFramePr>
          <p:nvPr/>
        </p:nvGraphicFramePr>
        <p:xfrm>
          <a:off x="2124075" y="5548313"/>
          <a:ext cx="30162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8" name="数式" r:id="rId6" imgW="139680" imgH="215640" progId="Equation.3">
                  <p:embed/>
                </p:oleObj>
              </mc:Choice>
              <mc:Fallback>
                <p:oleObj name="数式" r:id="rId6" imgW="139680" imgH="21564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5548313"/>
                        <a:ext cx="301625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6" name="Object 18"/>
          <p:cNvGraphicFramePr>
            <a:graphicFrameLocks noChangeAspect="1"/>
          </p:cNvGraphicFramePr>
          <p:nvPr/>
        </p:nvGraphicFramePr>
        <p:xfrm>
          <a:off x="2124075" y="4611688"/>
          <a:ext cx="357188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9" name="数式" r:id="rId8" imgW="164880" imgH="215640" progId="Equation.3">
                  <p:embed/>
                </p:oleObj>
              </mc:Choice>
              <mc:Fallback>
                <p:oleObj name="数式" r:id="rId8" imgW="164880" imgH="21564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4611688"/>
                        <a:ext cx="357188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8" name="Object 20"/>
          <p:cNvGraphicFramePr>
            <a:graphicFrameLocks noChangeAspect="1"/>
          </p:cNvGraphicFramePr>
          <p:nvPr/>
        </p:nvGraphicFramePr>
        <p:xfrm>
          <a:off x="2914650" y="5764213"/>
          <a:ext cx="3556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0" name="数式" r:id="rId10" imgW="164880" imgH="215640" progId="Equation.3">
                  <p:embed/>
                </p:oleObj>
              </mc:Choice>
              <mc:Fallback>
                <p:oleObj name="数式" r:id="rId10" imgW="164880" imgH="21564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4650" y="5764213"/>
                        <a:ext cx="355600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9" name="Object 21"/>
          <p:cNvGraphicFramePr>
            <a:graphicFrameLocks noChangeAspect="1"/>
          </p:cNvGraphicFramePr>
          <p:nvPr/>
        </p:nvGraphicFramePr>
        <p:xfrm>
          <a:off x="1979613" y="3748088"/>
          <a:ext cx="330200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1" name="数式" r:id="rId12" imgW="152280" imgH="228600" progId="Equation.3">
                  <p:embed/>
                </p:oleObj>
              </mc:Choice>
              <mc:Fallback>
                <p:oleObj name="数式" r:id="rId12" imgW="152280" imgH="2286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3748088"/>
                        <a:ext cx="330200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50" name="Object 22"/>
          <p:cNvGraphicFramePr>
            <a:graphicFrameLocks noChangeAspect="1"/>
          </p:cNvGraphicFramePr>
          <p:nvPr/>
        </p:nvGraphicFramePr>
        <p:xfrm>
          <a:off x="3563938" y="5657850"/>
          <a:ext cx="382587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2" name="数式" r:id="rId14" imgW="177480" imgH="215640" progId="Equation.3">
                  <p:embed/>
                </p:oleObj>
              </mc:Choice>
              <mc:Fallback>
                <p:oleObj name="数式" r:id="rId14" imgW="177480" imgH="21564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5657850"/>
                        <a:ext cx="382587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51" name="Oval 23"/>
          <p:cNvSpPr>
            <a:spLocks noChangeArrowheads="1"/>
          </p:cNvSpPr>
          <p:nvPr/>
        </p:nvSpPr>
        <p:spPr bwMode="auto">
          <a:xfrm>
            <a:off x="3708400" y="4324350"/>
            <a:ext cx="215900" cy="2159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48152" name="Object 24"/>
          <p:cNvGraphicFramePr>
            <a:graphicFrameLocks noChangeAspect="1"/>
          </p:cNvGraphicFramePr>
          <p:nvPr/>
        </p:nvGraphicFramePr>
        <p:xfrm>
          <a:off x="5103813" y="4019550"/>
          <a:ext cx="3824287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3" name="数式" r:id="rId16" imgW="1765080" imgH="507960" progId="Equation.3">
                  <p:embed/>
                </p:oleObj>
              </mc:Choice>
              <mc:Fallback>
                <p:oleObj name="数式" r:id="rId16" imgW="1765080" imgH="50796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3813" y="4019550"/>
                        <a:ext cx="3824287" cy="1096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53" name="Line 25"/>
          <p:cNvSpPr>
            <a:spLocks noChangeShapeType="1"/>
          </p:cNvSpPr>
          <p:nvPr/>
        </p:nvSpPr>
        <p:spPr bwMode="auto">
          <a:xfrm flipV="1">
            <a:off x="3879850" y="4252913"/>
            <a:ext cx="936625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8154" name="AutoShape 26"/>
          <p:cNvSpPr>
            <a:spLocks/>
          </p:cNvSpPr>
          <p:nvPr/>
        </p:nvSpPr>
        <p:spPr bwMode="auto">
          <a:xfrm>
            <a:off x="4887913" y="4108450"/>
            <a:ext cx="217487" cy="936625"/>
          </a:xfrm>
          <a:prstGeom prst="leftBrace">
            <a:avLst>
              <a:gd name="adj1" fmla="val 35888"/>
              <a:gd name="adj2" fmla="val 1666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55" name="Line 27"/>
          <p:cNvSpPr>
            <a:spLocks noChangeShapeType="1"/>
          </p:cNvSpPr>
          <p:nvPr/>
        </p:nvSpPr>
        <p:spPr bwMode="auto">
          <a:xfrm>
            <a:off x="6372225" y="3573463"/>
            <a:ext cx="2520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8156" name="Line 28"/>
          <p:cNvSpPr>
            <a:spLocks noChangeShapeType="1"/>
          </p:cNvSpPr>
          <p:nvPr/>
        </p:nvSpPr>
        <p:spPr bwMode="auto">
          <a:xfrm flipV="1">
            <a:off x="7019925" y="3644900"/>
            <a:ext cx="28892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4A8A-B3D0-4AB8-84B2-E589BF3F3A04}" type="slidenum">
              <a:rPr lang="ja-JP" altLang="en-US"/>
              <a:pPr/>
              <a:t>9</a:t>
            </a:fld>
            <a:endParaRPr lang="en-US" altLang="ja-JP"/>
          </a:p>
        </p:txBody>
      </p:sp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xfrm>
            <a:off x="457200" y="-90488"/>
            <a:ext cx="8229600" cy="1143001"/>
          </a:xfrm>
        </p:spPr>
        <p:txBody>
          <a:bodyPr/>
          <a:lstStyle/>
          <a:p>
            <a:r>
              <a:rPr lang="ja-JP" altLang="en-US" smtClean="0">
                <a:solidFill>
                  <a:srgbClr val="0000CC"/>
                </a:solidFill>
              </a:rPr>
              <a:t>拘束付き最小化問題の例</a:t>
            </a:r>
            <a:endParaRPr lang="en-US" altLang="ja-JP" smtClean="0">
              <a:solidFill>
                <a:srgbClr val="0000CC"/>
              </a:solidFill>
            </a:endParaRPr>
          </a:p>
        </p:txBody>
      </p:sp>
      <p:graphicFrame>
        <p:nvGraphicFramePr>
          <p:cNvPr id="36869" name="Object 5"/>
          <p:cNvGraphicFramePr>
            <a:graphicFrameLocks noChangeAspect="1"/>
          </p:cNvGraphicFramePr>
          <p:nvPr/>
        </p:nvGraphicFramePr>
        <p:xfrm>
          <a:off x="323850" y="981075"/>
          <a:ext cx="8496300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9" name="数式" r:id="rId3" imgW="4635360" imgH="482400" progId="Equation.3">
                  <p:embed/>
                </p:oleObj>
              </mc:Choice>
              <mc:Fallback>
                <p:oleObj name="数式" r:id="rId3" imgW="4635360" imgH="482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981075"/>
                        <a:ext cx="8496300" cy="8842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1" name="Object 7"/>
          <p:cNvGraphicFramePr>
            <a:graphicFrameLocks noChangeAspect="1"/>
          </p:cNvGraphicFramePr>
          <p:nvPr/>
        </p:nvGraphicFramePr>
        <p:xfrm>
          <a:off x="827088" y="2276475"/>
          <a:ext cx="7729537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0" name="数式" r:id="rId5" imgW="4216320" imgH="457200" progId="Equation.3">
                  <p:embed/>
                </p:oleObj>
              </mc:Choice>
              <mc:Fallback>
                <p:oleObj name="数式" r:id="rId5" imgW="4216320" imgH="457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276475"/>
                        <a:ext cx="7729537" cy="8366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2" name="Oval 8"/>
          <p:cNvSpPr>
            <a:spLocks noChangeArrowheads="1"/>
          </p:cNvSpPr>
          <p:nvPr/>
        </p:nvSpPr>
        <p:spPr bwMode="auto">
          <a:xfrm>
            <a:off x="1331913" y="4367213"/>
            <a:ext cx="1296987" cy="1246187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>
            <a:off x="323850" y="5014913"/>
            <a:ext cx="3529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 flipV="1">
            <a:off x="1979613" y="3717925"/>
            <a:ext cx="0" cy="2665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>
            <a:off x="323850" y="4294188"/>
            <a:ext cx="2305050" cy="2230437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6876" name="Line 12"/>
          <p:cNvSpPr>
            <a:spLocks noChangeShapeType="1"/>
          </p:cNvSpPr>
          <p:nvPr/>
        </p:nvSpPr>
        <p:spPr bwMode="auto">
          <a:xfrm>
            <a:off x="1331913" y="3430588"/>
            <a:ext cx="2305050" cy="2230437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395288" y="5951538"/>
            <a:ext cx="15732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2000"/>
              <a:t>こっちが最小</a:t>
            </a:r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2051050" y="3573463"/>
            <a:ext cx="1573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2000"/>
              <a:t>こっちは最大</a:t>
            </a:r>
          </a:p>
        </p:txBody>
      </p:sp>
      <p:graphicFrame>
        <p:nvGraphicFramePr>
          <p:cNvPr id="36880" name="Object 16"/>
          <p:cNvGraphicFramePr>
            <a:graphicFrameLocks noChangeAspect="1"/>
          </p:cNvGraphicFramePr>
          <p:nvPr/>
        </p:nvGraphicFramePr>
        <p:xfrm>
          <a:off x="2195513" y="3933825"/>
          <a:ext cx="1185862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1" name="数式" r:id="rId7" imgW="787320" imgH="241200" progId="Equation.3">
                  <p:embed/>
                </p:oleObj>
              </mc:Choice>
              <mc:Fallback>
                <p:oleObj name="数式" r:id="rId7" imgW="787320" imgH="2412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3933825"/>
                        <a:ext cx="1185862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1" name="Object 17"/>
          <p:cNvGraphicFramePr>
            <a:graphicFrameLocks noChangeAspect="1"/>
          </p:cNvGraphicFramePr>
          <p:nvPr/>
        </p:nvGraphicFramePr>
        <p:xfrm>
          <a:off x="539750" y="5591175"/>
          <a:ext cx="1166813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2" name="数式" r:id="rId9" imgW="774360" imgH="241200" progId="Equation.3">
                  <p:embed/>
                </p:oleObj>
              </mc:Choice>
              <mc:Fallback>
                <p:oleObj name="数式" r:id="rId9" imgW="774360" imgH="2412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5591175"/>
                        <a:ext cx="1166813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82" name="Line 18"/>
          <p:cNvSpPr>
            <a:spLocks noChangeShapeType="1"/>
          </p:cNvSpPr>
          <p:nvPr/>
        </p:nvSpPr>
        <p:spPr bwMode="auto">
          <a:xfrm>
            <a:off x="5867400" y="3068638"/>
            <a:ext cx="1152525" cy="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6883" name="Oval 19"/>
          <p:cNvSpPr>
            <a:spLocks noChangeArrowheads="1"/>
          </p:cNvSpPr>
          <p:nvPr/>
        </p:nvSpPr>
        <p:spPr bwMode="auto">
          <a:xfrm>
            <a:off x="2339975" y="4438650"/>
            <a:ext cx="144463" cy="144463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6884" name="Oval 20"/>
          <p:cNvSpPr>
            <a:spLocks noChangeArrowheads="1"/>
          </p:cNvSpPr>
          <p:nvPr/>
        </p:nvSpPr>
        <p:spPr bwMode="auto">
          <a:xfrm>
            <a:off x="1403350" y="5302250"/>
            <a:ext cx="144463" cy="144463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6885" name="Line 21"/>
          <p:cNvSpPr>
            <a:spLocks noChangeShapeType="1"/>
          </p:cNvSpPr>
          <p:nvPr/>
        </p:nvSpPr>
        <p:spPr bwMode="auto">
          <a:xfrm>
            <a:off x="6443663" y="3068638"/>
            <a:ext cx="0" cy="288925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36887" name="Object 23"/>
          <p:cNvGraphicFramePr>
            <a:graphicFrameLocks noChangeAspect="1"/>
          </p:cNvGraphicFramePr>
          <p:nvPr/>
        </p:nvGraphicFramePr>
        <p:xfrm>
          <a:off x="4211638" y="4170363"/>
          <a:ext cx="4702175" cy="242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3" name="数式" r:id="rId11" imgW="3200400" imgH="1650960" progId="Equation.3">
                  <p:embed/>
                </p:oleObj>
              </mc:Choice>
              <mc:Fallback>
                <p:oleObj name="数式" r:id="rId11" imgW="3200400" imgH="165096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4170363"/>
                        <a:ext cx="4702175" cy="2427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88" name="AutoShape 24"/>
          <p:cNvSpPr>
            <a:spLocks noChangeArrowheads="1"/>
          </p:cNvSpPr>
          <p:nvPr/>
        </p:nvSpPr>
        <p:spPr bwMode="auto">
          <a:xfrm>
            <a:off x="4067175" y="3789363"/>
            <a:ext cx="4968875" cy="295275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4691063" y="3429000"/>
            <a:ext cx="3697287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sz="2000"/>
              <a:t>高次元に拡張可能な答え</a:t>
            </a:r>
            <a:br>
              <a:rPr lang="ja-JP" altLang="en-US" sz="2000"/>
            </a:br>
            <a:r>
              <a:rPr lang="en-US" altLang="ja-JP" sz="2000"/>
              <a:t>(</a:t>
            </a:r>
            <a:r>
              <a:rPr lang="ja-JP" altLang="en-US" sz="2000"/>
              <a:t>勾配ベクトルが平行に着目する</a:t>
            </a:r>
            <a:r>
              <a:rPr lang="en-US" altLang="ja-JP" sz="2000"/>
              <a:t>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1927</TotalTime>
  <Words>477</Words>
  <Application>Microsoft Office PowerPoint</Application>
  <PresentationFormat>画面に合わせる (4:3)</PresentationFormat>
  <Paragraphs>109</Paragraphs>
  <Slides>17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2" baseType="lpstr">
      <vt:lpstr>Arial</vt:lpstr>
      <vt:lpstr>ＭＳ Ｐゴシック</vt:lpstr>
      <vt:lpstr>Calibri</vt:lpstr>
      <vt:lpstr>Office テーマ</vt:lpstr>
      <vt:lpstr>Microsoft 数式 3.0</vt:lpstr>
      <vt:lpstr>Fairing Wireframes  in Industrial Surface Design </vt:lpstr>
      <vt:lpstr>やりたいこと</vt:lpstr>
      <vt:lpstr>問題設定</vt:lpstr>
      <vt:lpstr>曲線フェアリングの関連研究</vt:lpstr>
      <vt:lpstr>各曲線のフェアリング</vt:lpstr>
      <vt:lpstr>各曲線のフェアリングの計算</vt:lpstr>
      <vt:lpstr>曲線群のフェアリング</vt:lpstr>
      <vt:lpstr>曲線群のフェアリングの計算</vt:lpstr>
      <vt:lpstr>拘束付き最小化問題の例</vt:lpstr>
      <vt:lpstr>ラグランジェの未定乗数法</vt:lpstr>
      <vt:lpstr>ラグランジェの未定乗数群法</vt:lpstr>
      <vt:lpstr>ラグランジ未定乗数法による 曲線群のフェアリングの計算</vt:lpstr>
      <vt:lpstr>交差点のパラメータを固定しない 曲線群のフェアリング</vt:lpstr>
      <vt:lpstr>精度と滑らかさの制御パラメータα</vt:lpstr>
      <vt:lpstr>許容誤差指定によるαの自動選択</vt:lpstr>
      <vt:lpstr>接線拘束付きフェアリング</vt:lpstr>
      <vt:lpstr>曲面パッチへのあてはめ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Poisson Image Editing</dc:title>
  <dc:creator>ohtake</dc:creator>
  <cp:lastModifiedBy>ohtake</cp:lastModifiedBy>
  <cp:revision>121</cp:revision>
  <cp:lastPrinted>2017-11-08T07:27:01Z</cp:lastPrinted>
  <dcterms:created xsi:type="dcterms:W3CDTF">2009-10-06T05:50:34Z</dcterms:created>
  <dcterms:modified xsi:type="dcterms:W3CDTF">2017-11-08T07:28:27Z</dcterms:modified>
</cp:coreProperties>
</file>