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87" r:id="rId9"/>
    <p:sldId id="265" r:id="rId10"/>
    <p:sldId id="266" r:id="rId11"/>
    <p:sldId id="268" r:id="rId12"/>
    <p:sldId id="288" r:id="rId13"/>
    <p:sldId id="269" r:id="rId14"/>
    <p:sldId id="271" r:id="rId15"/>
    <p:sldId id="270" r:id="rId16"/>
    <p:sldId id="275" r:id="rId17"/>
    <p:sldId id="278" r:id="rId18"/>
    <p:sldId id="283" r:id="rId19"/>
    <p:sldId id="284" r:id="rId20"/>
    <p:sldId id="274" r:id="rId21"/>
    <p:sldId id="280" r:id="rId22"/>
    <p:sldId id="285" r:id="rId23"/>
    <p:sldId id="281" r:id="rId24"/>
    <p:sldId id="286" r:id="rId2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FF"/>
    <a:srgbClr val="00FF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591" autoAdjust="0"/>
    <p:restoredTop sz="94603" autoAdjust="0"/>
  </p:normalViewPr>
  <p:slideViewPr>
    <p:cSldViewPr>
      <p:cViewPr varScale="1">
        <p:scale>
          <a:sx n="123" d="100"/>
          <a:sy n="123" d="100"/>
        </p:scale>
        <p:origin x="96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C762C9C2-3ECF-4C5D-ACED-9955A8BCE027}" type="datetimeFigureOut">
              <a:rPr lang="ja-JP" altLang="en-US"/>
              <a:pPr>
                <a:defRPr/>
              </a:pPr>
              <a:t>2017/10/25</a:t>
            </a:fld>
            <a:endParaRPr lang="en-US" altLang="ja-JP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9EF991E-4063-49B9-A50B-2478C804E22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8943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634101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300335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633320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888905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8351828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4429096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058576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778366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499760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2058471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679971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523671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7924554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2860764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2099638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5228905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87089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626895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759497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723377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307572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578531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679594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560172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5DEB9-5EB2-4855-97D2-328468DDFF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363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1233D-6221-4B35-807F-CAE263F803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554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18BCA-6964-4A83-BD4B-856D6D2D64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836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5163" y="6483350"/>
            <a:ext cx="2133600" cy="476250"/>
          </a:xfrm>
        </p:spPr>
        <p:txBody>
          <a:bodyPr/>
          <a:lstStyle>
            <a:lvl1pPr>
              <a:defRPr sz="2000" smtClean="0"/>
            </a:lvl1pPr>
          </a:lstStyle>
          <a:p>
            <a:pPr>
              <a:defRPr/>
            </a:pPr>
            <a:fld id="{B1E956F0-18A0-483B-B9EB-02EC5A19D3F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7166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CCF16-9E9E-4333-BD62-B503558C01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266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B7C56-11DF-4228-B8E8-A52F789654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399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CDBEA-1265-4486-8A0B-D4FD7196E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97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63345-FD74-4DAC-8C94-8BB934EADA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377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F0A2F-59CC-4D53-B9D9-9B0B050F3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200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153F6-2AFB-4E01-8328-69895A971B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652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C0EFA-6E4D-46EC-815D-654C2A0690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333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A9408E9-D77C-45BF-A63F-2CC6D8C144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Data Structure</a:t>
            </a:r>
            <a:br>
              <a:rPr lang="en-US" altLang="ja-JP" smtClean="0"/>
            </a:br>
            <a:r>
              <a:rPr lang="en-US" altLang="ja-JP" smtClean="0"/>
              <a:t>of Triangle Meshes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Yutaka Ohtake</a:t>
            </a:r>
          </a:p>
          <a:p>
            <a:pPr eaLnBrk="1" hangingPunct="1"/>
            <a:r>
              <a:rPr lang="en-US" altLang="ja-JP" sz="2800" smtClean="0"/>
              <a:t>Department of Precision Engineering</a:t>
            </a:r>
          </a:p>
          <a:p>
            <a:pPr eaLnBrk="1" hangingPunct="1"/>
            <a:r>
              <a:rPr lang="en-US" altLang="ja-JP" sz="2800" smtClean="0"/>
              <a:t>The University of Tokyo</a:t>
            </a:r>
            <a:endParaRPr lang="ja-JP" altLang="ja-JP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ja-JP" smtClean="0"/>
              <a:t>Data Structure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1584325"/>
          </a:xfrm>
        </p:spPr>
        <p:txBody>
          <a:bodyPr/>
          <a:lstStyle/>
          <a:p>
            <a:pPr eaLnBrk="1" hangingPunct="1"/>
            <a:r>
              <a:rPr lang="en-US" altLang="ja-JP" smtClean="0"/>
              <a:t>Same as vertex-to-vertices list.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785813" y="1928813"/>
            <a:ext cx="7416800" cy="4483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int *listSizes;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int **adLists;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void printAdjacentList(int i){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int size = listSizes[i];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int* list = adLists[i];</a:t>
            </a:r>
            <a:b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</a:br>
            <a:endParaRPr lang="en-US" altLang="ja-JP" sz="24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for(int j=0; j&lt;size; j++){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  printf(“%d-th </a:t>
            </a:r>
            <a:r>
              <a:rPr lang="en-US" altLang="ja-JP" sz="2400">
                <a:solidFill>
                  <a:srgbClr val="FF000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triangle</a:t>
            </a: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is adjacent to %d-th vertex\n”,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          list[j], i);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}</a:t>
            </a:r>
          </a:p>
        </p:txBody>
      </p:sp>
      <p:sp>
        <p:nvSpPr>
          <p:cNvPr id="2253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6710C7BB-5ECF-4D7D-8318-8AA1B3CBA8F6}" type="slidenum">
              <a:rPr lang="en-US" altLang="ja-JP"/>
              <a:pPr/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Algorithm of List Construction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0527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ja-JP" smtClean="0"/>
              <a:t>For each triangle (A, B, C)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ja-JP" smtClean="0"/>
              <a:t>Append the triangle ID to B's list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ja-JP" smtClean="0"/>
              <a:t>Append the triangle ID to C's list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ja-JP" smtClean="0"/>
              <a:t>Append the triangle ID to A's list</a:t>
            </a:r>
          </a:p>
          <a:p>
            <a:pPr marL="990600" lvl="1" indent="-533400" eaLnBrk="1" hangingPunct="1">
              <a:buFontTx/>
              <a:buAutoNum type="arabicPeriod"/>
            </a:pPr>
            <a:endParaRPr lang="en-US" altLang="ja-JP" smtClean="0"/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179388" y="4076700"/>
            <a:ext cx="6526212" cy="1206500"/>
          </a:xfrm>
          <a:prstGeom prst="rect">
            <a:avLst/>
          </a:prstGeom>
          <a:noFill/>
          <a:ln w="1905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Please implement the above. </a:t>
            </a:r>
            <a:br>
              <a:rPr lang="en-US" altLang="ja-JP" sz="2400"/>
            </a:br>
            <a:r>
              <a:rPr lang="en-US" altLang="ja-JP" sz="2400"/>
              <a:t>Then re-implement vertex normal computation </a:t>
            </a:r>
            <a:br>
              <a:rPr lang="en-US" altLang="ja-JP" sz="2400"/>
            </a:br>
            <a:r>
              <a:rPr lang="en-US" altLang="ja-JP" sz="2400"/>
              <a:t>by using the list for vertex-to-triangles. </a:t>
            </a:r>
          </a:p>
        </p:txBody>
      </p:sp>
      <p:sp>
        <p:nvSpPr>
          <p:cNvPr id="24581" name="Freeform 6"/>
          <p:cNvSpPr>
            <a:spLocks/>
          </p:cNvSpPr>
          <p:nvPr/>
        </p:nvSpPr>
        <p:spPr bwMode="auto">
          <a:xfrm>
            <a:off x="6330950" y="4708525"/>
            <a:ext cx="868363" cy="1811338"/>
          </a:xfrm>
          <a:custGeom>
            <a:avLst/>
            <a:gdLst>
              <a:gd name="T0" fmla="*/ 2147483646 w 547"/>
              <a:gd name="T1" fmla="*/ 0 h 1141"/>
              <a:gd name="T2" fmla="*/ 0 w 547"/>
              <a:gd name="T3" fmla="*/ 2147483646 h 1141"/>
              <a:gd name="T4" fmla="*/ 2147483646 w 547"/>
              <a:gd name="T5" fmla="*/ 2147483646 h 1141"/>
              <a:gd name="T6" fmla="*/ 2147483646 w 547"/>
              <a:gd name="T7" fmla="*/ 0 h 1141"/>
              <a:gd name="T8" fmla="*/ 0 60000 65536"/>
              <a:gd name="T9" fmla="*/ 0 60000 65536"/>
              <a:gd name="T10" fmla="*/ 0 60000 65536"/>
              <a:gd name="T11" fmla="*/ 0 60000 65536"/>
              <a:gd name="T12" fmla="*/ 0 w 547"/>
              <a:gd name="T13" fmla="*/ 0 h 1141"/>
              <a:gd name="T14" fmla="*/ 547 w 547"/>
              <a:gd name="T15" fmla="*/ 1141 h 11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7" h="1141">
                <a:moveTo>
                  <a:pt x="480" y="0"/>
                </a:moveTo>
                <a:lnTo>
                  <a:pt x="0" y="912"/>
                </a:lnTo>
                <a:lnTo>
                  <a:pt x="547" y="1141"/>
                </a:lnTo>
                <a:lnTo>
                  <a:pt x="480" y="0"/>
                </a:lnTo>
                <a:close/>
              </a:path>
            </a:pathLst>
          </a:custGeom>
          <a:solidFill>
            <a:srgbClr val="00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2" name="Freeform 7"/>
          <p:cNvSpPr>
            <a:spLocks/>
          </p:cNvSpPr>
          <p:nvPr/>
        </p:nvSpPr>
        <p:spPr bwMode="auto">
          <a:xfrm>
            <a:off x="7092950" y="4724400"/>
            <a:ext cx="1258888" cy="1851025"/>
          </a:xfrm>
          <a:custGeom>
            <a:avLst/>
            <a:gdLst>
              <a:gd name="T0" fmla="*/ 2147483646 w 793"/>
              <a:gd name="T1" fmla="*/ 2147483646 h 1166"/>
              <a:gd name="T2" fmla="*/ 2147483646 w 793"/>
              <a:gd name="T3" fmla="*/ 2147483646 h 1166"/>
              <a:gd name="T4" fmla="*/ 0 w 793"/>
              <a:gd name="T5" fmla="*/ 0 h 1166"/>
              <a:gd name="T6" fmla="*/ 2147483646 w 793"/>
              <a:gd name="T7" fmla="*/ 2147483646 h 1166"/>
              <a:gd name="T8" fmla="*/ 0 60000 65536"/>
              <a:gd name="T9" fmla="*/ 0 60000 65536"/>
              <a:gd name="T10" fmla="*/ 0 60000 65536"/>
              <a:gd name="T11" fmla="*/ 0 60000 65536"/>
              <a:gd name="T12" fmla="*/ 0 w 793"/>
              <a:gd name="T13" fmla="*/ 0 h 1166"/>
              <a:gd name="T14" fmla="*/ 793 w 793"/>
              <a:gd name="T15" fmla="*/ 1166 h 11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93" h="1166">
                <a:moveTo>
                  <a:pt x="61" y="1141"/>
                </a:moveTo>
                <a:lnTo>
                  <a:pt x="793" y="1166"/>
                </a:lnTo>
                <a:lnTo>
                  <a:pt x="0" y="0"/>
                </a:lnTo>
                <a:lnTo>
                  <a:pt x="61" y="1141"/>
                </a:lnTo>
                <a:close/>
              </a:path>
            </a:pathLst>
          </a:custGeom>
          <a:solidFill>
            <a:srgbClr val="00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 flipV="1">
            <a:off x="6330950" y="5851525"/>
            <a:ext cx="990600" cy="3048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4" name="Line 9"/>
          <p:cNvSpPr>
            <a:spLocks noChangeShapeType="1"/>
          </p:cNvSpPr>
          <p:nvPr/>
        </p:nvSpPr>
        <p:spPr bwMode="auto">
          <a:xfrm flipH="1" flipV="1">
            <a:off x="7092950" y="4708525"/>
            <a:ext cx="228600" cy="1143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5" name="Freeform 10"/>
          <p:cNvSpPr>
            <a:spLocks/>
          </p:cNvSpPr>
          <p:nvPr/>
        </p:nvSpPr>
        <p:spPr bwMode="auto">
          <a:xfrm>
            <a:off x="7092950" y="4708525"/>
            <a:ext cx="1828800" cy="1851025"/>
          </a:xfrm>
          <a:custGeom>
            <a:avLst/>
            <a:gdLst>
              <a:gd name="T0" fmla="*/ 2147483646 w 1152"/>
              <a:gd name="T1" fmla="*/ 2147483646 h 1166"/>
              <a:gd name="T2" fmla="*/ 2147483646 w 1152"/>
              <a:gd name="T3" fmla="*/ 2147483646 h 1166"/>
              <a:gd name="T4" fmla="*/ 0 w 1152"/>
              <a:gd name="T5" fmla="*/ 0 h 1166"/>
              <a:gd name="T6" fmla="*/ 2147483646 w 1152"/>
              <a:gd name="T7" fmla="*/ 2147483646 h 1166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166"/>
              <a:gd name="T14" fmla="*/ 1152 w 1152"/>
              <a:gd name="T15" fmla="*/ 1166 h 11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166">
                <a:moveTo>
                  <a:pt x="793" y="1166"/>
                </a:moveTo>
                <a:lnTo>
                  <a:pt x="1152" y="864"/>
                </a:lnTo>
                <a:lnTo>
                  <a:pt x="0" y="0"/>
                </a:lnTo>
                <a:lnTo>
                  <a:pt x="793" y="1166"/>
                </a:lnTo>
                <a:close/>
              </a:path>
            </a:pathLst>
          </a:custGeom>
          <a:solidFill>
            <a:srgbClr val="99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6" name="Freeform 11"/>
          <p:cNvSpPr>
            <a:spLocks/>
          </p:cNvSpPr>
          <p:nvPr/>
        </p:nvSpPr>
        <p:spPr bwMode="auto">
          <a:xfrm>
            <a:off x="8159750" y="5927725"/>
            <a:ext cx="762000" cy="152400"/>
          </a:xfrm>
          <a:custGeom>
            <a:avLst/>
            <a:gdLst>
              <a:gd name="T0" fmla="*/ 2147483646 w 616"/>
              <a:gd name="T1" fmla="*/ 2147483646 h 59"/>
              <a:gd name="T2" fmla="*/ 0 w 616"/>
              <a:gd name="T3" fmla="*/ 0 h 59"/>
              <a:gd name="T4" fmla="*/ 0 60000 65536"/>
              <a:gd name="T5" fmla="*/ 0 60000 65536"/>
              <a:gd name="T6" fmla="*/ 0 w 616"/>
              <a:gd name="T7" fmla="*/ 0 h 59"/>
              <a:gd name="T8" fmla="*/ 616 w 616"/>
              <a:gd name="T9" fmla="*/ 59 h 5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6" h="59">
                <a:moveTo>
                  <a:pt x="616" y="59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7" name="Freeform 12"/>
          <p:cNvSpPr>
            <a:spLocks/>
          </p:cNvSpPr>
          <p:nvPr/>
        </p:nvSpPr>
        <p:spPr bwMode="auto">
          <a:xfrm>
            <a:off x="7092950" y="4708525"/>
            <a:ext cx="1143000" cy="1219200"/>
          </a:xfrm>
          <a:custGeom>
            <a:avLst/>
            <a:gdLst>
              <a:gd name="T0" fmla="*/ 2147483646 w 616"/>
              <a:gd name="T1" fmla="*/ 2147483646 h 59"/>
              <a:gd name="T2" fmla="*/ 0 w 616"/>
              <a:gd name="T3" fmla="*/ 0 h 59"/>
              <a:gd name="T4" fmla="*/ 0 60000 65536"/>
              <a:gd name="T5" fmla="*/ 0 60000 65536"/>
              <a:gd name="T6" fmla="*/ 0 w 616"/>
              <a:gd name="T7" fmla="*/ 0 h 59"/>
              <a:gd name="T8" fmla="*/ 616 w 616"/>
              <a:gd name="T9" fmla="*/ 59 h 5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6" h="59">
                <a:moveTo>
                  <a:pt x="616" y="59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8" name="Freeform 13"/>
          <p:cNvSpPr>
            <a:spLocks/>
          </p:cNvSpPr>
          <p:nvPr/>
        </p:nvSpPr>
        <p:spPr bwMode="auto">
          <a:xfrm>
            <a:off x="7321550" y="5851525"/>
            <a:ext cx="838200" cy="76200"/>
          </a:xfrm>
          <a:custGeom>
            <a:avLst/>
            <a:gdLst>
              <a:gd name="T0" fmla="*/ 2147483646 w 616"/>
              <a:gd name="T1" fmla="*/ 2147483646 h 59"/>
              <a:gd name="T2" fmla="*/ 0 w 616"/>
              <a:gd name="T3" fmla="*/ 0 h 59"/>
              <a:gd name="T4" fmla="*/ 0 60000 65536"/>
              <a:gd name="T5" fmla="*/ 0 60000 65536"/>
              <a:gd name="T6" fmla="*/ 0 w 616"/>
              <a:gd name="T7" fmla="*/ 0 h 59"/>
              <a:gd name="T8" fmla="*/ 616 w 616"/>
              <a:gd name="T9" fmla="*/ 59 h 5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6" h="59">
                <a:moveTo>
                  <a:pt x="616" y="59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9" name="Line 14"/>
          <p:cNvSpPr>
            <a:spLocks noChangeShapeType="1"/>
          </p:cNvSpPr>
          <p:nvPr/>
        </p:nvSpPr>
        <p:spPr bwMode="auto">
          <a:xfrm flipV="1">
            <a:off x="7092950" y="4075113"/>
            <a:ext cx="215900" cy="6492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90" name="Oval 15"/>
          <p:cNvSpPr>
            <a:spLocks noChangeArrowheads="1"/>
          </p:cNvSpPr>
          <p:nvPr/>
        </p:nvSpPr>
        <p:spPr bwMode="auto">
          <a:xfrm>
            <a:off x="7019925" y="4652963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4591" name="Line 16"/>
          <p:cNvSpPr>
            <a:spLocks noChangeShapeType="1"/>
          </p:cNvSpPr>
          <p:nvPr/>
        </p:nvSpPr>
        <p:spPr bwMode="auto">
          <a:xfrm flipH="1" flipV="1">
            <a:off x="5940425" y="5443538"/>
            <a:ext cx="792163" cy="28892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92" name="Line 17"/>
          <p:cNvSpPr>
            <a:spLocks noChangeShapeType="1"/>
          </p:cNvSpPr>
          <p:nvPr/>
        </p:nvSpPr>
        <p:spPr bwMode="auto">
          <a:xfrm flipH="1" flipV="1">
            <a:off x="7451725" y="5514975"/>
            <a:ext cx="73025" cy="433388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93" name="Line 18"/>
          <p:cNvSpPr>
            <a:spLocks noChangeShapeType="1"/>
          </p:cNvSpPr>
          <p:nvPr/>
        </p:nvSpPr>
        <p:spPr bwMode="auto">
          <a:xfrm flipV="1">
            <a:off x="8101013" y="5083175"/>
            <a:ext cx="792162" cy="649288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9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6A090B0-A5D2-4126-B865-E1EF4FA13DF4}" type="slidenum">
              <a:rPr lang="en-US" altLang="ja-JP"/>
              <a:pPr/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Contents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en-US" altLang="ja-JP" smtClean="0"/>
              <a:t>Adjacent vertex lists</a:t>
            </a:r>
          </a:p>
          <a:p>
            <a:pPr lvl="1" eaLnBrk="1" hangingPunct="1"/>
            <a:r>
              <a:rPr lang="en-US" altLang="ja-JP" smtClean="0">
                <a:solidFill>
                  <a:srgbClr val="00B0F0"/>
                </a:solidFill>
              </a:rPr>
              <a:t>Example of usage </a:t>
            </a:r>
            <a:r>
              <a:rPr lang="en-US" altLang="ja-JP" smtClean="0"/>
              <a:t>: computing Laplacians </a:t>
            </a:r>
          </a:p>
          <a:p>
            <a:pPr eaLnBrk="1" hangingPunct="1"/>
            <a:r>
              <a:rPr lang="en-US" altLang="ja-JP" smtClean="0"/>
              <a:t>Adjacent face lists</a:t>
            </a:r>
          </a:p>
          <a:p>
            <a:pPr lvl="1" eaLnBrk="1" hangingPunct="1"/>
            <a:r>
              <a:rPr lang="en-US" altLang="ja-JP" smtClean="0">
                <a:solidFill>
                  <a:srgbClr val="00B0F0"/>
                </a:solidFill>
              </a:rPr>
              <a:t>Example of usage </a:t>
            </a:r>
            <a:r>
              <a:rPr lang="en-US" altLang="ja-JP" smtClean="0"/>
              <a:t>: computing vertex normals</a:t>
            </a:r>
          </a:p>
          <a:p>
            <a:pPr eaLnBrk="1" hangingPunct="1"/>
            <a:r>
              <a:rPr lang="en-US" altLang="ja-JP" smtClean="0"/>
              <a:t>Face mates</a:t>
            </a:r>
          </a:p>
          <a:p>
            <a:pPr lvl="1" eaLnBrk="1" hangingPunct="1"/>
            <a:r>
              <a:rPr lang="en-US" altLang="ja-JP" smtClean="0">
                <a:solidFill>
                  <a:srgbClr val="00B0F0"/>
                </a:solidFill>
              </a:rPr>
              <a:t>Example of usage </a:t>
            </a:r>
            <a:r>
              <a:rPr lang="en-US" altLang="ja-JP" smtClean="0"/>
              <a:t>: linear subdivision</a:t>
            </a:r>
          </a:p>
          <a:p>
            <a:pPr lvl="1"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71438" y="4071938"/>
            <a:ext cx="500062" cy="158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57826AC-EB6A-4F9A-8286-2EA008F63AFC}" type="slidenum">
              <a:rPr lang="en-US" altLang="ja-JP"/>
              <a:pPr/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37"/>
          <p:cNvSpPr>
            <a:spLocks/>
          </p:cNvSpPr>
          <p:nvPr/>
        </p:nvSpPr>
        <p:spPr bwMode="auto">
          <a:xfrm>
            <a:off x="1795463" y="3136900"/>
            <a:ext cx="1185862" cy="750888"/>
          </a:xfrm>
          <a:custGeom>
            <a:avLst/>
            <a:gdLst>
              <a:gd name="T0" fmla="*/ 0 w 747"/>
              <a:gd name="T1" fmla="*/ 2147483646 h 473"/>
              <a:gd name="T2" fmla="*/ 2147483646 w 747"/>
              <a:gd name="T3" fmla="*/ 0 h 473"/>
              <a:gd name="T4" fmla="*/ 2147483646 w 747"/>
              <a:gd name="T5" fmla="*/ 2147483646 h 473"/>
              <a:gd name="T6" fmla="*/ 0 w 747"/>
              <a:gd name="T7" fmla="*/ 2147483646 h 473"/>
              <a:gd name="T8" fmla="*/ 0 60000 65536"/>
              <a:gd name="T9" fmla="*/ 0 60000 65536"/>
              <a:gd name="T10" fmla="*/ 0 60000 65536"/>
              <a:gd name="T11" fmla="*/ 0 60000 65536"/>
              <a:gd name="T12" fmla="*/ 0 w 747"/>
              <a:gd name="T13" fmla="*/ 0 h 473"/>
              <a:gd name="T14" fmla="*/ 747 w 747"/>
              <a:gd name="T15" fmla="*/ 473 h 4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7" h="473">
                <a:moveTo>
                  <a:pt x="0" y="145"/>
                </a:moveTo>
                <a:lnTo>
                  <a:pt x="603" y="0"/>
                </a:lnTo>
                <a:lnTo>
                  <a:pt x="747" y="473"/>
                </a:lnTo>
                <a:lnTo>
                  <a:pt x="0" y="14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Face mates (face-to-faces)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28625" y="1238250"/>
            <a:ext cx="857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/>
              <a:t>At each triangle, we store </a:t>
            </a:r>
            <a:br>
              <a:rPr lang="en-US" altLang="ja-JP"/>
            </a:br>
            <a:r>
              <a:rPr lang="en-US" altLang="ja-JP"/>
              <a:t>            the three triangles sharing the edges.</a:t>
            </a:r>
          </a:p>
        </p:txBody>
      </p:sp>
      <p:sp>
        <p:nvSpPr>
          <p:cNvPr id="28677" name="Freeform 5"/>
          <p:cNvSpPr>
            <a:spLocks/>
          </p:cNvSpPr>
          <p:nvPr/>
        </p:nvSpPr>
        <p:spPr bwMode="auto">
          <a:xfrm>
            <a:off x="1162050" y="3349625"/>
            <a:ext cx="862013" cy="954088"/>
          </a:xfrm>
          <a:custGeom>
            <a:avLst/>
            <a:gdLst>
              <a:gd name="T0" fmla="*/ 2147483646 w 543"/>
              <a:gd name="T1" fmla="*/ 0 h 601"/>
              <a:gd name="T2" fmla="*/ 2147483646 w 543"/>
              <a:gd name="T3" fmla="*/ 2147483646 h 601"/>
              <a:gd name="T4" fmla="*/ 0 w 543"/>
              <a:gd name="T5" fmla="*/ 2147483646 h 601"/>
              <a:gd name="T6" fmla="*/ 2147483646 w 543"/>
              <a:gd name="T7" fmla="*/ 0 h 601"/>
              <a:gd name="T8" fmla="*/ 0 60000 65536"/>
              <a:gd name="T9" fmla="*/ 0 60000 65536"/>
              <a:gd name="T10" fmla="*/ 0 60000 65536"/>
              <a:gd name="T11" fmla="*/ 0 60000 65536"/>
              <a:gd name="T12" fmla="*/ 0 w 543"/>
              <a:gd name="T13" fmla="*/ 0 h 601"/>
              <a:gd name="T14" fmla="*/ 543 w 543"/>
              <a:gd name="T15" fmla="*/ 601 h 6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3" h="601">
                <a:moveTo>
                  <a:pt x="407" y="0"/>
                </a:moveTo>
                <a:lnTo>
                  <a:pt x="543" y="601"/>
                </a:lnTo>
                <a:lnTo>
                  <a:pt x="0" y="370"/>
                </a:lnTo>
                <a:lnTo>
                  <a:pt x="407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78" name="Freeform 6"/>
          <p:cNvSpPr>
            <a:spLocks/>
          </p:cNvSpPr>
          <p:nvPr/>
        </p:nvSpPr>
        <p:spPr bwMode="auto">
          <a:xfrm>
            <a:off x="1795463" y="3352800"/>
            <a:ext cx="1185862" cy="947738"/>
          </a:xfrm>
          <a:custGeom>
            <a:avLst/>
            <a:gdLst>
              <a:gd name="T0" fmla="*/ 0 w 747"/>
              <a:gd name="T1" fmla="*/ 0 h 597"/>
              <a:gd name="T2" fmla="*/ 2147483646 w 747"/>
              <a:gd name="T3" fmla="*/ 2147483646 h 597"/>
              <a:gd name="T4" fmla="*/ 2147483646 w 747"/>
              <a:gd name="T5" fmla="*/ 2147483646 h 597"/>
              <a:gd name="T6" fmla="*/ 0 w 747"/>
              <a:gd name="T7" fmla="*/ 0 h 597"/>
              <a:gd name="T8" fmla="*/ 0 60000 65536"/>
              <a:gd name="T9" fmla="*/ 0 60000 65536"/>
              <a:gd name="T10" fmla="*/ 0 60000 65536"/>
              <a:gd name="T11" fmla="*/ 0 60000 65536"/>
              <a:gd name="T12" fmla="*/ 0 w 747"/>
              <a:gd name="T13" fmla="*/ 0 h 597"/>
              <a:gd name="T14" fmla="*/ 747 w 747"/>
              <a:gd name="T15" fmla="*/ 597 h 5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7" h="597">
                <a:moveTo>
                  <a:pt x="0" y="0"/>
                </a:moveTo>
                <a:lnTo>
                  <a:pt x="135" y="597"/>
                </a:lnTo>
                <a:lnTo>
                  <a:pt x="747" y="328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79" name="Freeform 7"/>
          <p:cNvSpPr>
            <a:spLocks/>
          </p:cNvSpPr>
          <p:nvPr/>
        </p:nvSpPr>
        <p:spPr bwMode="auto">
          <a:xfrm>
            <a:off x="2019300" y="3870325"/>
            <a:ext cx="971550" cy="979488"/>
          </a:xfrm>
          <a:custGeom>
            <a:avLst/>
            <a:gdLst>
              <a:gd name="T0" fmla="*/ 2147483646 w 612"/>
              <a:gd name="T1" fmla="*/ 2147483646 h 617"/>
              <a:gd name="T2" fmla="*/ 0 w 612"/>
              <a:gd name="T3" fmla="*/ 2147483646 h 617"/>
              <a:gd name="T4" fmla="*/ 2147483646 w 612"/>
              <a:gd name="T5" fmla="*/ 0 h 617"/>
              <a:gd name="T6" fmla="*/ 2147483646 w 612"/>
              <a:gd name="T7" fmla="*/ 2147483646 h 617"/>
              <a:gd name="T8" fmla="*/ 0 60000 65536"/>
              <a:gd name="T9" fmla="*/ 0 60000 65536"/>
              <a:gd name="T10" fmla="*/ 0 60000 65536"/>
              <a:gd name="T11" fmla="*/ 0 60000 65536"/>
              <a:gd name="T12" fmla="*/ 0 w 612"/>
              <a:gd name="T13" fmla="*/ 0 h 617"/>
              <a:gd name="T14" fmla="*/ 612 w 612"/>
              <a:gd name="T15" fmla="*/ 617 h 6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2" h="617">
                <a:moveTo>
                  <a:pt x="486" y="617"/>
                </a:moveTo>
                <a:lnTo>
                  <a:pt x="0" y="269"/>
                </a:lnTo>
                <a:lnTo>
                  <a:pt x="612" y="0"/>
                </a:lnTo>
                <a:lnTo>
                  <a:pt x="486" y="61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H="1">
            <a:off x="1162050" y="4340225"/>
            <a:ext cx="838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V="1">
            <a:off x="1162050" y="4873625"/>
            <a:ext cx="1600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1162050" y="3959225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1162050" y="5102225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V="1">
            <a:off x="1924050" y="4873625"/>
            <a:ext cx="838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5" name="Freeform 13"/>
          <p:cNvSpPr>
            <a:spLocks/>
          </p:cNvSpPr>
          <p:nvPr/>
        </p:nvSpPr>
        <p:spPr bwMode="auto">
          <a:xfrm>
            <a:off x="1889125" y="4881563"/>
            <a:ext cx="1057275" cy="1063625"/>
          </a:xfrm>
          <a:custGeom>
            <a:avLst/>
            <a:gdLst>
              <a:gd name="T0" fmla="*/ 2147483646 w 666"/>
              <a:gd name="T1" fmla="*/ 0 h 670"/>
              <a:gd name="T2" fmla="*/ 0 w 666"/>
              <a:gd name="T3" fmla="*/ 2147483646 h 670"/>
              <a:gd name="T4" fmla="*/ 2147483646 w 666"/>
              <a:gd name="T5" fmla="*/ 2147483646 h 670"/>
              <a:gd name="T6" fmla="*/ 0 60000 65536"/>
              <a:gd name="T7" fmla="*/ 0 60000 65536"/>
              <a:gd name="T8" fmla="*/ 0 60000 65536"/>
              <a:gd name="T9" fmla="*/ 0 w 666"/>
              <a:gd name="T10" fmla="*/ 0 h 670"/>
              <a:gd name="T11" fmla="*/ 666 w 666"/>
              <a:gd name="T12" fmla="*/ 670 h 6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6" h="670">
                <a:moveTo>
                  <a:pt x="553" y="0"/>
                </a:moveTo>
                <a:lnTo>
                  <a:pt x="0" y="639"/>
                </a:lnTo>
                <a:lnTo>
                  <a:pt x="666" y="67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2762250" y="4873625"/>
            <a:ext cx="152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2825750" y="4864100"/>
            <a:ext cx="838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2990850" y="3883025"/>
            <a:ext cx="685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V="1">
            <a:off x="2914650" y="5026025"/>
            <a:ext cx="762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90" name="Oval 18"/>
          <p:cNvSpPr>
            <a:spLocks noChangeArrowheads="1"/>
          </p:cNvSpPr>
          <p:nvPr/>
        </p:nvSpPr>
        <p:spPr bwMode="auto">
          <a:xfrm>
            <a:off x="2825750" y="37131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1</a:t>
            </a:r>
            <a:endParaRPr lang="ja-JP" altLang="ja-JP" sz="1800"/>
          </a:p>
        </p:txBody>
      </p:sp>
      <p:sp>
        <p:nvSpPr>
          <p:cNvPr id="28691" name="Oval 19"/>
          <p:cNvSpPr>
            <a:spLocks noChangeArrowheads="1"/>
          </p:cNvSpPr>
          <p:nvPr/>
        </p:nvSpPr>
        <p:spPr bwMode="auto">
          <a:xfrm>
            <a:off x="2762250" y="57880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7</a:t>
            </a:r>
            <a:endParaRPr lang="ja-JP" altLang="ja-JP" sz="1800"/>
          </a:p>
        </p:txBody>
      </p:sp>
      <p:sp>
        <p:nvSpPr>
          <p:cNvPr id="28692" name="Oval 20"/>
          <p:cNvSpPr>
            <a:spLocks noChangeArrowheads="1"/>
          </p:cNvSpPr>
          <p:nvPr/>
        </p:nvSpPr>
        <p:spPr bwMode="auto">
          <a:xfrm>
            <a:off x="2609850" y="47212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2</a:t>
            </a:r>
            <a:endParaRPr lang="ja-JP" altLang="ja-JP" sz="1800"/>
          </a:p>
        </p:txBody>
      </p:sp>
      <p:sp>
        <p:nvSpPr>
          <p:cNvPr id="28693" name="Oval 21"/>
          <p:cNvSpPr>
            <a:spLocks noChangeArrowheads="1"/>
          </p:cNvSpPr>
          <p:nvPr/>
        </p:nvSpPr>
        <p:spPr bwMode="auto">
          <a:xfrm>
            <a:off x="3517900" y="48736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8</a:t>
            </a:r>
            <a:endParaRPr lang="ja-JP" altLang="ja-JP" sz="1800"/>
          </a:p>
        </p:txBody>
      </p:sp>
      <p:sp>
        <p:nvSpPr>
          <p:cNvPr id="28694" name="Oval 22"/>
          <p:cNvSpPr>
            <a:spLocks noChangeArrowheads="1"/>
          </p:cNvSpPr>
          <p:nvPr/>
        </p:nvSpPr>
        <p:spPr bwMode="auto">
          <a:xfrm>
            <a:off x="1009650" y="49498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5</a:t>
            </a:r>
            <a:endParaRPr lang="ja-JP" altLang="ja-JP" sz="1800"/>
          </a:p>
        </p:txBody>
      </p:sp>
      <p:sp>
        <p:nvSpPr>
          <p:cNvPr id="28695" name="Oval 23"/>
          <p:cNvSpPr>
            <a:spLocks noChangeArrowheads="1"/>
          </p:cNvSpPr>
          <p:nvPr/>
        </p:nvSpPr>
        <p:spPr bwMode="auto">
          <a:xfrm>
            <a:off x="1841500" y="41116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3</a:t>
            </a:r>
            <a:endParaRPr lang="ja-JP" altLang="ja-JP" sz="1800"/>
          </a:p>
        </p:txBody>
      </p:sp>
      <p:sp>
        <p:nvSpPr>
          <p:cNvPr id="28696" name="Oval 24"/>
          <p:cNvSpPr>
            <a:spLocks noChangeArrowheads="1"/>
          </p:cNvSpPr>
          <p:nvPr/>
        </p:nvSpPr>
        <p:spPr bwMode="auto">
          <a:xfrm>
            <a:off x="1692275" y="3213100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0</a:t>
            </a:r>
            <a:endParaRPr lang="ja-JP" altLang="ja-JP" sz="1800"/>
          </a:p>
        </p:txBody>
      </p:sp>
      <p:sp>
        <p:nvSpPr>
          <p:cNvPr id="28697" name="Oval 25"/>
          <p:cNvSpPr>
            <a:spLocks noChangeArrowheads="1"/>
          </p:cNvSpPr>
          <p:nvPr/>
        </p:nvSpPr>
        <p:spPr bwMode="auto">
          <a:xfrm>
            <a:off x="1003300" y="37131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4</a:t>
            </a:r>
            <a:endParaRPr lang="ja-JP" altLang="ja-JP" sz="1800"/>
          </a:p>
        </p:txBody>
      </p:sp>
      <p:sp>
        <p:nvSpPr>
          <p:cNvPr id="28698" name="Oval 26"/>
          <p:cNvSpPr>
            <a:spLocks noChangeArrowheads="1"/>
          </p:cNvSpPr>
          <p:nvPr/>
        </p:nvSpPr>
        <p:spPr bwMode="auto">
          <a:xfrm>
            <a:off x="1766888" y="571817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6</a:t>
            </a:r>
            <a:endParaRPr lang="ja-JP" altLang="ja-JP" sz="1800"/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4100513" y="3065463"/>
            <a:ext cx="4614862" cy="3024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0-th triangle (0,3,1): </a:t>
            </a:r>
            <a:r>
              <a:rPr lang="en-US" altLang="ja-JP" sz="2800">
                <a:solidFill>
                  <a:srgbClr val="0000FF"/>
                </a:solidFill>
              </a:rPr>
              <a:t>[4,9,1]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1-st triangle (0,4,3): </a:t>
            </a:r>
            <a:r>
              <a:rPr lang="en-US" altLang="ja-JP" sz="2800">
                <a:solidFill>
                  <a:srgbClr val="0000FF"/>
                </a:solidFill>
              </a:rPr>
              <a:t>[2,0,-1]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(Please complete here)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2155825" y="371316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1508125" y="371316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1292225" y="42894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1868488" y="4505325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2371725" y="328136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2947988" y="44338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1868488" y="50815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2371725" y="53689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2947988" y="50815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28709" name="Oval 38"/>
          <p:cNvSpPr>
            <a:spLocks noChangeArrowheads="1"/>
          </p:cNvSpPr>
          <p:nvPr/>
        </p:nvSpPr>
        <p:spPr bwMode="auto">
          <a:xfrm>
            <a:off x="2587625" y="2992438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9</a:t>
            </a:r>
            <a:endParaRPr lang="ja-JP" altLang="ja-JP" sz="1800"/>
          </a:p>
        </p:txBody>
      </p:sp>
      <p:sp>
        <p:nvSpPr>
          <p:cNvPr id="28710" name="Text Box 39"/>
          <p:cNvSpPr txBox="1">
            <a:spLocks noChangeArrowheads="1"/>
          </p:cNvSpPr>
          <p:nvPr/>
        </p:nvSpPr>
        <p:spPr bwMode="auto">
          <a:xfrm>
            <a:off x="2406650" y="4179888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8711" name="Oval 40"/>
          <p:cNvSpPr>
            <a:spLocks noChangeArrowheads="1"/>
          </p:cNvSpPr>
          <p:nvPr/>
        </p:nvSpPr>
        <p:spPr bwMode="auto">
          <a:xfrm>
            <a:off x="7997825" y="3500438"/>
            <a:ext cx="431800" cy="5746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8712" name="Line 41"/>
          <p:cNvSpPr>
            <a:spLocks noChangeShapeType="1"/>
          </p:cNvSpPr>
          <p:nvPr/>
        </p:nvSpPr>
        <p:spPr bwMode="auto">
          <a:xfrm flipV="1">
            <a:off x="8001000" y="4143375"/>
            <a:ext cx="285750" cy="2143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13" name="Text Box 42"/>
          <p:cNvSpPr txBox="1">
            <a:spLocks noChangeArrowheads="1"/>
          </p:cNvSpPr>
          <p:nvPr/>
        </p:nvSpPr>
        <p:spPr bwMode="auto">
          <a:xfrm>
            <a:off x="7286625" y="6286500"/>
            <a:ext cx="1336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No mate</a:t>
            </a:r>
          </a:p>
        </p:txBody>
      </p:sp>
      <p:cxnSp>
        <p:nvCxnSpPr>
          <p:cNvPr id="45" name="直線矢印コネクタ 44"/>
          <p:cNvCxnSpPr/>
          <p:nvPr/>
        </p:nvCxnSpPr>
        <p:spPr>
          <a:xfrm rot="16200000" flipH="1">
            <a:off x="1893094" y="3679031"/>
            <a:ext cx="714375" cy="500063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1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092B20CD-4F9A-4812-9D13-BA9B9BD9D048}" type="slidenum">
              <a:rPr lang="en-US" altLang="ja-JP"/>
              <a:pPr/>
              <a:t>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ja-JP" smtClean="0"/>
              <a:t>Algorithm of Mate Construction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909638"/>
            <a:ext cx="8229600" cy="4233862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en-US" altLang="ja-JP" smtClean="0"/>
              <a:t>Construct the adjacent face lists.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altLang="ja-JP" smtClean="0"/>
              <a:t>For the i-th triangle (A,B,C)</a:t>
            </a:r>
          </a:p>
          <a:p>
            <a:pPr marL="914400" lvl="1" indent="-514350" eaLnBrk="1" hangingPunct="1">
              <a:buFontTx/>
              <a:buAutoNum type="arabicPeriod"/>
            </a:pPr>
            <a:r>
              <a:rPr lang="en-US" altLang="ja-JP" smtClean="0"/>
              <a:t>Set mate for A to the triangle (not i-th) </a:t>
            </a:r>
            <a:br>
              <a:rPr lang="en-US" altLang="ja-JP" smtClean="0"/>
            </a:br>
            <a:r>
              <a:rPr lang="en-US" altLang="ja-JP" smtClean="0"/>
              <a:t>                        containing B in the C's list</a:t>
            </a:r>
          </a:p>
          <a:p>
            <a:pPr marL="914400" lvl="1" indent="-514350" eaLnBrk="1" hangingPunct="1">
              <a:buFontTx/>
              <a:buAutoNum type="arabicPeriod"/>
            </a:pPr>
            <a:r>
              <a:rPr lang="en-US" altLang="ja-JP" smtClean="0"/>
              <a:t>Set mate for B to the triangle (not i-th) </a:t>
            </a:r>
            <a:br>
              <a:rPr lang="en-US" altLang="ja-JP" smtClean="0"/>
            </a:br>
            <a:r>
              <a:rPr lang="en-US" altLang="ja-JP" smtClean="0"/>
              <a:t>                        containing C in the A's list</a:t>
            </a:r>
          </a:p>
          <a:p>
            <a:pPr marL="914400" lvl="1" indent="-514350" eaLnBrk="1" hangingPunct="1">
              <a:buFontTx/>
              <a:buAutoNum type="arabicPeriod"/>
            </a:pPr>
            <a:r>
              <a:rPr lang="en-US" altLang="ja-JP" smtClean="0"/>
              <a:t>Set mate for C to the triangle (not i-th) </a:t>
            </a:r>
            <a:br>
              <a:rPr lang="en-US" altLang="ja-JP" smtClean="0"/>
            </a:br>
            <a:r>
              <a:rPr lang="en-US" altLang="ja-JP" smtClean="0"/>
              <a:t>                        containing A in the B's list</a:t>
            </a:r>
          </a:p>
          <a:p>
            <a:pPr marL="914400" lvl="1" indent="-514350" eaLnBrk="1" hangingPunct="1">
              <a:buFontTx/>
              <a:buAutoNum type="arabicPeriod"/>
            </a:pPr>
            <a:endParaRPr lang="en-US" altLang="ja-JP" smtClean="0"/>
          </a:p>
        </p:txBody>
      </p:sp>
      <p:sp>
        <p:nvSpPr>
          <p:cNvPr id="30724" name="Freeform 7"/>
          <p:cNvSpPr>
            <a:spLocks/>
          </p:cNvSpPr>
          <p:nvPr/>
        </p:nvSpPr>
        <p:spPr bwMode="auto">
          <a:xfrm>
            <a:off x="1938338" y="4514850"/>
            <a:ext cx="971550" cy="949325"/>
          </a:xfrm>
          <a:custGeom>
            <a:avLst/>
            <a:gdLst>
              <a:gd name="T0" fmla="*/ 2147483646 w 612"/>
              <a:gd name="T1" fmla="*/ 2147483646 h 617"/>
              <a:gd name="T2" fmla="*/ 0 w 612"/>
              <a:gd name="T3" fmla="*/ 2147483646 h 617"/>
              <a:gd name="T4" fmla="*/ 2147483646 w 612"/>
              <a:gd name="T5" fmla="*/ 0 h 617"/>
              <a:gd name="T6" fmla="*/ 2147483646 w 612"/>
              <a:gd name="T7" fmla="*/ 2147483646 h 617"/>
              <a:gd name="T8" fmla="*/ 0 60000 65536"/>
              <a:gd name="T9" fmla="*/ 0 60000 65536"/>
              <a:gd name="T10" fmla="*/ 0 60000 65536"/>
              <a:gd name="T11" fmla="*/ 0 60000 65536"/>
              <a:gd name="T12" fmla="*/ 0 w 612"/>
              <a:gd name="T13" fmla="*/ 0 h 617"/>
              <a:gd name="T14" fmla="*/ 612 w 612"/>
              <a:gd name="T15" fmla="*/ 617 h 6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2" h="617">
                <a:moveTo>
                  <a:pt x="486" y="617"/>
                </a:moveTo>
                <a:lnTo>
                  <a:pt x="0" y="269"/>
                </a:lnTo>
                <a:lnTo>
                  <a:pt x="612" y="0"/>
                </a:lnTo>
                <a:lnTo>
                  <a:pt x="486" y="61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5" name="Line 8"/>
          <p:cNvSpPr>
            <a:spLocks noChangeShapeType="1"/>
          </p:cNvSpPr>
          <p:nvPr/>
        </p:nvSpPr>
        <p:spPr bwMode="auto">
          <a:xfrm flipH="1">
            <a:off x="1081088" y="4984750"/>
            <a:ext cx="838200" cy="738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6" name="Line 9"/>
          <p:cNvSpPr>
            <a:spLocks noChangeShapeType="1"/>
          </p:cNvSpPr>
          <p:nvPr/>
        </p:nvSpPr>
        <p:spPr bwMode="auto">
          <a:xfrm flipV="1">
            <a:off x="1081088" y="5518150"/>
            <a:ext cx="1600200" cy="222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7" name="Line 11"/>
          <p:cNvSpPr>
            <a:spLocks noChangeShapeType="1"/>
          </p:cNvSpPr>
          <p:nvPr/>
        </p:nvSpPr>
        <p:spPr bwMode="auto">
          <a:xfrm>
            <a:off x="1081088" y="5746750"/>
            <a:ext cx="762000" cy="738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8" name="Line 12"/>
          <p:cNvSpPr>
            <a:spLocks noChangeShapeType="1"/>
          </p:cNvSpPr>
          <p:nvPr/>
        </p:nvSpPr>
        <p:spPr bwMode="auto">
          <a:xfrm flipV="1">
            <a:off x="1843088" y="5518150"/>
            <a:ext cx="838200" cy="960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9" name="Freeform 13"/>
          <p:cNvSpPr>
            <a:spLocks/>
          </p:cNvSpPr>
          <p:nvPr/>
        </p:nvSpPr>
        <p:spPr bwMode="auto">
          <a:xfrm>
            <a:off x="1808163" y="5526088"/>
            <a:ext cx="1057275" cy="1030287"/>
          </a:xfrm>
          <a:custGeom>
            <a:avLst/>
            <a:gdLst>
              <a:gd name="T0" fmla="*/ 2147483646 w 666"/>
              <a:gd name="T1" fmla="*/ 0 h 670"/>
              <a:gd name="T2" fmla="*/ 0 w 666"/>
              <a:gd name="T3" fmla="*/ 2147483646 h 670"/>
              <a:gd name="T4" fmla="*/ 2147483646 w 666"/>
              <a:gd name="T5" fmla="*/ 2147483646 h 670"/>
              <a:gd name="T6" fmla="*/ 0 60000 65536"/>
              <a:gd name="T7" fmla="*/ 0 60000 65536"/>
              <a:gd name="T8" fmla="*/ 0 60000 65536"/>
              <a:gd name="T9" fmla="*/ 0 w 666"/>
              <a:gd name="T10" fmla="*/ 0 h 670"/>
              <a:gd name="T11" fmla="*/ 666 w 666"/>
              <a:gd name="T12" fmla="*/ 670 h 6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6" h="670">
                <a:moveTo>
                  <a:pt x="553" y="0"/>
                </a:moveTo>
                <a:lnTo>
                  <a:pt x="0" y="639"/>
                </a:lnTo>
                <a:lnTo>
                  <a:pt x="666" y="67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30" name="Line 14"/>
          <p:cNvSpPr>
            <a:spLocks noChangeShapeType="1"/>
          </p:cNvSpPr>
          <p:nvPr/>
        </p:nvSpPr>
        <p:spPr bwMode="auto">
          <a:xfrm>
            <a:off x="2681288" y="5518150"/>
            <a:ext cx="152400" cy="960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31" name="Line 15"/>
          <p:cNvSpPr>
            <a:spLocks noChangeShapeType="1"/>
          </p:cNvSpPr>
          <p:nvPr/>
        </p:nvSpPr>
        <p:spPr bwMode="auto">
          <a:xfrm>
            <a:off x="2744788" y="5508625"/>
            <a:ext cx="838200" cy="1476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32" name="Line 16"/>
          <p:cNvSpPr>
            <a:spLocks noChangeShapeType="1"/>
          </p:cNvSpPr>
          <p:nvPr/>
        </p:nvSpPr>
        <p:spPr bwMode="auto">
          <a:xfrm>
            <a:off x="2909888" y="4527550"/>
            <a:ext cx="685800" cy="1108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33" name="Line 17"/>
          <p:cNvSpPr>
            <a:spLocks noChangeShapeType="1"/>
          </p:cNvSpPr>
          <p:nvPr/>
        </p:nvSpPr>
        <p:spPr bwMode="auto">
          <a:xfrm flipV="1">
            <a:off x="2833688" y="5670550"/>
            <a:ext cx="762000" cy="885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34" name="Oval 18"/>
          <p:cNvSpPr>
            <a:spLocks noChangeArrowheads="1"/>
          </p:cNvSpPr>
          <p:nvPr/>
        </p:nvSpPr>
        <p:spPr bwMode="auto">
          <a:xfrm>
            <a:off x="2744788" y="4357688"/>
            <a:ext cx="304800" cy="2952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30735" name="Oval 19"/>
          <p:cNvSpPr>
            <a:spLocks noChangeArrowheads="1"/>
          </p:cNvSpPr>
          <p:nvPr/>
        </p:nvSpPr>
        <p:spPr bwMode="auto">
          <a:xfrm>
            <a:off x="2681288" y="6432550"/>
            <a:ext cx="304800" cy="2952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B</a:t>
            </a:r>
            <a:endParaRPr lang="ja-JP" altLang="ja-JP" sz="1800"/>
          </a:p>
        </p:txBody>
      </p:sp>
      <p:sp>
        <p:nvSpPr>
          <p:cNvPr id="30736" name="Oval 20"/>
          <p:cNvSpPr>
            <a:spLocks noChangeArrowheads="1"/>
          </p:cNvSpPr>
          <p:nvPr/>
        </p:nvSpPr>
        <p:spPr bwMode="auto">
          <a:xfrm>
            <a:off x="2528888" y="5365750"/>
            <a:ext cx="304800" cy="2952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C</a:t>
            </a:r>
            <a:endParaRPr lang="ja-JP" altLang="ja-JP" sz="1800"/>
          </a:p>
        </p:txBody>
      </p:sp>
      <p:sp>
        <p:nvSpPr>
          <p:cNvPr id="30737" name="Oval 21"/>
          <p:cNvSpPr>
            <a:spLocks noChangeArrowheads="1"/>
          </p:cNvSpPr>
          <p:nvPr/>
        </p:nvSpPr>
        <p:spPr bwMode="auto">
          <a:xfrm>
            <a:off x="3436938" y="5518150"/>
            <a:ext cx="304800" cy="2952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30738" name="Oval 22"/>
          <p:cNvSpPr>
            <a:spLocks noChangeArrowheads="1"/>
          </p:cNvSpPr>
          <p:nvPr/>
        </p:nvSpPr>
        <p:spPr bwMode="auto">
          <a:xfrm>
            <a:off x="928688" y="5594350"/>
            <a:ext cx="304800" cy="2952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30739" name="Oval 23"/>
          <p:cNvSpPr>
            <a:spLocks noChangeArrowheads="1"/>
          </p:cNvSpPr>
          <p:nvPr/>
        </p:nvSpPr>
        <p:spPr bwMode="auto">
          <a:xfrm>
            <a:off x="1760538" y="4756150"/>
            <a:ext cx="304800" cy="2952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30740" name="Oval 26"/>
          <p:cNvSpPr>
            <a:spLocks noChangeArrowheads="1"/>
          </p:cNvSpPr>
          <p:nvPr/>
        </p:nvSpPr>
        <p:spPr bwMode="auto">
          <a:xfrm>
            <a:off x="1685925" y="6362700"/>
            <a:ext cx="304800" cy="2952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</a:t>
            </a:r>
            <a:endParaRPr lang="ja-JP" altLang="ja-JP" sz="1800"/>
          </a:p>
        </p:txBody>
      </p:sp>
      <p:sp>
        <p:nvSpPr>
          <p:cNvPr id="30741" name="テキスト ボックス 50"/>
          <p:cNvSpPr txBox="1">
            <a:spLocks noChangeArrowheads="1"/>
          </p:cNvSpPr>
          <p:nvPr/>
        </p:nvSpPr>
        <p:spPr bwMode="auto">
          <a:xfrm>
            <a:off x="2357438" y="6000750"/>
            <a:ext cx="236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i</a:t>
            </a:r>
            <a:endParaRPr lang="ja-JP" altLang="en-US" sz="1800"/>
          </a:p>
        </p:txBody>
      </p:sp>
      <p:sp>
        <p:nvSpPr>
          <p:cNvPr id="30742" name="テキスト ボックス 51"/>
          <p:cNvSpPr txBox="1">
            <a:spLocks noChangeArrowheads="1"/>
          </p:cNvSpPr>
          <p:nvPr/>
        </p:nvSpPr>
        <p:spPr bwMode="auto">
          <a:xfrm>
            <a:off x="3429000" y="6000750"/>
            <a:ext cx="1236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Mate for A</a:t>
            </a:r>
            <a:endParaRPr lang="ja-JP" altLang="en-US" sz="1800"/>
          </a:p>
        </p:txBody>
      </p:sp>
      <p:cxnSp>
        <p:nvCxnSpPr>
          <p:cNvPr id="54" name="直線矢印コネクタ 53"/>
          <p:cNvCxnSpPr>
            <a:stCxn id="30742" idx="1"/>
          </p:cNvCxnSpPr>
          <p:nvPr/>
        </p:nvCxnSpPr>
        <p:spPr>
          <a:xfrm rot="10800000">
            <a:off x="3071813" y="5929313"/>
            <a:ext cx="357187" cy="255587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F171E22-5ABC-436F-98F6-D227CD7ECE59}" type="slidenum">
              <a:rPr lang="en-US" altLang="ja-JP"/>
              <a:pPr/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857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Implementation</a:t>
            </a:r>
            <a:endParaRPr lang="ja-JP" altLang="ja-JP" smtClean="0"/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1870075" y="571500"/>
            <a:ext cx="5202238" cy="624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int (*mates)[3];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void constructFaceMates(){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constructAdjacentFaceLists();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mates = new int[numTriangles][3];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for(int i=0; i&lt;numTriagles; i++){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for(int j=0; j&lt;3; j++){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  mate[i][j] = -1;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  int v = triangles[i][(j+1)%3];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  int size = listSizes[triangles[i][(j+2)%3]];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  int* list = adLists[triangles[i][(j+2)%3]];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  for(int k=0; k&lt;size; k++){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    if(list[k] == i) continue;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    int *tk = triangles[list[k]];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    if(tk[0] == v || tk[1] == v || tk[2] == v){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      </a:t>
            </a:r>
            <a:r>
              <a:rPr lang="en-US" altLang="ja-JP" sz="2000">
                <a:solidFill>
                  <a:srgbClr val="FF000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mate[i][j] = list[k]; </a:t>
            </a: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break;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}</a:t>
            </a:r>
          </a:p>
        </p:txBody>
      </p:sp>
      <p:sp>
        <p:nvSpPr>
          <p:cNvPr id="32772" name="Line 5"/>
          <p:cNvSpPr>
            <a:spLocks noChangeShapeType="1"/>
          </p:cNvSpPr>
          <p:nvPr/>
        </p:nvSpPr>
        <p:spPr bwMode="auto">
          <a:xfrm flipH="1">
            <a:off x="5357813" y="2852738"/>
            <a:ext cx="2093912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7235825" y="2565400"/>
            <a:ext cx="1695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Vertex ID </a:t>
            </a:r>
            <a:br>
              <a:rPr lang="en-US" altLang="ja-JP" sz="1800"/>
            </a:br>
            <a:r>
              <a:rPr lang="en-US" altLang="ja-JP" sz="1800"/>
              <a:t>to be searched</a:t>
            </a:r>
          </a:p>
        </p:txBody>
      </p:sp>
      <p:sp>
        <p:nvSpPr>
          <p:cNvPr id="3277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DAFB1F0-432C-420B-B5D7-01DBC9022073}" type="slidenum">
              <a:rPr lang="en-US" altLang="ja-JP"/>
              <a:pPr/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Edges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1397000"/>
          </a:xfrm>
        </p:spPr>
        <p:txBody>
          <a:bodyPr/>
          <a:lstStyle/>
          <a:p>
            <a:r>
              <a:rPr lang="en-US" altLang="ja-JP" smtClean="0"/>
              <a:t>Let’s consider only </a:t>
            </a:r>
            <a:r>
              <a:rPr lang="en-US" altLang="ja-JP" u="sng" smtClean="0"/>
              <a:t>2-manifold meshes</a:t>
            </a:r>
          </a:p>
          <a:p>
            <a:pPr lvl="1"/>
            <a:r>
              <a:rPr lang="en-US" altLang="ja-JP" smtClean="0"/>
              <a:t>Edges are shared by one or two triangles</a:t>
            </a:r>
          </a:p>
          <a:p>
            <a:pPr lvl="1"/>
            <a:endParaRPr lang="en-US" altLang="ja-JP" smtClean="0"/>
          </a:p>
        </p:txBody>
      </p:sp>
      <p:sp>
        <p:nvSpPr>
          <p:cNvPr id="34820" name="Freeform 7"/>
          <p:cNvSpPr>
            <a:spLocks/>
          </p:cNvSpPr>
          <p:nvPr/>
        </p:nvSpPr>
        <p:spPr bwMode="auto">
          <a:xfrm>
            <a:off x="419100" y="2925763"/>
            <a:ext cx="1416050" cy="1655762"/>
          </a:xfrm>
          <a:custGeom>
            <a:avLst/>
            <a:gdLst>
              <a:gd name="T0" fmla="*/ 2147483646 w 892"/>
              <a:gd name="T1" fmla="*/ 2147483646 h 1043"/>
              <a:gd name="T2" fmla="*/ 0 w 892"/>
              <a:gd name="T3" fmla="*/ 2147483646 h 1043"/>
              <a:gd name="T4" fmla="*/ 2147483646 w 892"/>
              <a:gd name="T5" fmla="*/ 0 h 1043"/>
              <a:gd name="T6" fmla="*/ 2147483646 w 892"/>
              <a:gd name="T7" fmla="*/ 2147483646 h 1043"/>
              <a:gd name="T8" fmla="*/ 0 60000 65536"/>
              <a:gd name="T9" fmla="*/ 0 60000 65536"/>
              <a:gd name="T10" fmla="*/ 0 60000 65536"/>
              <a:gd name="T11" fmla="*/ 0 60000 65536"/>
              <a:gd name="T12" fmla="*/ 0 w 892"/>
              <a:gd name="T13" fmla="*/ 0 h 1043"/>
              <a:gd name="T14" fmla="*/ 892 w 892"/>
              <a:gd name="T15" fmla="*/ 1043 h 10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2" h="1043">
                <a:moveTo>
                  <a:pt x="257" y="1043"/>
                </a:moveTo>
                <a:lnTo>
                  <a:pt x="0" y="270"/>
                </a:lnTo>
                <a:lnTo>
                  <a:pt x="892" y="0"/>
                </a:lnTo>
                <a:lnTo>
                  <a:pt x="257" y="1043"/>
                </a:lnTo>
                <a:close/>
              </a:path>
            </a:pathLst>
          </a:cu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1" name="Freeform 8"/>
          <p:cNvSpPr>
            <a:spLocks/>
          </p:cNvSpPr>
          <p:nvPr/>
        </p:nvSpPr>
        <p:spPr bwMode="auto">
          <a:xfrm>
            <a:off x="827088" y="2924175"/>
            <a:ext cx="1584325" cy="1655763"/>
          </a:xfrm>
          <a:custGeom>
            <a:avLst/>
            <a:gdLst>
              <a:gd name="T0" fmla="*/ 0 w 998"/>
              <a:gd name="T1" fmla="*/ 2147483646 h 1043"/>
              <a:gd name="T2" fmla="*/ 2147483646 w 998"/>
              <a:gd name="T3" fmla="*/ 2147483646 h 1043"/>
              <a:gd name="T4" fmla="*/ 2147483646 w 998"/>
              <a:gd name="T5" fmla="*/ 0 h 1043"/>
              <a:gd name="T6" fmla="*/ 0 w 998"/>
              <a:gd name="T7" fmla="*/ 2147483646 h 1043"/>
              <a:gd name="T8" fmla="*/ 0 60000 65536"/>
              <a:gd name="T9" fmla="*/ 0 60000 65536"/>
              <a:gd name="T10" fmla="*/ 0 60000 65536"/>
              <a:gd name="T11" fmla="*/ 0 60000 65536"/>
              <a:gd name="T12" fmla="*/ 0 w 998"/>
              <a:gd name="T13" fmla="*/ 0 h 1043"/>
              <a:gd name="T14" fmla="*/ 998 w 998"/>
              <a:gd name="T15" fmla="*/ 1043 h 10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98" h="1043">
                <a:moveTo>
                  <a:pt x="0" y="1043"/>
                </a:moveTo>
                <a:lnTo>
                  <a:pt x="998" y="847"/>
                </a:lnTo>
                <a:lnTo>
                  <a:pt x="635" y="0"/>
                </a:lnTo>
                <a:lnTo>
                  <a:pt x="0" y="1043"/>
                </a:lnTo>
                <a:close/>
              </a:path>
            </a:pathLst>
          </a:cu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2" name="Line 9"/>
          <p:cNvSpPr>
            <a:spLocks noChangeShapeType="1"/>
          </p:cNvSpPr>
          <p:nvPr/>
        </p:nvSpPr>
        <p:spPr bwMode="auto">
          <a:xfrm flipV="1">
            <a:off x="827088" y="2924175"/>
            <a:ext cx="1008062" cy="1655763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23" name="Text Box 10"/>
          <p:cNvSpPr txBox="1">
            <a:spLocks noChangeArrowheads="1"/>
          </p:cNvSpPr>
          <p:nvPr/>
        </p:nvSpPr>
        <p:spPr bwMode="auto">
          <a:xfrm>
            <a:off x="436563" y="4724400"/>
            <a:ext cx="19986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Inner edge</a:t>
            </a:r>
            <a:br>
              <a:rPr lang="en-US" altLang="ja-JP" sz="2400"/>
            </a:br>
            <a:r>
              <a:rPr lang="en-US" altLang="ja-JP" sz="2400"/>
              <a:t>(shared by </a:t>
            </a:r>
            <a:br>
              <a:rPr lang="en-US" altLang="ja-JP" sz="2400"/>
            </a:br>
            <a:r>
              <a:rPr lang="en-US" altLang="ja-JP" sz="2400"/>
              <a:t>two triangles)</a:t>
            </a:r>
          </a:p>
        </p:txBody>
      </p:sp>
      <p:sp>
        <p:nvSpPr>
          <p:cNvPr id="34824" name="Freeform 11"/>
          <p:cNvSpPr>
            <a:spLocks/>
          </p:cNvSpPr>
          <p:nvPr/>
        </p:nvSpPr>
        <p:spPr bwMode="auto">
          <a:xfrm>
            <a:off x="3492500" y="2995613"/>
            <a:ext cx="1416050" cy="1655762"/>
          </a:xfrm>
          <a:custGeom>
            <a:avLst/>
            <a:gdLst>
              <a:gd name="T0" fmla="*/ 2147483646 w 892"/>
              <a:gd name="T1" fmla="*/ 2147483646 h 1043"/>
              <a:gd name="T2" fmla="*/ 0 w 892"/>
              <a:gd name="T3" fmla="*/ 2147483646 h 1043"/>
              <a:gd name="T4" fmla="*/ 2147483646 w 892"/>
              <a:gd name="T5" fmla="*/ 0 h 1043"/>
              <a:gd name="T6" fmla="*/ 2147483646 w 892"/>
              <a:gd name="T7" fmla="*/ 2147483646 h 1043"/>
              <a:gd name="T8" fmla="*/ 0 60000 65536"/>
              <a:gd name="T9" fmla="*/ 0 60000 65536"/>
              <a:gd name="T10" fmla="*/ 0 60000 65536"/>
              <a:gd name="T11" fmla="*/ 0 60000 65536"/>
              <a:gd name="T12" fmla="*/ 0 w 892"/>
              <a:gd name="T13" fmla="*/ 0 h 1043"/>
              <a:gd name="T14" fmla="*/ 892 w 892"/>
              <a:gd name="T15" fmla="*/ 1043 h 10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2" h="1043">
                <a:moveTo>
                  <a:pt x="257" y="1043"/>
                </a:moveTo>
                <a:lnTo>
                  <a:pt x="0" y="270"/>
                </a:lnTo>
                <a:lnTo>
                  <a:pt x="892" y="0"/>
                </a:lnTo>
                <a:lnTo>
                  <a:pt x="257" y="1043"/>
                </a:lnTo>
                <a:close/>
              </a:path>
            </a:pathLst>
          </a:cu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5" name="Line 13"/>
          <p:cNvSpPr>
            <a:spLocks noChangeShapeType="1"/>
          </p:cNvSpPr>
          <p:nvPr/>
        </p:nvSpPr>
        <p:spPr bwMode="auto">
          <a:xfrm flipV="1">
            <a:off x="3924300" y="2995613"/>
            <a:ext cx="1008063" cy="1655762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26" name="Text Box 14"/>
          <p:cNvSpPr txBox="1">
            <a:spLocks noChangeArrowheads="1"/>
          </p:cNvSpPr>
          <p:nvPr/>
        </p:nvSpPr>
        <p:spPr bwMode="auto">
          <a:xfrm>
            <a:off x="3122613" y="4724400"/>
            <a:ext cx="22542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Boundary edge</a:t>
            </a:r>
            <a:br>
              <a:rPr lang="en-US" altLang="ja-JP" sz="2400"/>
            </a:br>
            <a:r>
              <a:rPr lang="en-US" altLang="ja-JP" sz="2400"/>
              <a:t>(shared by </a:t>
            </a:r>
            <a:br>
              <a:rPr lang="en-US" altLang="ja-JP" sz="2400"/>
            </a:br>
            <a:r>
              <a:rPr lang="en-US" altLang="ja-JP" sz="2400"/>
              <a:t>one triangles)</a:t>
            </a:r>
          </a:p>
        </p:txBody>
      </p:sp>
      <p:sp>
        <p:nvSpPr>
          <p:cNvPr id="34827" name="Freeform 15"/>
          <p:cNvSpPr>
            <a:spLocks/>
          </p:cNvSpPr>
          <p:nvPr/>
        </p:nvSpPr>
        <p:spPr bwMode="auto">
          <a:xfrm>
            <a:off x="6324600" y="2925763"/>
            <a:ext cx="1416050" cy="1655762"/>
          </a:xfrm>
          <a:custGeom>
            <a:avLst/>
            <a:gdLst>
              <a:gd name="T0" fmla="*/ 2147483646 w 892"/>
              <a:gd name="T1" fmla="*/ 2147483646 h 1043"/>
              <a:gd name="T2" fmla="*/ 0 w 892"/>
              <a:gd name="T3" fmla="*/ 2147483646 h 1043"/>
              <a:gd name="T4" fmla="*/ 2147483646 w 892"/>
              <a:gd name="T5" fmla="*/ 0 h 1043"/>
              <a:gd name="T6" fmla="*/ 2147483646 w 892"/>
              <a:gd name="T7" fmla="*/ 2147483646 h 1043"/>
              <a:gd name="T8" fmla="*/ 0 60000 65536"/>
              <a:gd name="T9" fmla="*/ 0 60000 65536"/>
              <a:gd name="T10" fmla="*/ 0 60000 65536"/>
              <a:gd name="T11" fmla="*/ 0 60000 65536"/>
              <a:gd name="T12" fmla="*/ 0 w 892"/>
              <a:gd name="T13" fmla="*/ 0 h 1043"/>
              <a:gd name="T14" fmla="*/ 892 w 892"/>
              <a:gd name="T15" fmla="*/ 1043 h 10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2" h="1043">
                <a:moveTo>
                  <a:pt x="257" y="1043"/>
                </a:moveTo>
                <a:lnTo>
                  <a:pt x="0" y="270"/>
                </a:lnTo>
                <a:lnTo>
                  <a:pt x="892" y="0"/>
                </a:lnTo>
                <a:lnTo>
                  <a:pt x="257" y="1043"/>
                </a:lnTo>
                <a:close/>
              </a:path>
            </a:pathLst>
          </a:cu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8" name="Freeform 16"/>
          <p:cNvSpPr>
            <a:spLocks/>
          </p:cNvSpPr>
          <p:nvPr/>
        </p:nvSpPr>
        <p:spPr bwMode="auto">
          <a:xfrm>
            <a:off x="6732588" y="2924175"/>
            <a:ext cx="1584325" cy="1655763"/>
          </a:xfrm>
          <a:custGeom>
            <a:avLst/>
            <a:gdLst>
              <a:gd name="T0" fmla="*/ 0 w 998"/>
              <a:gd name="T1" fmla="*/ 2147483646 h 1043"/>
              <a:gd name="T2" fmla="*/ 2147483646 w 998"/>
              <a:gd name="T3" fmla="*/ 2147483646 h 1043"/>
              <a:gd name="T4" fmla="*/ 2147483646 w 998"/>
              <a:gd name="T5" fmla="*/ 0 h 1043"/>
              <a:gd name="T6" fmla="*/ 0 w 998"/>
              <a:gd name="T7" fmla="*/ 2147483646 h 1043"/>
              <a:gd name="T8" fmla="*/ 0 60000 65536"/>
              <a:gd name="T9" fmla="*/ 0 60000 65536"/>
              <a:gd name="T10" fmla="*/ 0 60000 65536"/>
              <a:gd name="T11" fmla="*/ 0 60000 65536"/>
              <a:gd name="T12" fmla="*/ 0 w 998"/>
              <a:gd name="T13" fmla="*/ 0 h 1043"/>
              <a:gd name="T14" fmla="*/ 998 w 998"/>
              <a:gd name="T15" fmla="*/ 1043 h 10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98" h="1043">
                <a:moveTo>
                  <a:pt x="0" y="1043"/>
                </a:moveTo>
                <a:lnTo>
                  <a:pt x="998" y="847"/>
                </a:lnTo>
                <a:lnTo>
                  <a:pt x="635" y="0"/>
                </a:lnTo>
                <a:lnTo>
                  <a:pt x="0" y="1043"/>
                </a:lnTo>
                <a:close/>
              </a:path>
            </a:pathLst>
          </a:cu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9" name="Freeform 19"/>
          <p:cNvSpPr>
            <a:spLocks/>
          </p:cNvSpPr>
          <p:nvPr/>
        </p:nvSpPr>
        <p:spPr bwMode="auto">
          <a:xfrm>
            <a:off x="6732588" y="2554288"/>
            <a:ext cx="1008062" cy="2025650"/>
          </a:xfrm>
          <a:custGeom>
            <a:avLst/>
            <a:gdLst>
              <a:gd name="T0" fmla="*/ 0 w 635"/>
              <a:gd name="T1" fmla="*/ 2147483646 h 1276"/>
              <a:gd name="T2" fmla="*/ 2147483646 w 635"/>
              <a:gd name="T3" fmla="*/ 0 h 1276"/>
              <a:gd name="T4" fmla="*/ 2147483646 w 635"/>
              <a:gd name="T5" fmla="*/ 2147483646 h 1276"/>
              <a:gd name="T6" fmla="*/ 0 w 635"/>
              <a:gd name="T7" fmla="*/ 2147483646 h 1276"/>
              <a:gd name="T8" fmla="*/ 0 60000 65536"/>
              <a:gd name="T9" fmla="*/ 0 60000 65536"/>
              <a:gd name="T10" fmla="*/ 0 60000 65536"/>
              <a:gd name="T11" fmla="*/ 0 60000 65536"/>
              <a:gd name="T12" fmla="*/ 0 w 635"/>
              <a:gd name="T13" fmla="*/ 0 h 1276"/>
              <a:gd name="T14" fmla="*/ 635 w 635"/>
              <a:gd name="T15" fmla="*/ 1276 h 12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35" h="1276">
                <a:moveTo>
                  <a:pt x="0" y="1276"/>
                </a:moveTo>
                <a:lnTo>
                  <a:pt x="224" y="0"/>
                </a:lnTo>
                <a:lnTo>
                  <a:pt x="635" y="233"/>
                </a:lnTo>
                <a:lnTo>
                  <a:pt x="0" y="1276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0" name="Line 17"/>
          <p:cNvSpPr>
            <a:spLocks noChangeShapeType="1"/>
          </p:cNvSpPr>
          <p:nvPr/>
        </p:nvSpPr>
        <p:spPr bwMode="auto">
          <a:xfrm flipV="1">
            <a:off x="6732588" y="2924175"/>
            <a:ext cx="1008062" cy="1655763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31" name="Text Box 18"/>
          <p:cNvSpPr txBox="1">
            <a:spLocks noChangeArrowheads="1"/>
          </p:cNvSpPr>
          <p:nvPr/>
        </p:nvSpPr>
        <p:spPr bwMode="auto">
          <a:xfrm>
            <a:off x="5964238" y="4724400"/>
            <a:ext cx="276383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Non-manifold edge</a:t>
            </a:r>
            <a:br>
              <a:rPr lang="en-US" altLang="ja-JP" sz="2400"/>
            </a:br>
            <a:r>
              <a:rPr lang="en-US" altLang="ja-JP" sz="2400"/>
              <a:t>(shared by </a:t>
            </a:r>
            <a:br>
              <a:rPr lang="en-US" altLang="ja-JP" sz="2400"/>
            </a:br>
            <a:r>
              <a:rPr lang="en-US" altLang="ja-JP" sz="2400"/>
              <a:t>more than tree</a:t>
            </a:r>
            <a:br>
              <a:rPr lang="en-US" altLang="ja-JP" sz="2400"/>
            </a:br>
            <a:r>
              <a:rPr lang="en-US" altLang="ja-JP" sz="2400"/>
              <a:t> triangles)</a:t>
            </a:r>
          </a:p>
        </p:txBody>
      </p:sp>
      <p:sp>
        <p:nvSpPr>
          <p:cNvPr id="34832" name="AutoShape 21"/>
          <p:cNvSpPr>
            <a:spLocks/>
          </p:cNvSpPr>
          <p:nvPr/>
        </p:nvSpPr>
        <p:spPr bwMode="auto">
          <a:xfrm rot="5400000">
            <a:off x="2663825" y="3679825"/>
            <a:ext cx="358775" cy="4752975"/>
          </a:xfrm>
          <a:prstGeom prst="rightBrace">
            <a:avLst>
              <a:gd name="adj1" fmla="val 110398"/>
              <a:gd name="adj2" fmla="val 50000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4833" name="Text Box 22"/>
          <p:cNvSpPr txBox="1">
            <a:spLocks noChangeArrowheads="1"/>
          </p:cNvSpPr>
          <p:nvPr/>
        </p:nvSpPr>
        <p:spPr bwMode="auto">
          <a:xfrm>
            <a:off x="250825" y="6237288"/>
            <a:ext cx="536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00FF"/>
                </a:solidFill>
              </a:rPr>
              <a:t>We can identify them using mate data.</a:t>
            </a:r>
          </a:p>
        </p:txBody>
      </p:sp>
      <p:sp>
        <p:nvSpPr>
          <p:cNvPr id="3483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7A2C876-44B7-489D-8C74-A69D691DC3A6}" type="slidenum">
              <a:rPr lang="en-US" altLang="ja-JP"/>
              <a:pPr/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en-US" altLang="ja-JP" smtClean="0"/>
              <a:t>Counting Edges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09663"/>
            <a:ext cx="8229600" cy="1397000"/>
          </a:xfrm>
        </p:spPr>
        <p:txBody>
          <a:bodyPr/>
          <a:lstStyle/>
          <a:p>
            <a:r>
              <a:rPr lang="en-US" altLang="ja-JP" smtClean="0"/>
              <a:t>Please complete </a:t>
            </a:r>
            <a:br>
              <a:rPr lang="en-US" altLang="ja-JP" smtClean="0"/>
            </a:br>
            <a:r>
              <a:rPr lang="en-US" altLang="ja-JP" smtClean="0"/>
              <a:t>           the function for counting edges.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500188" y="2259013"/>
            <a:ext cx="5753100" cy="415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int numEdges;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void countEdges(){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constructFaceMates();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numEdges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//Increment #edges by traversing mates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for(int i=0; i&lt;numTriangles; i++){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  //???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}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}</a:t>
            </a:r>
          </a:p>
        </p:txBody>
      </p:sp>
      <p:sp>
        <p:nvSpPr>
          <p:cNvPr id="3686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6F997CB-6F99-40EC-8F77-8CD5F29022F6}" type="slidenum">
              <a:rPr lang="en-US" altLang="ja-JP"/>
              <a:pPr/>
              <a:t>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タイトル 1"/>
          <p:cNvSpPr>
            <a:spLocks noGrp="1"/>
          </p:cNvSpPr>
          <p:nvPr>
            <p:ph type="title"/>
          </p:nvPr>
        </p:nvSpPr>
        <p:spPr>
          <a:xfrm>
            <a:off x="485775" y="142875"/>
            <a:ext cx="8229600" cy="1143000"/>
          </a:xfrm>
        </p:spPr>
        <p:txBody>
          <a:bodyPr/>
          <a:lstStyle/>
          <a:p>
            <a:r>
              <a:rPr lang="en-US" altLang="ja-JP" smtClean="0"/>
              <a:t>Assigning Edge IDs to Triangles</a:t>
            </a:r>
            <a:endParaRPr lang="ja-JP" altLang="en-US" smtClean="0"/>
          </a:p>
        </p:txBody>
      </p:sp>
      <p:sp>
        <p:nvSpPr>
          <p:cNvPr id="3891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643063"/>
          </a:xfrm>
        </p:spPr>
        <p:txBody>
          <a:bodyPr/>
          <a:lstStyle/>
          <a:p>
            <a:r>
              <a:rPr lang="en-US" altLang="ja-JP" smtClean="0"/>
              <a:t>From each triangle, </a:t>
            </a:r>
            <a:br>
              <a:rPr lang="en-US" altLang="ja-JP" smtClean="0"/>
            </a:br>
            <a:r>
              <a:rPr lang="en-US" altLang="ja-JP" smtClean="0"/>
              <a:t>         we store the three edge IDs.</a:t>
            </a:r>
          </a:p>
          <a:p>
            <a:pPr lvl="1"/>
            <a:r>
              <a:rPr lang="en-US" altLang="ja-JP" smtClean="0"/>
              <a:t>Numbering edges are not unique.</a:t>
            </a:r>
          </a:p>
        </p:txBody>
      </p:sp>
      <p:sp>
        <p:nvSpPr>
          <p:cNvPr id="38916" name="Freeform 5"/>
          <p:cNvSpPr>
            <a:spLocks/>
          </p:cNvSpPr>
          <p:nvPr/>
        </p:nvSpPr>
        <p:spPr bwMode="auto">
          <a:xfrm>
            <a:off x="804863" y="3074988"/>
            <a:ext cx="1217612" cy="1597025"/>
          </a:xfrm>
          <a:custGeom>
            <a:avLst/>
            <a:gdLst>
              <a:gd name="T0" fmla="*/ 2147483646 w 767"/>
              <a:gd name="T1" fmla="*/ 0 h 1006"/>
              <a:gd name="T2" fmla="*/ 2147483646 w 767"/>
              <a:gd name="T3" fmla="*/ 2147483646 h 1006"/>
              <a:gd name="T4" fmla="*/ 0 w 767"/>
              <a:gd name="T5" fmla="*/ 2147483646 h 1006"/>
              <a:gd name="T6" fmla="*/ 2147483646 w 767"/>
              <a:gd name="T7" fmla="*/ 0 h 1006"/>
              <a:gd name="T8" fmla="*/ 0 60000 65536"/>
              <a:gd name="T9" fmla="*/ 0 60000 65536"/>
              <a:gd name="T10" fmla="*/ 0 60000 65536"/>
              <a:gd name="T11" fmla="*/ 0 60000 65536"/>
              <a:gd name="T12" fmla="*/ 0 w 767"/>
              <a:gd name="T13" fmla="*/ 0 h 1006"/>
              <a:gd name="T14" fmla="*/ 767 w 767"/>
              <a:gd name="T15" fmla="*/ 1006 h 10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7" h="1006">
                <a:moveTo>
                  <a:pt x="767" y="0"/>
                </a:moveTo>
                <a:cubicBezTo>
                  <a:pt x="752" y="335"/>
                  <a:pt x="738" y="671"/>
                  <a:pt x="723" y="1006"/>
                </a:cubicBezTo>
                <a:lnTo>
                  <a:pt x="0" y="550"/>
                </a:lnTo>
                <a:lnTo>
                  <a:pt x="767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7" name="Freeform 6"/>
          <p:cNvSpPr>
            <a:spLocks/>
          </p:cNvSpPr>
          <p:nvPr/>
        </p:nvSpPr>
        <p:spPr bwMode="auto">
          <a:xfrm>
            <a:off x="2022475" y="3103563"/>
            <a:ext cx="1566863" cy="1709737"/>
          </a:xfrm>
          <a:custGeom>
            <a:avLst/>
            <a:gdLst>
              <a:gd name="T0" fmla="*/ 2147483646 w 987"/>
              <a:gd name="T1" fmla="*/ 2147483646 h 1077"/>
              <a:gd name="T2" fmla="*/ 2147483646 w 987"/>
              <a:gd name="T3" fmla="*/ 2147483646 h 1077"/>
              <a:gd name="T4" fmla="*/ 0 w 987"/>
              <a:gd name="T5" fmla="*/ 0 h 1077"/>
              <a:gd name="T6" fmla="*/ 2147483646 w 987"/>
              <a:gd name="T7" fmla="*/ 2147483646 h 1077"/>
              <a:gd name="T8" fmla="*/ 0 60000 65536"/>
              <a:gd name="T9" fmla="*/ 0 60000 65536"/>
              <a:gd name="T10" fmla="*/ 0 60000 65536"/>
              <a:gd name="T11" fmla="*/ 0 60000 65536"/>
              <a:gd name="T12" fmla="*/ 0 w 987"/>
              <a:gd name="T13" fmla="*/ 0 h 1077"/>
              <a:gd name="T14" fmla="*/ 987 w 987"/>
              <a:gd name="T15" fmla="*/ 1077 h 10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7" h="1077">
                <a:moveTo>
                  <a:pt x="987" y="1077"/>
                </a:moveTo>
                <a:cubicBezTo>
                  <a:pt x="979" y="776"/>
                  <a:pt x="970" y="476"/>
                  <a:pt x="962" y="175"/>
                </a:cubicBezTo>
                <a:lnTo>
                  <a:pt x="0" y="0"/>
                </a:lnTo>
                <a:lnTo>
                  <a:pt x="987" y="107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8" name="Freeform 7"/>
          <p:cNvSpPr>
            <a:spLocks/>
          </p:cNvSpPr>
          <p:nvPr/>
        </p:nvSpPr>
        <p:spPr bwMode="auto">
          <a:xfrm>
            <a:off x="1928813" y="4652963"/>
            <a:ext cx="1685925" cy="1123950"/>
          </a:xfrm>
          <a:custGeom>
            <a:avLst/>
            <a:gdLst>
              <a:gd name="T0" fmla="*/ 2147483646 w 1062"/>
              <a:gd name="T1" fmla="*/ 2147483646 h 708"/>
              <a:gd name="T2" fmla="*/ 0 w 1062"/>
              <a:gd name="T3" fmla="*/ 0 h 708"/>
              <a:gd name="T4" fmla="*/ 2147483646 w 1062"/>
              <a:gd name="T5" fmla="*/ 2147483646 h 708"/>
              <a:gd name="T6" fmla="*/ 2147483646 w 1062"/>
              <a:gd name="T7" fmla="*/ 2147483646 h 708"/>
              <a:gd name="T8" fmla="*/ 0 60000 65536"/>
              <a:gd name="T9" fmla="*/ 0 60000 65536"/>
              <a:gd name="T10" fmla="*/ 0 60000 65536"/>
              <a:gd name="T11" fmla="*/ 0 60000 65536"/>
              <a:gd name="T12" fmla="*/ 0 w 1062"/>
              <a:gd name="T13" fmla="*/ 0 h 708"/>
              <a:gd name="T14" fmla="*/ 1062 w 1062"/>
              <a:gd name="T15" fmla="*/ 708 h 7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62" h="708">
                <a:moveTo>
                  <a:pt x="486" y="708"/>
                </a:moveTo>
                <a:lnTo>
                  <a:pt x="0" y="0"/>
                </a:lnTo>
                <a:lnTo>
                  <a:pt x="1062" y="91"/>
                </a:lnTo>
                <a:lnTo>
                  <a:pt x="486" y="70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9" name="Line 8"/>
          <p:cNvSpPr>
            <a:spLocks noChangeShapeType="1"/>
          </p:cNvSpPr>
          <p:nvPr/>
        </p:nvSpPr>
        <p:spPr bwMode="auto">
          <a:xfrm flipH="1">
            <a:off x="714375" y="4654550"/>
            <a:ext cx="1214438" cy="1047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20" name="Line 9"/>
          <p:cNvSpPr>
            <a:spLocks noChangeShapeType="1"/>
          </p:cNvSpPr>
          <p:nvPr/>
        </p:nvSpPr>
        <p:spPr bwMode="auto">
          <a:xfrm>
            <a:off x="714375" y="5740400"/>
            <a:ext cx="2000250" cy="57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21" name="Line 10"/>
          <p:cNvSpPr>
            <a:spLocks noChangeShapeType="1"/>
          </p:cNvSpPr>
          <p:nvPr/>
        </p:nvSpPr>
        <p:spPr bwMode="auto">
          <a:xfrm flipH="1">
            <a:off x="714375" y="3940175"/>
            <a:ext cx="46038" cy="1785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22" name="Oval 18"/>
          <p:cNvSpPr>
            <a:spLocks noChangeArrowheads="1"/>
          </p:cNvSpPr>
          <p:nvPr/>
        </p:nvSpPr>
        <p:spPr bwMode="auto">
          <a:xfrm>
            <a:off x="3357563" y="31543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1</a:t>
            </a:r>
            <a:endParaRPr lang="ja-JP" altLang="ja-JP" sz="1800"/>
          </a:p>
        </p:txBody>
      </p:sp>
      <p:sp>
        <p:nvSpPr>
          <p:cNvPr id="38923" name="Oval 20"/>
          <p:cNvSpPr>
            <a:spLocks noChangeArrowheads="1"/>
          </p:cNvSpPr>
          <p:nvPr/>
        </p:nvSpPr>
        <p:spPr bwMode="auto">
          <a:xfrm>
            <a:off x="2571750" y="565467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2</a:t>
            </a:r>
            <a:endParaRPr lang="ja-JP" altLang="ja-JP" sz="1800"/>
          </a:p>
        </p:txBody>
      </p:sp>
      <p:sp>
        <p:nvSpPr>
          <p:cNvPr id="38924" name="Oval 22"/>
          <p:cNvSpPr>
            <a:spLocks noChangeArrowheads="1"/>
          </p:cNvSpPr>
          <p:nvPr/>
        </p:nvSpPr>
        <p:spPr bwMode="auto">
          <a:xfrm>
            <a:off x="571500" y="5583238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4</a:t>
            </a:r>
            <a:endParaRPr lang="ja-JP" altLang="ja-JP" sz="1800"/>
          </a:p>
        </p:txBody>
      </p:sp>
      <p:sp>
        <p:nvSpPr>
          <p:cNvPr id="38925" name="Oval 23"/>
          <p:cNvSpPr>
            <a:spLocks noChangeArrowheads="1"/>
          </p:cNvSpPr>
          <p:nvPr/>
        </p:nvSpPr>
        <p:spPr bwMode="auto">
          <a:xfrm>
            <a:off x="1785938" y="451167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5</a:t>
            </a:r>
            <a:endParaRPr lang="ja-JP" altLang="ja-JP" sz="1800"/>
          </a:p>
        </p:txBody>
      </p:sp>
      <p:sp>
        <p:nvSpPr>
          <p:cNvPr id="38926" name="Oval 24"/>
          <p:cNvSpPr>
            <a:spLocks noChangeArrowheads="1"/>
          </p:cNvSpPr>
          <p:nvPr/>
        </p:nvSpPr>
        <p:spPr bwMode="auto">
          <a:xfrm>
            <a:off x="1857375" y="2940050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0</a:t>
            </a:r>
            <a:endParaRPr lang="ja-JP" altLang="ja-JP" sz="1800"/>
          </a:p>
        </p:txBody>
      </p:sp>
      <p:sp>
        <p:nvSpPr>
          <p:cNvPr id="38927" name="Oval 25"/>
          <p:cNvSpPr>
            <a:spLocks noChangeArrowheads="1"/>
          </p:cNvSpPr>
          <p:nvPr/>
        </p:nvSpPr>
        <p:spPr bwMode="auto">
          <a:xfrm>
            <a:off x="571500" y="3797300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3</a:t>
            </a:r>
            <a:endParaRPr lang="ja-JP" altLang="ja-JP" sz="1800"/>
          </a:p>
        </p:txBody>
      </p:sp>
      <p:sp>
        <p:nvSpPr>
          <p:cNvPr id="38928" name="Text Box 28"/>
          <p:cNvSpPr txBox="1">
            <a:spLocks noChangeArrowheads="1"/>
          </p:cNvSpPr>
          <p:nvPr/>
        </p:nvSpPr>
        <p:spPr bwMode="auto">
          <a:xfrm>
            <a:off x="1643063" y="5154613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8929" name="Text Box 29"/>
          <p:cNvSpPr txBox="1">
            <a:spLocks noChangeArrowheads="1"/>
          </p:cNvSpPr>
          <p:nvPr/>
        </p:nvSpPr>
        <p:spPr bwMode="auto">
          <a:xfrm>
            <a:off x="2571750" y="49403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8930" name="Text Box 30"/>
          <p:cNvSpPr txBox="1">
            <a:spLocks noChangeArrowheads="1"/>
          </p:cNvSpPr>
          <p:nvPr/>
        </p:nvSpPr>
        <p:spPr bwMode="auto">
          <a:xfrm>
            <a:off x="1500188" y="37973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8931" name="Text Box 31"/>
          <p:cNvSpPr txBox="1">
            <a:spLocks noChangeArrowheads="1"/>
          </p:cNvSpPr>
          <p:nvPr/>
        </p:nvSpPr>
        <p:spPr bwMode="auto">
          <a:xfrm>
            <a:off x="3000375" y="3582988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8932" name="Text Box 39"/>
          <p:cNvSpPr txBox="1">
            <a:spLocks noChangeArrowheads="1"/>
          </p:cNvSpPr>
          <p:nvPr/>
        </p:nvSpPr>
        <p:spPr bwMode="auto">
          <a:xfrm>
            <a:off x="1000125" y="458311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38933" name="テキスト ボックス 49"/>
          <p:cNvSpPr txBox="1">
            <a:spLocks noChangeArrowheads="1"/>
          </p:cNvSpPr>
          <p:nvPr/>
        </p:nvSpPr>
        <p:spPr bwMode="auto">
          <a:xfrm>
            <a:off x="1285875" y="4940300"/>
            <a:ext cx="214313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1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34" name="テキスト ボックス 54"/>
          <p:cNvSpPr txBox="1">
            <a:spLocks noChangeArrowheads="1"/>
          </p:cNvSpPr>
          <p:nvPr/>
        </p:nvSpPr>
        <p:spPr bwMode="auto">
          <a:xfrm>
            <a:off x="1643063" y="5583238"/>
            <a:ext cx="214312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5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35" name="テキスト ボックス 55"/>
          <p:cNvSpPr txBox="1">
            <a:spLocks noChangeArrowheads="1"/>
          </p:cNvSpPr>
          <p:nvPr/>
        </p:nvSpPr>
        <p:spPr bwMode="auto">
          <a:xfrm>
            <a:off x="1285875" y="3368675"/>
            <a:ext cx="214313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6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36" name="テキスト ボックス 56"/>
          <p:cNvSpPr txBox="1">
            <a:spLocks noChangeArrowheads="1"/>
          </p:cNvSpPr>
          <p:nvPr/>
        </p:nvSpPr>
        <p:spPr bwMode="auto">
          <a:xfrm>
            <a:off x="2571750" y="4511675"/>
            <a:ext cx="214313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7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37" name="テキスト ボックス 57"/>
          <p:cNvSpPr txBox="1">
            <a:spLocks noChangeArrowheads="1"/>
          </p:cNvSpPr>
          <p:nvPr/>
        </p:nvSpPr>
        <p:spPr bwMode="auto">
          <a:xfrm>
            <a:off x="2714625" y="3011488"/>
            <a:ext cx="214313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8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38" name="テキスト ボックス 58"/>
          <p:cNvSpPr txBox="1">
            <a:spLocks noChangeArrowheads="1"/>
          </p:cNvSpPr>
          <p:nvPr/>
        </p:nvSpPr>
        <p:spPr bwMode="auto">
          <a:xfrm>
            <a:off x="2714625" y="3725863"/>
            <a:ext cx="214313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9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39" name="テキスト ボックス 59"/>
          <p:cNvSpPr txBox="1">
            <a:spLocks noChangeArrowheads="1"/>
          </p:cNvSpPr>
          <p:nvPr/>
        </p:nvSpPr>
        <p:spPr bwMode="auto">
          <a:xfrm>
            <a:off x="1857375" y="3654425"/>
            <a:ext cx="214313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2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40" name="テキスト ボックス 60"/>
          <p:cNvSpPr txBox="1">
            <a:spLocks noChangeArrowheads="1"/>
          </p:cNvSpPr>
          <p:nvPr/>
        </p:nvSpPr>
        <p:spPr bwMode="auto">
          <a:xfrm>
            <a:off x="642938" y="4654550"/>
            <a:ext cx="214312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0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41" name="Oval 20"/>
          <p:cNvSpPr>
            <a:spLocks noChangeArrowheads="1"/>
          </p:cNvSpPr>
          <p:nvPr/>
        </p:nvSpPr>
        <p:spPr bwMode="auto">
          <a:xfrm>
            <a:off x="3429000" y="4654550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6</a:t>
            </a:r>
            <a:endParaRPr lang="ja-JP" altLang="ja-JP" sz="1800"/>
          </a:p>
        </p:txBody>
      </p:sp>
      <p:sp>
        <p:nvSpPr>
          <p:cNvPr id="38942" name="Text Box 31"/>
          <p:cNvSpPr txBox="1">
            <a:spLocks noChangeArrowheads="1"/>
          </p:cNvSpPr>
          <p:nvPr/>
        </p:nvSpPr>
        <p:spPr bwMode="auto">
          <a:xfrm>
            <a:off x="2286000" y="401161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38943" name="テキスト ボックス 64"/>
          <p:cNvSpPr txBox="1">
            <a:spLocks noChangeArrowheads="1"/>
          </p:cNvSpPr>
          <p:nvPr/>
        </p:nvSpPr>
        <p:spPr bwMode="auto">
          <a:xfrm>
            <a:off x="1214438" y="4083050"/>
            <a:ext cx="214312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3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44" name="テキスト ボックス 65"/>
          <p:cNvSpPr txBox="1">
            <a:spLocks noChangeArrowheads="1"/>
          </p:cNvSpPr>
          <p:nvPr/>
        </p:nvSpPr>
        <p:spPr bwMode="auto">
          <a:xfrm>
            <a:off x="2214563" y="5011738"/>
            <a:ext cx="214312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4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45" name="テキスト ボックス 66"/>
          <p:cNvSpPr txBox="1">
            <a:spLocks noChangeArrowheads="1"/>
          </p:cNvSpPr>
          <p:nvPr/>
        </p:nvSpPr>
        <p:spPr bwMode="auto">
          <a:xfrm>
            <a:off x="3357563" y="3825875"/>
            <a:ext cx="500062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11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46" name="テキスト ボックス 67"/>
          <p:cNvSpPr txBox="1">
            <a:spLocks noChangeArrowheads="1"/>
          </p:cNvSpPr>
          <p:nvPr/>
        </p:nvSpPr>
        <p:spPr bwMode="auto">
          <a:xfrm>
            <a:off x="2928938" y="5111750"/>
            <a:ext cx="500062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10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38947" name="Rectangle 27"/>
          <p:cNvSpPr>
            <a:spLocks noChangeArrowheads="1"/>
          </p:cNvSpPr>
          <p:nvPr/>
        </p:nvSpPr>
        <p:spPr bwMode="auto">
          <a:xfrm>
            <a:off x="4100513" y="3048000"/>
            <a:ext cx="4614862" cy="302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0-th triangle (5,4,2): </a:t>
            </a:r>
            <a:r>
              <a:rPr lang="en-US" altLang="ja-JP" sz="2800">
                <a:solidFill>
                  <a:srgbClr val="FF00FF"/>
                </a:solidFill>
              </a:rPr>
              <a:t>[5,4,1]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1-st triangle (6,5,2): </a:t>
            </a:r>
            <a:r>
              <a:rPr lang="en-US" altLang="ja-JP" sz="2800">
                <a:solidFill>
                  <a:srgbClr val="FF00FF"/>
                </a:solidFill>
              </a:rPr>
              <a:t>[4,10,7]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(Please complete here)</a:t>
            </a:r>
          </a:p>
        </p:txBody>
      </p:sp>
      <p:sp>
        <p:nvSpPr>
          <p:cNvPr id="389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EC1F6C67-BAE3-421D-95F1-C02230974EC7}" type="slidenum">
              <a:rPr lang="en-US" altLang="ja-JP"/>
              <a:pPr/>
              <a:t>18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14313"/>
            <a:ext cx="8229600" cy="1143001"/>
          </a:xfrm>
        </p:spPr>
        <p:txBody>
          <a:bodyPr/>
          <a:lstStyle/>
          <a:p>
            <a:r>
              <a:rPr lang="en-US" altLang="ja-JP" smtClean="0"/>
              <a:t>Assigning Edge IDs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42938"/>
            <a:ext cx="8229600" cy="1397000"/>
          </a:xfrm>
        </p:spPr>
        <p:txBody>
          <a:bodyPr/>
          <a:lstStyle/>
          <a:p>
            <a:r>
              <a:rPr lang="en-US" altLang="ja-JP" smtClean="0"/>
              <a:t>Please complete </a:t>
            </a:r>
            <a:br>
              <a:rPr lang="en-US" altLang="ja-JP" smtClean="0"/>
            </a:br>
            <a:r>
              <a:rPr lang="en-US" altLang="ja-JP" smtClean="0"/>
              <a:t>       the function for assigning edge IDs.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676400" y="1714500"/>
            <a:ext cx="5753100" cy="4524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int (*edgeIDs)[3];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int numEdges;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void assignEdgeIDs(){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constructFaceMates();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numEdges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edgeIDs = new int[numTriangles][3];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for(int i=0; i&lt;numTriangles; i++){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  //???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}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3000" y="6286500"/>
            <a:ext cx="7177088" cy="4619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sz="2400" dirty="0"/>
              <a:t>HINT : you can do it together with counting #edges.</a:t>
            </a:r>
            <a:endParaRPr lang="ja-JP" altLang="en-US" sz="2400" dirty="0"/>
          </a:p>
        </p:txBody>
      </p:sp>
      <p:sp>
        <p:nvSpPr>
          <p:cNvPr id="4096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7F352D4-2D69-49DE-AA68-12EE030F0E88}" type="slidenum">
              <a:rPr lang="en-US" altLang="ja-JP"/>
              <a:pPr/>
              <a:t>19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Contents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en-US" altLang="ja-JP" smtClean="0"/>
              <a:t>Adjacent vertex lists</a:t>
            </a:r>
          </a:p>
          <a:p>
            <a:pPr lvl="1" eaLnBrk="1" hangingPunct="1"/>
            <a:r>
              <a:rPr lang="en-US" altLang="ja-JP" smtClean="0">
                <a:solidFill>
                  <a:srgbClr val="00B0F0"/>
                </a:solidFill>
              </a:rPr>
              <a:t>Example of usage </a:t>
            </a:r>
            <a:r>
              <a:rPr lang="en-US" altLang="ja-JP" smtClean="0"/>
              <a:t>: computing Laplacians </a:t>
            </a:r>
          </a:p>
          <a:p>
            <a:pPr eaLnBrk="1" hangingPunct="1"/>
            <a:r>
              <a:rPr lang="en-US" altLang="ja-JP" smtClean="0"/>
              <a:t>Adjacent face lists</a:t>
            </a:r>
          </a:p>
          <a:p>
            <a:pPr lvl="1" eaLnBrk="1" hangingPunct="1"/>
            <a:r>
              <a:rPr lang="en-US" altLang="ja-JP" smtClean="0">
                <a:solidFill>
                  <a:srgbClr val="00B0F0"/>
                </a:solidFill>
              </a:rPr>
              <a:t>Example of usage </a:t>
            </a:r>
            <a:r>
              <a:rPr lang="en-US" altLang="ja-JP" smtClean="0"/>
              <a:t>: computing vertex normals</a:t>
            </a:r>
          </a:p>
          <a:p>
            <a:pPr eaLnBrk="1" hangingPunct="1"/>
            <a:r>
              <a:rPr lang="en-US" altLang="ja-JP" smtClean="0"/>
              <a:t>Face mates</a:t>
            </a:r>
          </a:p>
          <a:p>
            <a:pPr lvl="1" eaLnBrk="1" hangingPunct="1"/>
            <a:r>
              <a:rPr lang="en-US" altLang="ja-JP" smtClean="0">
                <a:solidFill>
                  <a:srgbClr val="00B0F0"/>
                </a:solidFill>
              </a:rPr>
              <a:t>Example of usage </a:t>
            </a:r>
            <a:r>
              <a:rPr lang="en-US" altLang="ja-JP" smtClean="0"/>
              <a:t>: linear subdivision</a:t>
            </a:r>
          </a:p>
          <a:p>
            <a:pPr lvl="1"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67D3081-0CB3-49ED-B6A9-2E29C472007E}" type="slidenum">
              <a:rPr lang="en-US" altLang="ja-JP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Mesh Subdivision</a:t>
            </a:r>
            <a:endParaRPr lang="ja-JP" altLang="en-US" smtClean="0"/>
          </a:p>
        </p:txBody>
      </p:sp>
      <p:sp>
        <p:nvSpPr>
          <p:cNvPr id="4301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85863"/>
          </a:xfrm>
        </p:spPr>
        <p:txBody>
          <a:bodyPr/>
          <a:lstStyle/>
          <a:p>
            <a:pPr eaLnBrk="1" hangingPunct="1"/>
            <a:r>
              <a:rPr lang="en-US" altLang="ja-JP" smtClean="0"/>
              <a:t>Triangles are subdivided </a:t>
            </a:r>
            <a:br>
              <a:rPr lang="en-US" altLang="ja-JP" smtClean="0"/>
            </a:br>
            <a:r>
              <a:rPr lang="en-US" altLang="ja-JP" smtClean="0"/>
              <a:t>                            using a certain rule. </a:t>
            </a:r>
            <a:endParaRPr lang="ja-JP" altLang="en-US" smtClean="0"/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2857500" y="5824538"/>
            <a:ext cx="3440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1-to-4 linear subdivision</a:t>
            </a:r>
          </a:p>
        </p:txBody>
      </p:sp>
      <p:pic>
        <p:nvPicPr>
          <p:cNvPr id="43013" name="Picture 6" descr="oct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781300"/>
            <a:ext cx="2055813" cy="20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7" descr="oct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068638"/>
            <a:ext cx="201930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8" descr="oc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3357563"/>
            <a:ext cx="1971675" cy="205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Picture 9" descr="oct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3790950"/>
            <a:ext cx="1949450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7" name="Line 10"/>
          <p:cNvSpPr>
            <a:spLocks noChangeShapeType="1"/>
          </p:cNvSpPr>
          <p:nvPr/>
        </p:nvSpPr>
        <p:spPr bwMode="auto">
          <a:xfrm>
            <a:off x="1331913" y="5157788"/>
            <a:ext cx="58324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1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707CBC91-B911-478A-8EBE-6EF6578D4FC2}" type="slidenum">
              <a:rPr lang="en-US" altLang="ja-JP"/>
              <a:pPr/>
              <a:t>20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smtClean="0"/>
              <a:t>#vertices and #triangles</a:t>
            </a:r>
            <a:br>
              <a:rPr lang="en-US" altLang="ja-JP" sz="4000" smtClean="0"/>
            </a:br>
            <a:r>
              <a:rPr lang="en-US" altLang="ja-JP" sz="4000" smtClean="0"/>
              <a:t>after 1-to-4 subdivision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2950" cy="1252538"/>
          </a:xfrm>
        </p:spPr>
        <p:txBody>
          <a:bodyPr/>
          <a:lstStyle/>
          <a:p>
            <a:r>
              <a:rPr lang="en-US" altLang="ja-JP" sz="2800" smtClean="0"/>
              <a:t>#(new triangles) = 4 times #(old triangles)</a:t>
            </a:r>
          </a:p>
          <a:p>
            <a:r>
              <a:rPr lang="en-US" altLang="ja-JP" sz="2800" smtClean="0"/>
              <a:t>#(new vertices)  = #(old vertices) + #(old edges)</a:t>
            </a:r>
          </a:p>
        </p:txBody>
      </p:sp>
      <p:sp>
        <p:nvSpPr>
          <p:cNvPr id="45060" name="Freeform 5"/>
          <p:cNvSpPr>
            <a:spLocks/>
          </p:cNvSpPr>
          <p:nvPr/>
        </p:nvSpPr>
        <p:spPr bwMode="auto">
          <a:xfrm>
            <a:off x="1162050" y="3349625"/>
            <a:ext cx="862013" cy="954088"/>
          </a:xfrm>
          <a:custGeom>
            <a:avLst/>
            <a:gdLst>
              <a:gd name="T0" fmla="*/ 2147483646 w 543"/>
              <a:gd name="T1" fmla="*/ 0 h 601"/>
              <a:gd name="T2" fmla="*/ 2147483646 w 543"/>
              <a:gd name="T3" fmla="*/ 2147483646 h 601"/>
              <a:gd name="T4" fmla="*/ 0 w 543"/>
              <a:gd name="T5" fmla="*/ 2147483646 h 601"/>
              <a:gd name="T6" fmla="*/ 2147483646 w 543"/>
              <a:gd name="T7" fmla="*/ 0 h 601"/>
              <a:gd name="T8" fmla="*/ 0 60000 65536"/>
              <a:gd name="T9" fmla="*/ 0 60000 65536"/>
              <a:gd name="T10" fmla="*/ 0 60000 65536"/>
              <a:gd name="T11" fmla="*/ 0 60000 65536"/>
              <a:gd name="T12" fmla="*/ 0 w 543"/>
              <a:gd name="T13" fmla="*/ 0 h 601"/>
              <a:gd name="T14" fmla="*/ 543 w 543"/>
              <a:gd name="T15" fmla="*/ 601 h 6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3" h="601">
                <a:moveTo>
                  <a:pt x="407" y="0"/>
                </a:moveTo>
                <a:lnTo>
                  <a:pt x="543" y="601"/>
                </a:lnTo>
                <a:lnTo>
                  <a:pt x="0" y="370"/>
                </a:lnTo>
                <a:lnTo>
                  <a:pt x="407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61" name="Freeform 6"/>
          <p:cNvSpPr>
            <a:spLocks/>
          </p:cNvSpPr>
          <p:nvPr/>
        </p:nvSpPr>
        <p:spPr bwMode="auto">
          <a:xfrm>
            <a:off x="1795463" y="3352800"/>
            <a:ext cx="1185862" cy="947738"/>
          </a:xfrm>
          <a:custGeom>
            <a:avLst/>
            <a:gdLst>
              <a:gd name="T0" fmla="*/ 0 w 747"/>
              <a:gd name="T1" fmla="*/ 0 h 597"/>
              <a:gd name="T2" fmla="*/ 2147483646 w 747"/>
              <a:gd name="T3" fmla="*/ 2147483646 h 597"/>
              <a:gd name="T4" fmla="*/ 2147483646 w 747"/>
              <a:gd name="T5" fmla="*/ 2147483646 h 597"/>
              <a:gd name="T6" fmla="*/ 0 w 747"/>
              <a:gd name="T7" fmla="*/ 0 h 597"/>
              <a:gd name="T8" fmla="*/ 0 60000 65536"/>
              <a:gd name="T9" fmla="*/ 0 60000 65536"/>
              <a:gd name="T10" fmla="*/ 0 60000 65536"/>
              <a:gd name="T11" fmla="*/ 0 60000 65536"/>
              <a:gd name="T12" fmla="*/ 0 w 747"/>
              <a:gd name="T13" fmla="*/ 0 h 597"/>
              <a:gd name="T14" fmla="*/ 747 w 747"/>
              <a:gd name="T15" fmla="*/ 597 h 5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7" h="597">
                <a:moveTo>
                  <a:pt x="0" y="0"/>
                </a:moveTo>
                <a:lnTo>
                  <a:pt x="135" y="597"/>
                </a:lnTo>
                <a:lnTo>
                  <a:pt x="747" y="328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62" name="Freeform 7"/>
          <p:cNvSpPr>
            <a:spLocks/>
          </p:cNvSpPr>
          <p:nvPr/>
        </p:nvSpPr>
        <p:spPr bwMode="auto">
          <a:xfrm>
            <a:off x="2019300" y="3870325"/>
            <a:ext cx="971550" cy="979488"/>
          </a:xfrm>
          <a:custGeom>
            <a:avLst/>
            <a:gdLst>
              <a:gd name="T0" fmla="*/ 2147483646 w 612"/>
              <a:gd name="T1" fmla="*/ 2147483646 h 617"/>
              <a:gd name="T2" fmla="*/ 0 w 612"/>
              <a:gd name="T3" fmla="*/ 2147483646 h 617"/>
              <a:gd name="T4" fmla="*/ 2147483646 w 612"/>
              <a:gd name="T5" fmla="*/ 0 h 617"/>
              <a:gd name="T6" fmla="*/ 2147483646 w 612"/>
              <a:gd name="T7" fmla="*/ 2147483646 h 617"/>
              <a:gd name="T8" fmla="*/ 0 60000 65536"/>
              <a:gd name="T9" fmla="*/ 0 60000 65536"/>
              <a:gd name="T10" fmla="*/ 0 60000 65536"/>
              <a:gd name="T11" fmla="*/ 0 60000 65536"/>
              <a:gd name="T12" fmla="*/ 0 w 612"/>
              <a:gd name="T13" fmla="*/ 0 h 617"/>
              <a:gd name="T14" fmla="*/ 612 w 612"/>
              <a:gd name="T15" fmla="*/ 617 h 6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2" h="617">
                <a:moveTo>
                  <a:pt x="486" y="617"/>
                </a:moveTo>
                <a:lnTo>
                  <a:pt x="0" y="269"/>
                </a:lnTo>
                <a:lnTo>
                  <a:pt x="612" y="0"/>
                </a:lnTo>
                <a:lnTo>
                  <a:pt x="486" y="61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63" name="Line 8"/>
          <p:cNvSpPr>
            <a:spLocks noChangeShapeType="1"/>
          </p:cNvSpPr>
          <p:nvPr/>
        </p:nvSpPr>
        <p:spPr bwMode="auto">
          <a:xfrm flipH="1">
            <a:off x="1162050" y="4340225"/>
            <a:ext cx="838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64" name="Line 9"/>
          <p:cNvSpPr>
            <a:spLocks noChangeShapeType="1"/>
          </p:cNvSpPr>
          <p:nvPr/>
        </p:nvSpPr>
        <p:spPr bwMode="auto">
          <a:xfrm flipV="1">
            <a:off x="1162050" y="4873625"/>
            <a:ext cx="1600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65" name="Line 10"/>
          <p:cNvSpPr>
            <a:spLocks noChangeShapeType="1"/>
          </p:cNvSpPr>
          <p:nvPr/>
        </p:nvSpPr>
        <p:spPr bwMode="auto">
          <a:xfrm>
            <a:off x="1162050" y="3959225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66" name="Line 11"/>
          <p:cNvSpPr>
            <a:spLocks noChangeShapeType="1"/>
          </p:cNvSpPr>
          <p:nvPr/>
        </p:nvSpPr>
        <p:spPr bwMode="auto">
          <a:xfrm>
            <a:off x="1162050" y="5102225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67" name="Line 12"/>
          <p:cNvSpPr>
            <a:spLocks noChangeShapeType="1"/>
          </p:cNvSpPr>
          <p:nvPr/>
        </p:nvSpPr>
        <p:spPr bwMode="auto">
          <a:xfrm flipV="1">
            <a:off x="1924050" y="4873625"/>
            <a:ext cx="838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68" name="Freeform 13"/>
          <p:cNvSpPr>
            <a:spLocks/>
          </p:cNvSpPr>
          <p:nvPr/>
        </p:nvSpPr>
        <p:spPr bwMode="auto">
          <a:xfrm>
            <a:off x="1889125" y="4881563"/>
            <a:ext cx="1057275" cy="1063625"/>
          </a:xfrm>
          <a:custGeom>
            <a:avLst/>
            <a:gdLst>
              <a:gd name="T0" fmla="*/ 2147483646 w 666"/>
              <a:gd name="T1" fmla="*/ 0 h 670"/>
              <a:gd name="T2" fmla="*/ 0 w 666"/>
              <a:gd name="T3" fmla="*/ 2147483646 h 670"/>
              <a:gd name="T4" fmla="*/ 2147483646 w 666"/>
              <a:gd name="T5" fmla="*/ 2147483646 h 670"/>
              <a:gd name="T6" fmla="*/ 0 60000 65536"/>
              <a:gd name="T7" fmla="*/ 0 60000 65536"/>
              <a:gd name="T8" fmla="*/ 0 60000 65536"/>
              <a:gd name="T9" fmla="*/ 0 w 666"/>
              <a:gd name="T10" fmla="*/ 0 h 670"/>
              <a:gd name="T11" fmla="*/ 666 w 666"/>
              <a:gd name="T12" fmla="*/ 670 h 6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6" h="670">
                <a:moveTo>
                  <a:pt x="553" y="0"/>
                </a:moveTo>
                <a:lnTo>
                  <a:pt x="0" y="639"/>
                </a:lnTo>
                <a:lnTo>
                  <a:pt x="666" y="67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69" name="Line 14"/>
          <p:cNvSpPr>
            <a:spLocks noChangeShapeType="1"/>
          </p:cNvSpPr>
          <p:nvPr/>
        </p:nvSpPr>
        <p:spPr bwMode="auto">
          <a:xfrm>
            <a:off x="2762250" y="4873625"/>
            <a:ext cx="152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70" name="Line 15"/>
          <p:cNvSpPr>
            <a:spLocks noChangeShapeType="1"/>
          </p:cNvSpPr>
          <p:nvPr/>
        </p:nvSpPr>
        <p:spPr bwMode="auto">
          <a:xfrm>
            <a:off x="2825750" y="4864100"/>
            <a:ext cx="838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71" name="Line 16"/>
          <p:cNvSpPr>
            <a:spLocks noChangeShapeType="1"/>
          </p:cNvSpPr>
          <p:nvPr/>
        </p:nvSpPr>
        <p:spPr bwMode="auto">
          <a:xfrm>
            <a:off x="2990850" y="3883025"/>
            <a:ext cx="685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72" name="Line 17"/>
          <p:cNvSpPr>
            <a:spLocks noChangeShapeType="1"/>
          </p:cNvSpPr>
          <p:nvPr/>
        </p:nvSpPr>
        <p:spPr bwMode="auto">
          <a:xfrm flipV="1">
            <a:off x="2914650" y="5026025"/>
            <a:ext cx="762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73" name="Oval 18"/>
          <p:cNvSpPr>
            <a:spLocks noChangeArrowheads="1"/>
          </p:cNvSpPr>
          <p:nvPr/>
        </p:nvSpPr>
        <p:spPr bwMode="auto">
          <a:xfrm>
            <a:off x="2825750" y="37131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074" name="Oval 19"/>
          <p:cNvSpPr>
            <a:spLocks noChangeArrowheads="1"/>
          </p:cNvSpPr>
          <p:nvPr/>
        </p:nvSpPr>
        <p:spPr bwMode="auto">
          <a:xfrm>
            <a:off x="2762250" y="57880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075" name="Oval 20"/>
          <p:cNvSpPr>
            <a:spLocks noChangeArrowheads="1"/>
          </p:cNvSpPr>
          <p:nvPr/>
        </p:nvSpPr>
        <p:spPr bwMode="auto">
          <a:xfrm>
            <a:off x="2609850" y="47212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076" name="Oval 21"/>
          <p:cNvSpPr>
            <a:spLocks noChangeArrowheads="1"/>
          </p:cNvSpPr>
          <p:nvPr/>
        </p:nvSpPr>
        <p:spPr bwMode="auto">
          <a:xfrm>
            <a:off x="3517900" y="48736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077" name="Oval 22"/>
          <p:cNvSpPr>
            <a:spLocks noChangeArrowheads="1"/>
          </p:cNvSpPr>
          <p:nvPr/>
        </p:nvSpPr>
        <p:spPr bwMode="auto">
          <a:xfrm>
            <a:off x="1009650" y="49498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078" name="Oval 23"/>
          <p:cNvSpPr>
            <a:spLocks noChangeArrowheads="1"/>
          </p:cNvSpPr>
          <p:nvPr/>
        </p:nvSpPr>
        <p:spPr bwMode="auto">
          <a:xfrm>
            <a:off x="1841500" y="41116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079" name="Oval 24"/>
          <p:cNvSpPr>
            <a:spLocks noChangeArrowheads="1"/>
          </p:cNvSpPr>
          <p:nvPr/>
        </p:nvSpPr>
        <p:spPr bwMode="auto">
          <a:xfrm>
            <a:off x="1692275" y="3213100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080" name="Oval 25"/>
          <p:cNvSpPr>
            <a:spLocks noChangeArrowheads="1"/>
          </p:cNvSpPr>
          <p:nvPr/>
        </p:nvSpPr>
        <p:spPr bwMode="auto">
          <a:xfrm>
            <a:off x="1003300" y="37131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081" name="Oval 26"/>
          <p:cNvSpPr>
            <a:spLocks noChangeArrowheads="1"/>
          </p:cNvSpPr>
          <p:nvPr/>
        </p:nvSpPr>
        <p:spPr bwMode="auto">
          <a:xfrm>
            <a:off x="1766888" y="571817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082" name="Line 39"/>
          <p:cNvSpPr>
            <a:spLocks noChangeShapeType="1"/>
          </p:cNvSpPr>
          <p:nvPr/>
        </p:nvSpPr>
        <p:spPr bwMode="auto">
          <a:xfrm>
            <a:off x="4140200" y="4724400"/>
            <a:ext cx="86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83" name="Text Box 40"/>
          <p:cNvSpPr txBox="1">
            <a:spLocks noChangeArrowheads="1"/>
          </p:cNvSpPr>
          <p:nvPr/>
        </p:nvSpPr>
        <p:spPr bwMode="auto">
          <a:xfrm>
            <a:off x="1619250" y="6211888"/>
            <a:ext cx="1489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Old mesh</a:t>
            </a:r>
          </a:p>
        </p:txBody>
      </p:sp>
      <p:sp>
        <p:nvSpPr>
          <p:cNvPr id="45084" name="Text Box 41"/>
          <p:cNvSpPr txBox="1">
            <a:spLocks noChangeArrowheads="1"/>
          </p:cNvSpPr>
          <p:nvPr/>
        </p:nvSpPr>
        <p:spPr bwMode="auto">
          <a:xfrm>
            <a:off x="6372225" y="6237288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New mesh</a:t>
            </a:r>
          </a:p>
        </p:txBody>
      </p:sp>
      <p:sp>
        <p:nvSpPr>
          <p:cNvPr id="45085" name="Freeform 5"/>
          <p:cNvSpPr>
            <a:spLocks/>
          </p:cNvSpPr>
          <p:nvPr/>
        </p:nvSpPr>
        <p:spPr bwMode="auto">
          <a:xfrm>
            <a:off x="5583238" y="3354388"/>
            <a:ext cx="862012" cy="954087"/>
          </a:xfrm>
          <a:custGeom>
            <a:avLst/>
            <a:gdLst>
              <a:gd name="T0" fmla="*/ 2147483646 w 543"/>
              <a:gd name="T1" fmla="*/ 0 h 601"/>
              <a:gd name="T2" fmla="*/ 2147483646 w 543"/>
              <a:gd name="T3" fmla="*/ 2147483646 h 601"/>
              <a:gd name="T4" fmla="*/ 0 w 543"/>
              <a:gd name="T5" fmla="*/ 2147483646 h 601"/>
              <a:gd name="T6" fmla="*/ 2147483646 w 543"/>
              <a:gd name="T7" fmla="*/ 0 h 601"/>
              <a:gd name="T8" fmla="*/ 0 60000 65536"/>
              <a:gd name="T9" fmla="*/ 0 60000 65536"/>
              <a:gd name="T10" fmla="*/ 0 60000 65536"/>
              <a:gd name="T11" fmla="*/ 0 60000 65536"/>
              <a:gd name="T12" fmla="*/ 0 w 543"/>
              <a:gd name="T13" fmla="*/ 0 h 601"/>
              <a:gd name="T14" fmla="*/ 543 w 543"/>
              <a:gd name="T15" fmla="*/ 601 h 6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3" h="601">
                <a:moveTo>
                  <a:pt x="407" y="0"/>
                </a:moveTo>
                <a:lnTo>
                  <a:pt x="543" y="601"/>
                </a:lnTo>
                <a:lnTo>
                  <a:pt x="0" y="370"/>
                </a:lnTo>
                <a:lnTo>
                  <a:pt x="407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86" name="Freeform 6"/>
          <p:cNvSpPr>
            <a:spLocks/>
          </p:cNvSpPr>
          <p:nvPr/>
        </p:nvSpPr>
        <p:spPr bwMode="auto">
          <a:xfrm>
            <a:off x="6216650" y="3357563"/>
            <a:ext cx="1185863" cy="947737"/>
          </a:xfrm>
          <a:custGeom>
            <a:avLst/>
            <a:gdLst>
              <a:gd name="T0" fmla="*/ 0 w 747"/>
              <a:gd name="T1" fmla="*/ 0 h 597"/>
              <a:gd name="T2" fmla="*/ 2147483646 w 747"/>
              <a:gd name="T3" fmla="*/ 2147483646 h 597"/>
              <a:gd name="T4" fmla="*/ 2147483646 w 747"/>
              <a:gd name="T5" fmla="*/ 2147483646 h 597"/>
              <a:gd name="T6" fmla="*/ 0 w 747"/>
              <a:gd name="T7" fmla="*/ 0 h 597"/>
              <a:gd name="T8" fmla="*/ 0 60000 65536"/>
              <a:gd name="T9" fmla="*/ 0 60000 65536"/>
              <a:gd name="T10" fmla="*/ 0 60000 65536"/>
              <a:gd name="T11" fmla="*/ 0 60000 65536"/>
              <a:gd name="T12" fmla="*/ 0 w 747"/>
              <a:gd name="T13" fmla="*/ 0 h 597"/>
              <a:gd name="T14" fmla="*/ 747 w 747"/>
              <a:gd name="T15" fmla="*/ 597 h 5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7" h="597">
                <a:moveTo>
                  <a:pt x="0" y="0"/>
                </a:moveTo>
                <a:lnTo>
                  <a:pt x="135" y="597"/>
                </a:lnTo>
                <a:lnTo>
                  <a:pt x="747" y="328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87" name="Freeform 7"/>
          <p:cNvSpPr>
            <a:spLocks/>
          </p:cNvSpPr>
          <p:nvPr/>
        </p:nvSpPr>
        <p:spPr bwMode="auto">
          <a:xfrm>
            <a:off x="6440488" y="3875088"/>
            <a:ext cx="971550" cy="979487"/>
          </a:xfrm>
          <a:custGeom>
            <a:avLst/>
            <a:gdLst>
              <a:gd name="T0" fmla="*/ 2147483646 w 612"/>
              <a:gd name="T1" fmla="*/ 2147483646 h 617"/>
              <a:gd name="T2" fmla="*/ 0 w 612"/>
              <a:gd name="T3" fmla="*/ 2147483646 h 617"/>
              <a:gd name="T4" fmla="*/ 2147483646 w 612"/>
              <a:gd name="T5" fmla="*/ 0 h 617"/>
              <a:gd name="T6" fmla="*/ 2147483646 w 612"/>
              <a:gd name="T7" fmla="*/ 2147483646 h 617"/>
              <a:gd name="T8" fmla="*/ 0 60000 65536"/>
              <a:gd name="T9" fmla="*/ 0 60000 65536"/>
              <a:gd name="T10" fmla="*/ 0 60000 65536"/>
              <a:gd name="T11" fmla="*/ 0 60000 65536"/>
              <a:gd name="T12" fmla="*/ 0 w 612"/>
              <a:gd name="T13" fmla="*/ 0 h 617"/>
              <a:gd name="T14" fmla="*/ 612 w 612"/>
              <a:gd name="T15" fmla="*/ 617 h 6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2" h="617">
                <a:moveTo>
                  <a:pt x="486" y="617"/>
                </a:moveTo>
                <a:lnTo>
                  <a:pt x="0" y="269"/>
                </a:lnTo>
                <a:lnTo>
                  <a:pt x="612" y="0"/>
                </a:lnTo>
                <a:lnTo>
                  <a:pt x="486" y="61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88" name="Line 8"/>
          <p:cNvSpPr>
            <a:spLocks noChangeShapeType="1"/>
          </p:cNvSpPr>
          <p:nvPr/>
        </p:nvSpPr>
        <p:spPr bwMode="auto">
          <a:xfrm flipH="1">
            <a:off x="5583238" y="4344988"/>
            <a:ext cx="838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89" name="Line 9"/>
          <p:cNvSpPr>
            <a:spLocks noChangeShapeType="1"/>
          </p:cNvSpPr>
          <p:nvPr/>
        </p:nvSpPr>
        <p:spPr bwMode="auto">
          <a:xfrm flipV="1">
            <a:off x="5583238" y="4878388"/>
            <a:ext cx="1600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0" name="Line 10"/>
          <p:cNvSpPr>
            <a:spLocks noChangeShapeType="1"/>
          </p:cNvSpPr>
          <p:nvPr/>
        </p:nvSpPr>
        <p:spPr bwMode="auto">
          <a:xfrm>
            <a:off x="5583238" y="396398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1" name="Line 11"/>
          <p:cNvSpPr>
            <a:spLocks noChangeShapeType="1"/>
          </p:cNvSpPr>
          <p:nvPr/>
        </p:nvSpPr>
        <p:spPr bwMode="auto">
          <a:xfrm>
            <a:off x="5583238" y="5106988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2" name="Line 12"/>
          <p:cNvSpPr>
            <a:spLocks noChangeShapeType="1"/>
          </p:cNvSpPr>
          <p:nvPr/>
        </p:nvSpPr>
        <p:spPr bwMode="auto">
          <a:xfrm flipV="1">
            <a:off x="6345238" y="4878388"/>
            <a:ext cx="838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3" name="Freeform 13"/>
          <p:cNvSpPr>
            <a:spLocks/>
          </p:cNvSpPr>
          <p:nvPr/>
        </p:nvSpPr>
        <p:spPr bwMode="auto">
          <a:xfrm>
            <a:off x="6310313" y="4886325"/>
            <a:ext cx="1057275" cy="1063625"/>
          </a:xfrm>
          <a:custGeom>
            <a:avLst/>
            <a:gdLst>
              <a:gd name="T0" fmla="*/ 2147483646 w 666"/>
              <a:gd name="T1" fmla="*/ 0 h 670"/>
              <a:gd name="T2" fmla="*/ 0 w 666"/>
              <a:gd name="T3" fmla="*/ 2147483646 h 670"/>
              <a:gd name="T4" fmla="*/ 2147483646 w 666"/>
              <a:gd name="T5" fmla="*/ 2147483646 h 670"/>
              <a:gd name="T6" fmla="*/ 0 60000 65536"/>
              <a:gd name="T7" fmla="*/ 0 60000 65536"/>
              <a:gd name="T8" fmla="*/ 0 60000 65536"/>
              <a:gd name="T9" fmla="*/ 0 w 666"/>
              <a:gd name="T10" fmla="*/ 0 h 670"/>
              <a:gd name="T11" fmla="*/ 666 w 666"/>
              <a:gd name="T12" fmla="*/ 670 h 6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6" h="670">
                <a:moveTo>
                  <a:pt x="553" y="0"/>
                </a:moveTo>
                <a:lnTo>
                  <a:pt x="0" y="639"/>
                </a:lnTo>
                <a:lnTo>
                  <a:pt x="666" y="67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4" name="Line 14"/>
          <p:cNvSpPr>
            <a:spLocks noChangeShapeType="1"/>
          </p:cNvSpPr>
          <p:nvPr/>
        </p:nvSpPr>
        <p:spPr bwMode="auto">
          <a:xfrm>
            <a:off x="7183438" y="4878388"/>
            <a:ext cx="152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5" name="Line 15"/>
          <p:cNvSpPr>
            <a:spLocks noChangeShapeType="1"/>
          </p:cNvSpPr>
          <p:nvPr/>
        </p:nvSpPr>
        <p:spPr bwMode="auto">
          <a:xfrm>
            <a:off x="7246938" y="4868863"/>
            <a:ext cx="838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6" name="Line 16"/>
          <p:cNvSpPr>
            <a:spLocks noChangeShapeType="1"/>
          </p:cNvSpPr>
          <p:nvPr/>
        </p:nvSpPr>
        <p:spPr bwMode="auto">
          <a:xfrm>
            <a:off x="7412038" y="3887788"/>
            <a:ext cx="685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7" name="Line 17"/>
          <p:cNvSpPr>
            <a:spLocks noChangeShapeType="1"/>
          </p:cNvSpPr>
          <p:nvPr/>
        </p:nvSpPr>
        <p:spPr bwMode="auto">
          <a:xfrm flipV="1">
            <a:off x="7335838" y="5030788"/>
            <a:ext cx="762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8" name="Oval 18"/>
          <p:cNvSpPr>
            <a:spLocks noChangeArrowheads="1"/>
          </p:cNvSpPr>
          <p:nvPr/>
        </p:nvSpPr>
        <p:spPr bwMode="auto">
          <a:xfrm>
            <a:off x="7246938" y="37179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099" name="Oval 19"/>
          <p:cNvSpPr>
            <a:spLocks noChangeArrowheads="1"/>
          </p:cNvSpPr>
          <p:nvPr/>
        </p:nvSpPr>
        <p:spPr bwMode="auto">
          <a:xfrm>
            <a:off x="7183438" y="5792788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100" name="Oval 20"/>
          <p:cNvSpPr>
            <a:spLocks noChangeArrowheads="1"/>
          </p:cNvSpPr>
          <p:nvPr/>
        </p:nvSpPr>
        <p:spPr bwMode="auto">
          <a:xfrm>
            <a:off x="7031038" y="4725988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101" name="Oval 21"/>
          <p:cNvSpPr>
            <a:spLocks noChangeArrowheads="1"/>
          </p:cNvSpPr>
          <p:nvPr/>
        </p:nvSpPr>
        <p:spPr bwMode="auto">
          <a:xfrm>
            <a:off x="7939088" y="4878388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102" name="Oval 22"/>
          <p:cNvSpPr>
            <a:spLocks noChangeArrowheads="1"/>
          </p:cNvSpPr>
          <p:nvPr/>
        </p:nvSpPr>
        <p:spPr bwMode="auto">
          <a:xfrm>
            <a:off x="5430838" y="4954588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103" name="Oval 23"/>
          <p:cNvSpPr>
            <a:spLocks noChangeArrowheads="1"/>
          </p:cNvSpPr>
          <p:nvPr/>
        </p:nvSpPr>
        <p:spPr bwMode="auto">
          <a:xfrm>
            <a:off x="6262688" y="4116388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104" name="Oval 24"/>
          <p:cNvSpPr>
            <a:spLocks noChangeArrowheads="1"/>
          </p:cNvSpPr>
          <p:nvPr/>
        </p:nvSpPr>
        <p:spPr bwMode="auto">
          <a:xfrm>
            <a:off x="6113463" y="32178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105" name="Oval 25"/>
          <p:cNvSpPr>
            <a:spLocks noChangeArrowheads="1"/>
          </p:cNvSpPr>
          <p:nvPr/>
        </p:nvSpPr>
        <p:spPr bwMode="auto">
          <a:xfrm>
            <a:off x="5424488" y="3717925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106" name="Oval 26"/>
          <p:cNvSpPr>
            <a:spLocks noChangeArrowheads="1"/>
          </p:cNvSpPr>
          <p:nvPr/>
        </p:nvSpPr>
        <p:spPr bwMode="auto">
          <a:xfrm>
            <a:off x="6188075" y="5722938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5107" name="Freeform 82"/>
          <p:cNvSpPr>
            <a:spLocks/>
          </p:cNvSpPr>
          <p:nvPr/>
        </p:nvSpPr>
        <p:spPr bwMode="auto">
          <a:xfrm>
            <a:off x="5580063" y="4151313"/>
            <a:ext cx="519112" cy="487362"/>
          </a:xfrm>
          <a:custGeom>
            <a:avLst/>
            <a:gdLst>
              <a:gd name="T0" fmla="*/ 0 w 327"/>
              <a:gd name="T1" fmla="*/ 2147483646 h 307"/>
              <a:gd name="T2" fmla="*/ 2147483646 w 327"/>
              <a:gd name="T3" fmla="*/ 2147483646 h 307"/>
              <a:gd name="T4" fmla="*/ 2147483646 w 327"/>
              <a:gd name="T5" fmla="*/ 0 h 307"/>
              <a:gd name="T6" fmla="*/ 0 w 327"/>
              <a:gd name="T7" fmla="*/ 2147483646 h 307"/>
              <a:gd name="T8" fmla="*/ 0 60000 65536"/>
              <a:gd name="T9" fmla="*/ 0 60000 65536"/>
              <a:gd name="T10" fmla="*/ 0 60000 65536"/>
              <a:gd name="T11" fmla="*/ 0 60000 65536"/>
              <a:gd name="T12" fmla="*/ 0 w 327"/>
              <a:gd name="T13" fmla="*/ 0 h 307"/>
              <a:gd name="T14" fmla="*/ 327 w 327"/>
              <a:gd name="T15" fmla="*/ 307 h 3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7" h="307">
                <a:moveTo>
                  <a:pt x="0" y="181"/>
                </a:moveTo>
                <a:lnTo>
                  <a:pt x="327" y="307"/>
                </a:lnTo>
                <a:lnTo>
                  <a:pt x="272" y="0"/>
                </a:lnTo>
                <a:lnTo>
                  <a:pt x="0" y="181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08" name="Freeform 83"/>
          <p:cNvSpPr>
            <a:spLocks/>
          </p:cNvSpPr>
          <p:nvPr/>
        </p:nvSpPr>
        <p:spPr bwMode="auto">
          <a:xfrm>
            <a:off x="5929313" y="3633788"/>
            <a:ext cx="433387" cy="500062"/>
          </a:xfrm>
          <a:custGeom>
            <a:avLst/>
            <a:gdLst>
              <a:gd name="T0" fmla="*/ 2147483646 w 273"/>
              <a:gd name="T1" fmla="*/ 2147483646 h 315"/>
              <a:gd name="T2" fmla="*/ 2147483646 w 273"/>
              <a:gd name="T3" fmla="*/ 2147483646 h 315"/>
              <a:gd name="T4" fmla="*/ 0 w 273"/>
              <a:gd name="T5" fmla="*/ 0 h 315"/>
              <a:gd name="T6" fmla="*/ 2147483646 w 273"/>
              <a:gd name="T7" fmla="*/ 2147483646 h 315"/>
              <a:gd name="T8" fmla="*/ 0 60000 65536"/>
              <a:gd name="T9" fmla="*/ 0 60000 65536"/>
              <a:gd name="T10" fmla="*/ 0 60000 65536"/>
              <a:gd name="T11" fmla="*/ 0 60000 65536"/>
              <a:gd name="T12" fmla="*/ 0 w 273"/>
              <a:gd name="T13" fmla="*/ 0 h 315"/>
              <a:gd name="T14" fmla="*/ 273 w 273"/>
              <a:gd name="T15" fmla="*/ 315 h 3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3" h="315">
                <a:moveTo>
                  <a:pt x="60" y="315"/>
                </a:moveTo>
                <a:lnTo>
                  <a:pt x="273" y="159"/>
                </a:lnTo>
                <a:lnTo>
                  <a:pt x="0" y="0"/>
                </a:lnTo>
                <a:lnTo>
                  <a:pt x="60" y="315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09" name="Freeform 84"/>
          <p:cNvSpPr>
            <a:spLocks/>
          </p:cNvSpPr>
          <p:nvPr/>
        </p:nvSpPr>
        <p:spPr bwMode="auto">
          <a:xfrm>
            <a:off x="6357938" y="3644900"/>
            <a:ext cx="590550" cy="436563"/>
          </a:xfrm>
          <a:custGeom>
            <a:avLst/>
            <a:gdLst>
              <a:gd name="T0" fmla="*/ 0 w 372"/>
              <a:gd name="T1" fmla="*/ 2147483646 h 275"/>
              <a:gd name="T2" fmla="*/ 2147483646 w 372"/>
              <a:gd name="T3" fmla="*/ 2147483646 h 275"/>
              <a:gd name="T4" fmla="*/ 2147483646 w 372"/>
              <a:gd name="T5" fmla="*/ 0 h 275"/>
              <a:gd name="T6" fmla="*/ 0 w 372"/>
              <a:gd name="T7" fmla="*/ 2147483646 h 275"/>
              <a:gd name="T8" fmla="*/ 0 60000 65536"/>
              <a:gd name="T9" fmla="*/ 0 60000 65536"/>
              <a:gd name="T10" fmla="*/ 0 60000 65536"/>
              <a:gd name="T11" fmla="*/ 0 60000 65536"/>
              <a:gd name="T12" fmla="*/ 0 w 372"/>
              <a:gd name="T13" fmla="*/ 0 h 275"/>
              <a:gd name="T14" fmla="*/ 372 w 372"/>
              <a:gd name="T15" fmla="*/ 275 h 2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2" h="275">
                <a:moveTo>
                  <a:pt x="0" y="149"/>
                </a:moveTo>
                <a:lnTo>
                  <a:pt x="372" y="275"/>
                </a:lnTo>
                <a:lnTo>
                  <a:pt x="281" y="0"/>
                </a:lnTo>
                <a:lnTo>
                  <a:pt x="0" y="149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10" name="Freeform 85"/>
          <p:cNvSpPr>
            <a:spLocks/>
          </p:cNvSpPr>
          <p:nvPr/>
        </p:nvSpPr>
        <p:spPr bwMode="auto">
          <a:xfrm>
            <a:off x="6824663" y="4090988"/>
            <a:ext cx="481012" cy="471487"/>
          </a:xfrm>
          <a:custGeom>
            <a:avLst/>
            <a:gdLst>
              <a:gd name="T0" fmla="*/ 0 w 303"/>
              <a:gd name="T1" fmla="*/ 2147483646 h 297"/>
              <a:gd name="T2" fmla="*/ 2147483646 w 303"/>
              <a:gd name="T3" fmla="*/ 2147483646 h 297"/>
              <a:gd name="T4" fmla="*/ 2147483646 w 303"/>
              <a:gd name="T5" fmla="*/ 0 h 297"/>
              <a:gd name="T6" fmla="*/ 0 w 303"/>
              <a:gd name="T7" fmla="*/ 2147483646 h 297"/>
              <a:gd name="T8" fmla="*/ 0 60000 65536"/>
              <a:gd name="T9" fmla="*/ 0 60000 65536"/>
              <a:gd name="T10" fmla="*/ 0 60000 65536"/>
              <a:gd name="T11" fmla="*/ 0 60000 65536"/>
              <a:gd name="T12" fmla="*/ 0 w 303"/>
              <a:gd name="T13" fmla="*/ 0 h 297"/>
              <a:gd name="T14" fmla="*/ 303 w 303"/>
              <a:gd name="T15" fmla="*/ 297 h 2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3" h="297">
                <a:moveTo>
                  <a:pt x="0" y="297"/>
                </a:moveTo>
                <a:lnTo>
                  <a:pt x="303" y="183"/>
                </a:lnTo>
                <a:lnTo>
                  <a:pt x="81" y="0"/>
                </a:lnTo>
                <a:lnTo>
                  <a:pt x="0" y="297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11" name="Freeform 86"/>
          <p:cNvSpPr>
            <a:spLocks/>
          </p:cNvSpPr>
          <p:nvPr/>
        </p:nvSpPr>
        <p:spPr bwMode="auto">
          <a:xfrm>
            <a:off x="6084888" y="4586288"/>
            <a:ext cx="725487" cy="409575"/>
          </a:xfrm>
          <a:custGeom>
            <a:avLst/>
            <a:gdLst>
              <a:gd name="T0" fmla="*/ 0 w 457"/>
              <a:gd name="T1" fmla="*/ 2147483646 h 258"/>
              <a:gd name="T2" fmla="*/ 2147483646 w 457"/>
              <a:gd name="T3" fmla="*/ 2147483646 h 258"/>
              <a:gd name="T4" fmla="*/ 2147483646 w 457"/>
              <a:gd name="T5" fmla="*/ 0 h 258"/>
              <a:gd name="T6" fmla="*/ 0 w 457"/>
              <a:gd name="T7" fmla="*/ 2147483646 h 258"/>
              <a:gd name="T8" fmla="*/ 0 60000 65536"/>
              <a:gd name="T9" fmla="*/ 0 60000 65536"/>
              <a:gd name="T10" fmla="*/ 0 60000 65536"/>
              <a:gd name="T11" fmla="*/ 0 60000 65536"/>
              <a:gd name="T12" fmla="*/ 0 w 457"/>
              <a:gd name="T13" fmla="*/ 0 h 258"/>
              <a:gd name="T14" fmla="*/ 457 w 457"/>
              <a:gd name="T15" fmla="*/ 258 h 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7" h="258">
                <a:moveTo>
                  <a:pt x="0" y="50"/>
                </a:moveTo>
                <a:lnTo>
                  <a:pt x="178" y="258"/>
                </a:lnTo>
                <a:lnTo>
                  <a:pt x="457" y="0"/>
                </a:lnTo>
                <a:lnTo>
                  <a:pt x="0" y="5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12" name="Freeform 87"/>
          <p:cNvSpPr>
            <a:spLocks/>
          </p:cNvSpPr>
          <p:nvPr/>
        </p:nvSpPr>
        <p:spPr bwMode="auto">
          <a:xfrm>
            <a:off x="7319963" y="4381500"/>
            <a:ext cx="428625" cy="566738"/>
          </a:xfrm>
          <a:custGeom>
            <a:avLst/>
            <a:gdLst>
              <a:gd name="T0" fmla="*/ 0 w 270"/>
              <a:gd name="T1" fmla="*/ 0 h 357"/>
              <a:gd name="T2" fmla="*/ 2147483646 w 270"/>
              <a:gd name="T3" fmla="*/ 2147483646 h 357"/>
              <a:gd name="T4" fmla="*/ 2147483646 w 270"/>
              <a:gd name="T5" fmla="*/ 2147483646 h 357"/>
              <a:gd name="T6" fmla="*/ 0 w 270"/>
              <a:gd name="T7" fmla="*/ 0 h 357"/>
              <a:gd name="T8" fmla="*/ 0 60000 65536"/>
              <a:gd name="T9" fmla="*/ 0 60000 65536"/>
              <a:gd name="T10" fmla="*/ 0 60000 65536"/>
              <a:gd name="T11" fmla="*/ 0 60000 65536"/>
              <a:gd name="T12" fmla="*/ 0 w 270"/>
              <a:gd name="T13" fmla="*/ 0 h 357"/>
              <a:gd name="T14" fmla="*/ 270 w 270"/>
              <a:gd name="T15" fmla="*/ 357 h 3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0" h="357">
                <a:moveTo>
                  <a:pt x="0" y="0"/>
                </a:moveTo>
                <a:lnTo>
                  <a:pt x="186" y="357"/>
                </a:lnTo>
                <a:lnTo>
                  <a:pt x="270" y="3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13" name="Freeform 88"/>
          <p:cNvSpPr>
            <a:spLocks/>
          </p:cNvSpPr>
          <p:nvPr/>
        </p:nvSpPr>
        <p:spPr bwMode="auto">
          <a:xfrm>
            <a:off x="6738938" y="5381625"/>
            <a:ext cx="538162" cy="557213"/>
          </a:xfrm>
          <a:custGeom>
            <a:avLst/>
            <a:gdLst>
              <a:gd name="T0" fmla="*/ 0 w 339"/>
              <a:gd name="T1" fmla="*/ 0 h 351"/>
              <a:gd name="T2" fmla="*/ 2147483646 w 339"/>
              <a:gd name="T3" fmla="*/ 2147483646 h 351"/>
              <a:gd name="T4" fmla="*/ 2147483646 w 339"/>
              <a:gd name="T5" fmla="*/ 2147483646 h 351"/>
              <a:gd name="T6" fmla="*/ 0 w 339"/>
              <a:gd name="T7" fmla="*/ 0 h 351"/>
              <a:gd name="T8" fmla="*/ 0 60000 65536"/>
              <a:gd name="T9" fmla="*/ 0 60000 65536"/>
              <a:gd name="T10" fmla="*/ 0 60000 65536"/>
              <a:gd name="T11" fmla="*/ 0 60000 65536"/>
              <a:gd name="T12" fmla="*/ 0 w 339"/>
              <a:gd name="T13" fmla="*/ 0 h 351"/>
              <a:gd name="T14" fmla="*/ 339 w 339"/>
              <a:gd name="T15" fmla="*/ 351 h 3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9" h="351">
                <a:moveTo>
                  <a:pt x="0" y="0"/>
                </a:moveTo>
                <a:lnTo>
                  <a:pt x="84" y="351"/>
                </a:lnTo>
                <a:lnTo>
                  <a:pt x="339" y="36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14" name="Freeform 89"/>
          <p:cNvSpPr>
            <a:spLocks/>
          </p:cNvSpPr>
          <p:nvPr/>
        </p:nvSpPr>
        <p:spPr bwMode="auto">
          <a:xfrm>
            <a:off x="6000750" y="5029200"/>
            <a:ext cx="733425" cy="500063"/>
          </a:xfrm>
          <a:custGeom>
            <a:avLst/>
            <a:gdLst>
              <a:gd name="T0" fmla="*/ 2147483646 w 462"/>
              <a:gd name="T1" fmla="*/ 2147483646 h 315"/>
              <a:gd name="T2" fmla="*/ 2147483646 w 462"/>
              <a:gd name="T3" fmla="*/ 0 h 315"/>
              <a:gd name="T4" fmla="*/ 0 w 462"/>
              <a:gd name="T5" fmla="*/ 2147483646 h 315"/>
              <a:gd name="T6" fmla="*/ 2147483646 w 462"/>
              <a:gd name="T7" fmla="*/ 2147483646 h 315"/>
              <a:gd name="T8" fmla="*/ 0 60000 65536"/>
              <a:gd name="T9" fmla="*/ 0 60000 65536"/>
              <a:gd name="T10" fmla="*/ 0 60000 65536"/>
              <a:gd name="T11" fmla="*/ 0 60000 65536"/>
              <a:gd name="T12" fmla="*/ 0 w 462"/>
              <a:gd name="T13" fmla="*/ 0 h 315"/>
              <a:gd name="T14" fmla="*/ 462 w 462"/>
              <a:gd name="T15" fmla="*/ 315 h 3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2" h="315">
                <a:moveTo>
                  <a:pt x="462" y="216"/>
                </a:moveTo>
                <a:lnTo>
                  <a:pt x="234" y="0"/>
                </a:lnTo>
                <a:lnTo>
                  <a:pt x="0" y="315"/>
                </a:lnTo>
                <a:lnTo>
                  <a:pt x="462" y="216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15" name="Freeform 90"/>
          <p:cNvSpPr>
            <a:spLocks/>
          </p:cNvSpPr>
          <p:nvPr/>
        </p:nvSpPr>
        <p:spPr bwMode="auto">
          <a:xfrm>
            <a:off x="7310438" y="4924425"/>
            <a:ext cx="423862" cy="585788"/>
          </a:xfrm>
          <a:custGeom>
            <a:avLst/>
            <a:gdLst>
              <a:gd name="T0" fmla="*/ 0 w 267"/>
              <a:gd name="T1" fmla="*/ 2147483646 h 369"/>
              <a:gd name="T2" fmla="*/ 2147483646 w 267"/>
              <a:gd name="T3" fmla="*/ 2147483646 h 369"/>
              <a:gd name="T4" fmla="*/ 2147483646 w 267"/>
              <a:gd name="T5" fmla="*/ 0 h 369"/>
              <a:gd name="T6" fmla="*/ 0 w 267"/>
              <a:gd name="T7" fmla="*/ 2147483646 h 369"/>
              <a:gd name="T8" fmla="*/ 0 60000 65536"/>
              <a:gd name="T9" fmla="*/ 0 60000 65536"/>
              <a:gd name="T10" fmla="*/ 0 60000 65536"/>
              <a:gd name="T11" fmla="*/ 0 60000 65536"/>
              <a:gd name="T12" fmla="*/ 0 w 267"/>
              <a:gd name="T13" fmla="*/ 0 h 369"/>
              <a:gd name="T14" fmla="*/ 267 w 267"/>
              <a:gd name="T15" fmla="*/ 369 h 3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7" h="369">
                <a:moveTo>
                  <a:pt x="0" y="333"/>
                </a:moveTo>
                <a:lnTo>
                  <a:pt x="267" y="369"/>
                </a:lnTo>
                <a:lnTo>
                  <a:pt x="198" y="0"/>
                </a:lnTo>
                <a:lnTo>
                  <a:pt x="0" y="333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16" name="Oval 66"/>
          <p:cNvSpPr>
            <a:spLocks noChangeArrowheads="1"/>
          </p:cNvSpPr>
          <p:nvPr/>
        </p:nvSpPr>
        <p:spPr bwMode="auto">
          <a:xfrm>
            <a:off x="5507038" y="4365625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17" name="Oval 67"/>
          <p:cNvSpPr>
            <a:spLocks noChangeArrowheads="1"/>
          </p:cNvSpPr>
          <p:nvPr/>
        </p:nvSpPr>
        <p:spPr bwMode="auto">
          <a:xfrm>
            <a:off x="5940425" y="4076700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18" name="Oval 68"/>
          <p:cNvSpPr>
            <a:spLocks noChangeArrowheads="1"/>
          </p:cNvSpPr>
          <p:nvPr/>
        </p:nvSpPr>
        <p:spPr bwMode="auto">
          <a:xfrm>
            <a:off x="6011863" y="4581525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19" name="Oval 72"/>
          <p:cNvSpPr>
            <a:spLocks noChangeArrowheads="1"/>
          </p:cNvSpPr>
          <p:nvPr/>
        </p:nvSpPr>
        <p:spPr bwMode="auto">
          <a:xfrm>
            <a:off x="5867400" y="3573463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20" name="Oval 74"/>
          <p:cNvSpPr>
            <a:spLocks noChangeArrowheads="1"/>
          </p:cNvSpPr>
          <p:nvPr/>
        </p:nvSpPr>
        <p:spPr bwMode="auto">
          <a:xfrm>
            <a:off x="6732588" y="3573463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21" name="Oval 75"/>
          <p:cNvSpPr>
            <a:spLocks noChangeArrowheads="1"/>
          </p:cNvSpPr>
          <p:nvPr/>
        </p:nvSpPr>
        <p:spPr bwMode="auto">
          <a:xfrm>
            <a:off x="6877050" y="4005263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22" name="Oval 91"/>
          <p:cNvSpPr>
            <a:spLocks noChangeArrowheads="1"/>
          </p:cNvSpPr>
          <p:nvPr/>
        </p:nvSpPr>
        <p:spPr bwMode="auto">
          <a:xfrm>
            <a:off x="6300788" y="3789363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23" name="Oval 69"/>
          <p:cNvSpPr>
            <a:spLocks noChangeArrowheads="1"/>
          </p:cNvSpPr>
          <p:nvPr/>
        </p:nvSpPr>
        <p:spPr bwMode="auto">
          <a:xfrm>
            <a:off x="6300788" y="4941888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24" name="Oval 70"/>
          <p:cNvSpPr>
            <a:spLocks noChangeArrowheads="1"/>
          </p:cNvSpPr>
          <p:nvPr/>
        </p:nvSpPr>
        <p:spPr bwMode="auto">
          <a:xfrm>
            <a:off x="5940425" y="5445125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25" name="Oval 71"/>
          <p:cNvSpPr>
            <a:spLocks noChangeArrowheads="1"/>
          </p:cNvSpPr>
          <p:nvPr/>
        </p:nvSpPr>
        <p:spPr bwMode="auto">
          <a:xfrm>
            <a:off x="6659563" y="5300663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26" name="Oval 73"/>
          <p:cNvSpPr>
            <a:spLocks noChangeArrowheads="1"/>
          </p:cNvSpPr>
          <p:nvPr/>
        </p:nvSpPr>
        <p:spPr bwMode="auto">
          <a:xfrm>
            <a:off x="6732588" y="4508500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27" name="Oval 76"/>
          <p:cNvSpPr>
            <a:spLocks noChangeArrowheads="1"/>
          </p:cNvSpPr>
          <p:nvPr/>
        </p:nvSpPr>
        <p:spPr bwMode="auto">
          <a:xfrm>
            <a:off x="7235825" y="4292600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28" name="Oval 77"/>
          <p:cNvSpPr>
            <a:spLocks noChangeArrowheads="1"/>
          </p:cNvSpPr>
          <p:nvPr/>
        </p:nvSpPr>
        <p:spPr bwMode="auto">
          <a:xfrm>
            <a:off x="7524750" y="4868863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29" name="Oval 78"/>
          <p:cNvSpPr>
            <a:spLocks noChangeArrowheads="1"/>
          </p:cNvSpPr>
          <p:nvPr/>
        </p:nvSpPr>
        <p:spPr bwMode="auto">
          <a:xfrm>
            <a:off x="7667625" y="4365625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30" name="Oval 79"/>
          <p:cNvSpPr>
            <a:spLocks noChangeArrowheads="1"/>
          </p:cNvSpPr>
          <p:nvPr/>
        </p:nvSpPr>
        <p:spPr bwMode="auto">
          <a:xfrm>
            <a:off x="7667625" y="5445125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31" name="Oval 80"/>
          <p:cNvSpPr>
            <a:spLocks noChangeArrowheads="1"/>
          </p:cNvSpPr>
          <p:nvPr/>
        </p:nvSpPr>
        <p:spPr bwMode="auto">
          <a:xfrm>
            <a:off x="7235825" y="5373688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32" name="Oval 81"/>
          <p:cNvSpPr>
            <a:spLocks noChangeArrowheads="1"/>
          </p:cNvSpPr>
          <p:nvPr/>
        </p:nvSpPr>
        <p:spPr bwMode="auto">
          <a:xfrm>
            <a:off x="6804025" y="5876925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13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E3707E4B-55ED-4607-AEB7-F02884591861}" type="slidenum">
              <a:rPr lang="en-US" altLang="ja-JP"/>
              <a:pPr/>
              <a:t>21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reeform 7"/>
          <p:cNvSpPr>
            <a:spLocks/>
          </p:cNvSpPr>
          <p:nvPr/>
        </p:nvSpPr>
        <p:spPr bwMode="auto">
          <a:xfrm>
            <a:off x="1643063" y="4662488"/>
            <a:ext cx="1343025" cy="1144587"/>
          </a:xfrm>
          <a:custGeom>
            <a:avLst/>
            <a:gdLst>
              <a:gd name="T0" fmla="*/ 2147483646 w 846"/>
              <a:gd name="T1" fmla="*/ 2147483646 h 721"/>
              <a:gd name="T2" fmla="*/ 0 w 846"/>
              <a:gd name="T3" fmla="*/ 0 h 721"/>
              <a:gd name="T4" fmla="*/ 2147483646 w 846"/>
              <a:gd name="T5" fmla="*/ 2147483646 h 721"/>
              <a:gd name="T6" fmla="*/ 2147483646 w 846"/>
              <a:gd name="T7" fmla="*/ 2147483646 h 721"/>
              <a:gd name="T8" fmla="*/ 0 60000 65536"/>
              <a:gd name="T9" fmla="*/ 0 60000 65536"/>
              <a:gd name="T10" fmla="*/ 0 60000 65536"/>
              <a:gd name="T11" fmla="*/ 0 60000 65536"/>
              <a:gd name="T12" fmla="*/ 0 w 846"/>
              <a:gd name="T13" fmla="*/ 0 h 721"/>
              <a:gd name="T14" fmla="*/ 846 w 846"/>
              <a:gd name="T15" fmla="*/ 721 h 72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46" h="721">
                <a:moveTo>
                  <a:pt x="846" y="78"/>
                </a:moveTo>
                <a:lnTo>
                  <a:pt x="0" y="0"/>
                </a:lnTo>
                <a:lnTo>
                  <a:pt x="297" y="721"/>
                </a:lnTo>
                <a:lnTo>
                  <a:pt x="846" y="78"/>
                </a:lnTo>
                <a:close/>
              </a:path>
            </a:pathLst>
          </a:custGeom>
          <a:noFill/>
          <a:ln w="25400">
            <a:solidFill>
              <a:srgbClr val="FF00F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0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Vertex IDs of New Mesh</a:t>
            </a:r>
            <a:endParaRPr lang="ja-JP" altLang="en-US" smtClean="0"/>
          </a:p>
        </p:txBody>
      </p:sp>
      <p:sp>
        <p:nvSpPr>
          <p:cNvPr id="47108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71550"/>
          </a:xfrm>
        </p:spPr>
        <p:txBody>
          <a:bodyPr/>
          <a:lstStyle/>
          <a:p>
            <a:r>
              <a:rPr lang="en-US" altLang="ja-JP" smtClean="0"/>
              <a:t>ID of a new vertex on an old edge = </a:t>
            </a:r>
            <a:br>
              <a:rPr lang="en-US" altLang="ja-JP" smtClean="0"/>
            </a:br>
            <a:r>
              <a:rPr lang="en-US" altLang="ja-JP" smtClean="0"/>
              <a:t>           ID of the old edge + </a:t>
            </a:r>
            <a:r>
              <a:rPr lang="en-US" altLang="ja-JP" u="sng" smtClean="0"/>
              <a:t>#(old vertices)</a:t>
            </a:r>
            <a:endParaRPr lang="ja-JP" altLang="en-US" u="sng" smtClean="0"/>
          </a:p>
        </p:txBody>
      </p:sp>
      <p:sp>
        <p:nvSpPr>
          <p:cNvPr id="47109" name="Freeform 7"/>
          <p:cNvSpPr>
            <a:spLocks/>
          </p:cNvSpPr>
          <p:nvPr/>
        </p:nvSpPr>
        <p:spPr bwMode="auto">
          <a:xfrm>
            <a:off x="836613" y="3676650"/>
            <a:ext cx="2557462" cy="2265363"/>
          </a:xfrm>
          <a:custGeom>
            <a:avLst/>
            <a:gdLst>
              <a:gd name="T0" fmla="*/ 2147483646 w 1611"/>
              <a:gd name="T1" fmla="*/ 2147483646 h 1427"/>
              <a:gd name="T2" fmla="*/ 0 w 1611"/>
              <a:gd name="T3" fmla="*/ 2147483646 h 1427"/>
              <a:gd name="T4" fmla="*/ 2147483646 w 1611"/>
              <a:gd name="T5" fmla="*/ 0 h 1427"/>
              <a:gd name="T6" fmla="*/ 2147483646 w 1611"/>
              <a:gd name="T7" fmla="*/ 2147483646 h 1427"/>
              <a:gd name="T8" fmla="*/ 0 60000 65536"/>
              <a:gd name="T9" fmla="*/ 0 60000 65536"/>
              <a:gd name="T10" fmla="*/ 0 60000 65536"/>
              <a:gd name="T11" fmla="*/ 0 60000 65536"/>
              <a:gd name="T12" fmla="*/ 0 w 1611"/>
              <a:gd name="T13" fmla="*/ 0 h 1427"/>
              <a:gd name="T14" fmla="*/ 1611 w 1611"/>
              <a:gd name="T15" fmla="*/ 1427 h 14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11" h="1427">
                <a:moveTo>
                  <a:pt x="1611" y="1427"/>
                </a:moveTo>
                <a:lnTo>
                  <a:pt x="0" y="1214"/>
                </a:lnTo>
                <a:lnTo>
                  <a:pt x="1107" y="0"/>
                </a:lnTo>
                <a:lnTo>
                  <a:pt x="1611" y="142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10" name="Oval 18"/>
          <p:cNvSpPr>
            <a:spLocks noChangeArrowheads="1"/>
          </p:cNvSpPr>
          <p:nvPr/>
        </p:nvSpPr>
        <p:spPr bwMode="auto">
          <a:xfrm>
            <a:off x="2357438" y="3500438"/>
            <a:ext cx="428625" cy="4476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A</a:t>
            </a:r>
            <a:endParaRPr lang="ja-JP" altLang="ja-JP" sz="2000"/>
          </a:p>
        </p:txBody>
      </p:sp>
      <p:sp>
        <p:nvSpPr>
          <p:cNvPr id="47111" name="Oval 18"/>
          <p:cNvSpPr>
            <a:spLocks noChangeArrowheads="1"/>
          </p:cNvSpPr>
          <p:nvPr/>
        </p:nvSpPr>
        <p:spPr bwMode="auto">
          <a:xfrm>
            <a:off x="571500" y="5376863"/>
            <a:ext cx="428625" cy="4476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B</a:t>
            </a:r>
            <a:endParaRPr lang="ja-JP" altLang="ja-JP" sz="2000"/>
          </a:p>
        </p:txBody>
      </p:sp>
      <p:sp>
        <p:nvSpPr>
          <p:cNvPr id="47112" name="Oval 18"/>
          <p:cNvSpPr>
            <a:spLocks noChangeArrowheads="1"/>
          </p:cNvSpPr>
          <p:nvPr/>
        </p:nvSpPr>
        <p:spPr bwMode="auto">
          <a:xfrm>
            <a:off x="3214688" y="5734050"/>
            <a:ext cx="428625" cy="4476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C</a:t>
            </a:r>
            <a:endParaRPr lang="ja-JP" altLang="ja-JP" sz="2000"/>
          </a:p>
        </p:txBody>
      </p:sp>
      <p:sp>
        <p:nvSpPr>
          <p:cNvPr id="47113" name="テキスト ボックス 10"/>
          <p:cNvSpPr txBox="1">
            <a:spLocks noChangeArrowheads="1"/>
          </p:cNvSpPr>
          <p:nvPr/>
        </p:nvSpPr>
        <p:spPr bwMode="auto">
          <a:xfrm>
            <a:off x="1500188" y="4448175"/>
            <a:ext cx="285750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D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47114" name="テキスト ボックス 11"/>
          <p:cNvSpPr txBox="1">
            <a:spLocks noChangeArrowheads="1"/>
          </p:cNvSpPr>
          <p:nvPr/>
        </p:nvSpPr>
        <p:spPr bwMode="auto">
          <a:xfrm>
            <a:off x="2000250" y="5591175"/>
            <a:ext cx="285750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F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47115" name="テキスト ボックス 12"/>
          <p:cNvSpPr txBox="1">
            <a:spLocks noChangeArrowheads="1"/>
          </p:cNvSpPr>
          <p:nvPr/>
        </p:nvSpPr>
        <p:spPr bwMode="auto">
          <a:xfrm>
            <a:off x="2857500" y="4591050"/>
            <a:ext cx="285750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FF"/>
                </a:solidFill>
              </a:rPr>
              <a:t>E</a:t>
            </a:r>
            <a:endParaRPr lang="ja-JP" altLang="en-US" sz="2000">
              <a:solidFill>
                <a:srgbClr val="FF00FF"/>
              </a:solidFill>
            </a:endParaRPr>
          </a:p>
        </p:txBody>
      </p:sp>
      <p:sp>
        <p:nvSpPr>
          <p:cNvPr id="47116" name="テキスト ボックス 18"/>
          <p:cNvSpPr txBox="1">
            <a:spLocks noChangeArrowheads="1"/>
          </p:cNvSpPr>
          <p:nvPr/>
        </p:nvSpPr>
        <p:spPr bwMode="auto">
          <a:xfrm>
            <a:off x="6286500" y="2786063"/>
            <a:ext cx="2051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Denoted by V</a:t>
            </a:r>
            <a:endParaRPr lang="ja-JP" altLang="en-US" sz="2400"/>
          </a:p>
        </p:txBody>
      </p:sp>
      <p:cxnSp>
        <p:nvCxnSpPr>
          <p:cNvPr id="21" name="直線コネクタ 20"/>
          <p:cNvCxnSpPr/>
          <p:nvPr/>
        </p:nvCxnSpPr>
        <p:spPr>
          <a:xfrm rot="16200000" flipH="1">
            <a:off x="6858001" y="2643187"/>
            <a:ext cx="285750" cy="1428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8" name="Rectangle 27"/>
          <p:cNvSpPr>
            <a:spLocks noChangeArrowheads="1"/>
          </p:cNvSpPr>
          <p:nvPr/>
        </p:nvSpPr>
        <p:spPr bwMode="auto">
          <a:xfrm>
            <a:off x="4429125" y="4143375"/>
            <a:ext cx="3857625" cy="2214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(A, D+V, E+V)</a:t>
            </a:r>
            <a:endParaRPr lang="en-US" altLang="ja-JP" sz="2400">
              <a:solidFill>
                <a:srgbClr val="FF00FF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(Please complete here)</a:t>
            </a:r>
          </a:p>
        </p:txBody>
      </p:sp>
      <p:sp>
        <p:nvSpPr>
          <p:cNvPr id="47119" name="テキスト ボックス 22"/>
          <p:cNvSpPr txBox="1">
            <a:spLocks noChangeArrowheads="1"/>
          </p:cNvSpPr>
          <p:nvPr/>
        </p:nvSpPr>
        <p:spPr bwMode="auto">
          <a:xfrm>
            <a:off x="4071938" y="3643313"/>
            <a:ext cx="3576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Subdivided four triangles</a:t>
            </a:r>
            <a:endParaRPr lang="ja-JP" altLang="en-US" sz="2400"/>
          </a:p>
        </p:txBody>
      </p:sp>
      <p:sp>
        <p:nvSpPr>
          <p:cNvPr id="471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9B9A630-E81D-424E-9D28-4D3DE523FBBC}" type="slidenum">
              <a:rPr lang="en-US" altLang="ja-JP"/>
              <a:pPr/>
              <a:t>22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Algorithm of </a:t>
            </a:r>
            <a:br>
              <a:rPr lang="en-US" altLang="ja-JP" smtClean="0"/>
            </a:br>
            <a:r>
              <a:rPr lang="en-US" altLang="ja-JP" smtClean="0"/>
              <a:t>1-to-4 Linear Subdivision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760538"/>
            <a:ext cx="8229600" cy="4525962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ja-JP" smtClean="0"/>
              <a:t>Compute edge IDs with counting #edges</a:t>
            </a:r>
          </a:p>
          <a:p>
            <a:pPr marL="609600" indent="-609600">
              <a:buFontTx/>
              <a:buAutoNum type="arabicPeriod"/>
            </a:pPr>
            <a:r>
              <a:rPr lang="en-US" altLang="ja-JP" smtClean="0"/>
              <a:t>Allocate memory </a:t>
            </a:r>
            <a:br>
              <a:rPr lang="en-US" altLang="ja-JP" smtClean="0"/>
            </a:br>
            <a:r>
              <a:rPr lang="en-US" altLang="ja-JP" smtClean="0"/>
              <a:t>       for the new vertices and triangles</a:t>
            </a:r>
          </a:p>
          <a:p>
            <a:pPr marL="609600" indent="-609600">
              <a:buFontTx/>
              <a:buAutoNum type="arabicPeriod"/>
            </a:pPr>
            <a:r>
              <a:rPr lang="en-US" altLang="ja-JP" smtClean="0"/>
              <a:t>Compute the new vertex positions</a:t>
            </a:r>
          </a:p>
          <a:p>
            <a:pPr marL="609600" indent="-609600">
              <a:buFontTx/>
              <a:buAutoNum type="arabicPeriod"/>
            </a:pPr>
            <a:r>
              <a:rPr lang="en-US" altLang="ja-JP" smtClean="0"/>
              <a:t>Create the new triangles</a:t>
            </a:r>
          </a:p>
          <a:p>
            <a:pPr marL="609600" indent="-609600">
              <a:buFontTx/>
              <a:buAutoNum type="arabicPeriod"/>
            </a:pPr>
            <a:r>
              <a:rPr lang="en-US" altLang="ja-JP" smtClean="0"/>
              <a:t>Update the mesh data</a:t>
            </a:r>
          </a:p>
        </p:txBody>
      </p:sp>
      <p:sp>
        <p:nvSpPr>
          <p:cNvPr id="4915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0C29E279-95C3-4D02-BA67-5E0496F739E3}" type="slidenum">
              <a:rPr lang="en-US" altLang="ja-JP"/>
              <a:pPr/>
              <a:t>23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8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Implementation</a:t>
            </a:r>
            <a:endParaRPr lang="ja-JP" altLang="ja-JP" smtClean="0"/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1285875" y="868363"/>
            <a:ext cx="7000875" cy="563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//Step 1.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assignEdgeIDs();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//Step 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float (*newVerteces)[3] = new float[numVertices + numEdges];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int (*newTriangles)[3] = new int[4*numTriangles];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//Step 3. (Complete here)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//Step 4. (Complete here)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//Step 5.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delete[] vertices;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delete[] triangles;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vertices = newVertices;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triangles = newTriangles;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numVertices += numEdges;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numTriangles *= 4; </a:t>
            </a:r>
          </a:p>
        </p:txBody>
      </p:sp>
      <p:sp>
        <p:nvSpPr>
          <p:cNvPr id="5120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7D13148-4001-4913-9179-A1F20A1CE972}" type="slidenum">
              <a:rPr lang="en-US" altLang="ja-JP"/>
              <a:pPr/>
              <a:t>24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z="4000" smtClean="0"/>
              <a:t>Adjacent Vertex Lists </a:t>
            </a:r>
            <a:br>
              <a:rPr lang="en-US" altLang="ja-JP" sz="4000" smtClean="0"/>
            </a:br>
            <a:r>
              <a:rPr lang="en-US" altLang="ja-JP" sz="4000" smtClean="0"/>
              <a:t>(vertex-to-vertices)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1181100"/>
          </a:xfrm>
        </p:spPr>
        <p:txBody>
          <a:bodyPr/>
          <a:lstStyle/>
          <a:p>
            <a:pPr eaLnBrk="1" hangingPunct="1"/>
            <a:r>
              <a:rPr lang="en-US" altLang="ja-JP" smtClean="0"/>
              <a:t>At each vertex, </a:t>
            </a:r>
            <a:br>
              <a:rPr lang="en-US" altLang="ja-JP" smtClean="0"/>
            </a:br>
            <a:r>
              <a:rPr lang="en-US" altLang="ja-JP" smtClean="0"/>
              <a:t>        we store the neighboring vertices.  </a:t>
            </a:r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1201738" y="3065463"/>
            <a:ext cx="862012" cy="954087"/>
          </a:xfrm>
          <a:custGeom>
            <a:avLst/>
            <a:gdLst>
              <a:gd name="T0" fmla="*/ 2147483646 w 543"/>
              <a:gd name="T1" fmla="*/ 0 h 601"/>
              <a:gd name="T2" fmla="*/ 2147483646 w 543"/>
              <a:gd name="T3" fmla="*/ 2147483646 h 601"/>
              <a:gd name="T4" fmla="*/ 0 w 543"/>
              <a:gd name="T5" fmla="*/ 2147483646 h 601"/>
              <a:gd name="T6" fmla="*/ 2147483646 w 543"/>
              <a:gd name="T7" fmla="*/ 0 h 601"/>
              <a:gd name="T8" fmla="*/ 0 60000 65536"/>
              <a:gd name="T9" fmla="*/ 0 60000 65536"/>
              <a:gd name="T10" fmla="*/ 0 60000 65536"/>
              <a:gd name="T11" fmla="*/ 0 60000 65536"/>
              <a:gd name="T12" fmla="*/ 0 w 543"/>
              <a:gd name="T13" fmla="*/ 0 h 601"/>
              <a:gd name="T14" fmla="*/ 543 w 543"/>
              <a:gd name="T15" fmla="*/ 601 h 6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3" h="601">
                <a:moveTo>
                  <a:pt x="407" y="0"/>
                </a:moveTo>
                <a:lnTo>
                  <a:pt x="543" y="601"/>
                </a:lnTo>
                <a:lnTo>
                  <a:pt x="0" y="370"/>
                </a:lnTo>
                <a:lnTo>
                  <a:pt x="407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7" name="Freeform 5"/>
          <p:cNvSpPr>
            <a:spLocks/>
          </p:cNvSpPr>
          <p:nvPr/>
        </p:nvSpPr>
        <p:spPr bwMode="auto">
          <a:xfrm>
            <a:off x="1844675" y="3070225"/>
            <a:ext cx="1185863" cy="947738"/>
          </a:xfrm>
          <a:custGeom>
            <a:avLst/>
            <a:gdLst>
              <a:gd name="T0" fmla="*/ 0 w 747"/>
              <a:gd name="T1" fmla="*/ 0 h 597"/>
              <a:gd name="T2" fmla="*/ 2147483646 w 747"/>
              <a:gd name="T3" fmla="*/ 2147483646 h 597"/>
              <a:gd name="T4" fmla="*/ 2147483646 w 747"/>
              <a:gd name="T5" fmla="*/ 2147483646 h 597"/>
              <a:gd name="T6" fmla="*/ 0 w 747"/>
              <a:gd name="T7" fmla="*/ 0 h 597"/>
              <a:gd name="T8" fmla="*/ 0 60000 65536"/>
              <a:gd name="T9" fmla="*/ 0 60000 65536"/>
              <a:gd name="T10" fmla="*/ 0 60000 65536"/>
              <a:gd name="T11" fmla="*/ 0 60000 65536"/>
              <a:gd name="T12" fmla="*/ 0 w 747"/>
              <a:gd name="T13" fmla="*/ 0 h 597"/>
              <a:gd name="T14" fmla="*/ 747 w 747"/>
              <a:gd name="T15" fmla="*/ 597 h 5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7" h="597">
                <a:moveTo>
                  <a:pt x="0" y="0"/>
                </a:moveTo>
                <a:lnTo>
                  <a:pt x="135" y="597"/>
                </a:lnTo>
                <a:lnTo>
                  <a:pt x="747" y="328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8" name="Freeform 6"/>
          <p:cNvSpPr>
            <a:spLocks/>
          </p:cNvSpPr>
          <p:nvPr/>
        </p:nvSpPr>
        <p:spPr bwMode="auto">
          <a:xfrm>
            <a:off x="2058988" y="3586163"/>
            <a:ext cx="971550" cy="979487"/>
          </a:xfrm>
          <a:custGeom>
            <a:avLst/>
            <a:gdLst>
              <a:gd name="T0" fmla="*/ 2147483646 w 612"/>
              <a:gd name="T1" fmla="*/ 2147483646 h 617"/>
              <a:gd name="T2" fmla="*/ 0 w 612"/>
              <a:gd name="T3" fmla="*/ 2147483646 h 617"/>
              <a:gd name="T4" fmla="*/ 2147483646 w 612"/>
              <a:gd name="T5" fmla="*/ 0 h 617"/>
              <a:gd name="T6" fmla="*/ 2147483646 w 612"/>
              <a:gd name="T7" fmla="*/ 2147483646 h 617"/>
              <a:gd name="T8" fmla="*/ 0 60000 65536"/>
              <a:gd name="T9" fmla="*/ 0 60000 65536"/>
              <a:gd name="T10" fmla="*/ 0 60000 65536"/>
              <a:gd name="T11" fmla="*/ 0 60000 65536"/>
              <a:gd name="T12" fmla="*/ 0 w 612"/>
              <a:gd name="T13" fmla="*/ 0 h 617"/>
              <a:gd name="T14" fmla="*/ 612 w 612"/>
              <a:gd name="T15" fmla="*/ 617 h 6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2" h="617">
                <a:moveTo>
                  <a:pt x="486" y="617"/>
                </a:moveTo>
                <a:lnTo>
                  <a:pt x="0" y="269"/>
                </a:lnTo>
                <a:lnTo>
                  <a:pt x="612" y="0"/>
                </a:lnTo>
                <a:lnTo>
                  <a:pt x="486" y="61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>
            <a:off x="1201738" y="4056063"/>
            <a:ext cx="838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1201738" y="4589463"/>
            <a:ext cx="1600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1201738" y="3675063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1201738" y="4818063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1963738" y="4589463"/>
            <a:ext cx="838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4" name="Freeform 12"/>
          <p:cNvSpPr>
            <a:spLocks/>
          </p:cNvSpPr>
          <p:nvPr/>
        </p:nvSpPr>
        <p:spPr bwMode="auto">
          <a:xfrm>
            <a:off x="1928813" y="4597400"/>
            <a:ext cx="1057275" cy="1063625"/>
          </a:xfrm>
          <a:custGeom>
            <a:avLst/>
            <a:gdLst>
              <a:gd name="T0" fmla="*/ 2147483646 w 666"/>
              <a:gd name="T1" fmla="*/ 0 h 670"/>
              <a:gd name="T2" fmla="*/ 0 w 666"/>
              <a:gd name="T3" fmla="*/ 2147483646 h 670"/>
              <a:gd name="T4" fmla="*/ 2147483646 w 666"/>
              <a:gd name="T5" fmla="*/ 2147483646 h 670"/>
              <a:gd name="T6" fmla="*/ 0 60000 65536"/>
              <a:gd name="T7" fmla="*/ 0 60000 65536"/>
              <a:gd name="T8" fmla="*/ 0 60000 65536"/>
              <a:gd name="T9" fmla="*/ 0 w 666"/>
              <a:gd name="T10" fmla="*/ 0 h 670"/>
              <a:gd name="T11" fmla="*/ 666 w 666"/>
              <a:gd name="T12" fmla="*/ 670 h 6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6" h="670">
                <a:moveTo>
                  <a:pt x="553" y="0"/>
                </a:moveTo>
                <a:lnTo>
                  <a:pt x="0" y="639"/>
                </a:lnTo>
                <a:lnTo>
                  <a:pt x="666" y="67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2801938" y="4589463"/>
            <a:ext cx="152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2865438" y="4579938"/>
            <a:ext cx="838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3030538" y="3598863"/>
            <a:ext cx="685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2954338" y="4741863"/>
            <a:ext cx="762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2865438" y="3429000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0</a:t>
            </a:r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2801938" y="55038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8</a:t>
            </a:r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2649538" y="44370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6</a:t>
            </a:r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3557588" y="45894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7</a:t>
            </a:r>
          </a:p>
        </p:txBody>
      </p:sp>
      <p:sp>
        <p:nvSpPr>
          <p:cNvPr id="8213" name="Oval 21"/>
          <p:cNvSpPr>
            <a:spLocks noChangeArrowheads="1"/>
          </p:cNvSpPr>
          <p:nvPr/>
        </p:nvSpPr>
        <p:spPr bwMode="auto">
          <a:xfrm>
            <a:off x="1049338" y="46656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3</a:t>
            </a:r>
          </a:p>
        </p:txBody>
      </p:sp>
      <p:sp>
        <p:nvSpPr>
          <p:cNvPr id="8214" name="Oval 22"/>
          <p:cNvSpPr>
            <a:spLocks noChangeArrowheads="1"/>
          </p:cNvSpPr>
          <p:nvPr/>
        </p:nvSpPr>
        <p:spPr bwMode="auto">
          <a:xfrm>
            <a:off x="1881188" y="38274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5</a:t>
            </a:r>
          </a:p>
        </p:txBody>
      </p:sp>
      <p:sp>
        <p:nvSpPr>
          <p:cNvPr id="8215" name="Oval 23"/>
          <p:cNvSpPr>
            <a:spLocks noChangeArrowheads="1"/>
          </p:cNvSpPr>
          <p:nvPr/>
        </p:nvSpPr>
        <p:spPr bwMode="auto">
          <a:xfrm>
            <a:off x="1735138" y="29130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1</a:t>
            </a:r>
          </a:p>
        </p:txBody>
      </p:sp>
      <p:sp>
        <p:nvSpPr>
          <p:cNvPr id="8216" name="Oval 24"/>
          <p:cNvSpPr>
            <a:spLocks noChangeArrowheads="1"/>
          </p:cNvSpPr>
          <p:nvPr/>
        </p:nvSpPr>
        <p:spPr bwMode="auto">
          <a:xfrm>
            <a:off x="1042988" y="34464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2</a:t>
            </a:r>
          </a:p>
        </p:txBody>
      </p:sp>
      <p:sp>
        <p:nvSpPr>
          <p:cNvPr id="8217" name="Oval 25"/>
          <p:cNvSpPr>
            <a:spLocks noChangeArrowheads="1"/>
          </p:cNvSpPr>
          <p:nvPr/>
        </p:nvSpPr>
        <p:spPr bwMode="auto">
          <a:xfrm>
            <a:off x="1806575" y="543401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4</a:t>
            </a:r>
          </a:p>
        </p:txBody>
      </p:sp>
      <p:sp>
        <p:nvSpPr>
          <p:cNvPr id="8218" name="Rectangle 45"/>
          <p:cNvSpPr>
            <a:spLocks noChangeArrowheads="1"/>
          </p:cNvSpPr>
          <p:nvPr/>
        </p:nvSpPr>
        <p:spPr bwMode="auto">
          <a:xfrm>
            <a:off x="4160838" y="2636838"/>
            <a:ext cx="3889375" cy="360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List 0 : {1,5,6,7}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List 1 : {5,2,0}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(Please complete here)</a:t>
            </a:r>
          </a:p>
        </p:txBody>
      </p:sp>
      <p:sp>
        <p:nvSpPr>
          <p:cNvPr id="821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032C1D5A-4E43-4209-9ADA-43F4095FA5BD}" type="slidenum">
              <a:rPr lang="en-US" altLang="ja-JP"/>
              <a:pPr/>
              <a:t>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ja-JP" smtClean="0"/>
              <a:t>Data Structure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1584325"/>
          </a:xfrm>
        </p:spPr>
        <p:txBody>
          <a:bodyPr/>
          <a:lstStyle/>
          <a:p>
            <a:pPr eaLnBrk="1" hangingPunct="1"/>
            <a:r>
              <a:rPr lang="en-US" altLang="ja-JP" smtClean="0"/>
              <a:t>Two dimensional array </a:t>
            </a:r>
            <a:br>
              <a:rPr lang="en-US" altLang="ja-JP" smtClean="0"/>
            </a:br>
            <a:r>
              <a:rPr lang="en-US" altLang="ja-JP" smtClean="0"/>
              <a:t>                           with varying their lengths.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827088" y="2205038"/>
            <a:ext cx="7416800" cy="4483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int *listSizes;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int **adLists;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void printAdjacentList(int i){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int size = listSizes[i];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int* list = adLists[i];</a:t>
            </a:r>
            <a:b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</a:br>
            <a:endParaRPr lang="en-US" altLang="ja-JP" sz="24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for(int j=0; j&lt;size; j++){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  printf(“%d-th vertex is adjacent to %d-th vertex\n”,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          list[j], i);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S UI Gothic" panose="020B0600070205080204" pitchFamily="50" charset="-128"/>
                <a:ea typeface="MS UI Gothic" panose="020B0600070205080204" pitchFamily="50" charset="-128"/>
              </a:rPr>
              <a:t>}</a:t>
            </a:r>
          </a:p>
        </p:txBody>
      </p:sp>
      <p:sp>
        <p:nvSpPr>
          <p:cNvPr id="1024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1E785F5-E522-4162-BA89-635A4BF59EE5}" type="slidenum">
              <a:rPr lang="en-US" altLang="ja-JP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Algorithm of List Construction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0527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ja-JP" smtClean="0"/>
              <a:t>For each triangle (A, B, C)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ja-JP" smtClean="0"/>
              <a:t>Append A to B's</a:t>
            </a:r>
            <a:r>
              <a:rPr lang="ja-JP" altLang="en-US" smtClean="0"/>
              <a:t> </a:t>
            </a:r>
            <a:r>
              <a:rPr lang="en-US" altLang="ja-JP" smtClean="0"/>
              <a:t>list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ja-JP" smtClean="0"/>
              <a:t>Append B to C's list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ja-JP" smtClean="0"/>
              <a:t>Append C to A's list</a:t>
            </a:r>
          </a:p>
          <a:p>
            <a:pPr marL="990600" lvl="1" indent="-533400" eaLnBrk="1" hangingPunct="1">
              <a:buFontTx/>
              <a:buAutoNum type="arabicPeriod"/>
            </a:pPr>
            <a:endParaRPr lang="en-US" altLang="ja-JP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95288" y="4965700"/>
            <a:ext cx="8553450" cy="9842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Actually, the above can not compute the correct lists </a:t>
            </a:r>
            <a:br>
              <a:rPr lang="en-US" altLang="ja-JP" sz="2800"/>
            </a:br>
            <a:r>
              <a:rPr lang="en-US" altLang="ja-JP" sz="2800"/>
              <a:t>in some cases. Please indicate such cases.</a:t>
            </a:r>
          </a:p>
        </p:txBody>
      </p:sp>
      <p:sp>
        <p:nvSpPr>
          <p:cNvPr id="1229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136976C-C05B-4952-91E7-6A724A027458}" type="slidenum">
              <a:rPr lang="en-US" altLang="ja-JP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Implementation</a:t>
            </a:r>
            <a:br>
              <a:rPr lang="en-US" altLang="ja-JP" smtClean="0"/>
            </a:br>
            <a:r>
              <a:rPr lang="en-US" altLang="ja-JP" sz="2400" smtClean="0"/>
              <a:t>(For the people who do not like std::vector)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79388" y="2389188"/>
            <a:ext cx="3887787" cy="406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listSizes = new int[numVertices];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for(int i=0; i&lt;numVertices; i++)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listSizes[i]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for(int i=0; i&lt;numTriangles; i++)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for(int j=0; j&lt;3; j++)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</a:t>
            </a:r>
            <a:r>
              <a:rPr lang="en-US" altLang="ja-JP" sz="2000">
                <a:solidFill>
                  <a:srgbClr val="FF000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listSizes[triangles[i][j]]++;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adLists = new int*[numVertices];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for(int i=0; i&lt;numVertices; i++){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</a:t>
            </a:r>
            <a:r>
              <a:rPr lang="en-US" altLang="ja-JP" sz="2000">
                <a:solidFill>
                  <a:srgbClr val="FF000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adLists[i] = new int[listSizes[i]];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listSizes[i]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}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4211638" y="3098800"/>
            <a:ext cx="4897437" cy="162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for(int i=0; i&lt;numTriangles; i++){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int* t = triangles[i];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for(int j=0; j&lt;3; j++)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    </a:t>
            </a:r>
            <a:r>
              <a:rPr lang="en-US" altLang="ja-JP" sz="2000" b="1">
                <a:solidFill>
                  <a:srgbClr val="FF000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adLists[t[j]][listSizes[t[j]]++] = t[(j+1)%3];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UI Gothic" panose="020B0600070205080204" pitchFamily="50" charset="-128"/>
                <a:ea typeface="MS UI Gothic" panose="020B0600070205080204" pitchFamily="50" charset="-128"/>
              </a:rPr>
              <a:t>}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179388" y="1557338"/>
            <a:ext cx="36893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1. Count the size of lists</a:t>
            </a:r>
            <a:br>
              <a:rPr lang="en-US" altLang="ja-JP" sz="2400"/>
            </a:br>
            <a:r>
              <a:rPr lang="en-US" altLang="ja-JP" sz="2400"/>
              <a:t>      for memory allocation.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5067300" y="2589213"/>
            <a:ext cx="287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2. Construct the list.</a:t>
            </a:r>
          </a:p>
        </p:txBody>
      </p:sp>
      <p:sp>
        <p:nvSpPr>
          <p:cNvPr id="1434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2A97B786-8188-4E99-814A-B19CBD7D3692}" type="slidenum">
              <a:rPr lang="en-US" altLang="ja-JP"/>
              <a:pPr/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pPr eaLnBrk="1" hangingPunct="1"/>
            <a:r>
              <a:rPr lang="en-US" altLang="ja-JP" sz="4000" smtClean="0"/>
              <a:t>Computing Laplacians</a:t>
            </a:r>
            <a:br>
              <a:rPr lang="en-US" altLang="ja-JP" sz="4000" smtClean="0"/>
            </a:br>
            <a:r>
              <a:rPr lang="en-US" altLang="ja-JP" sz="4000" smtClean="0"/>
              <a:t>(Re-visited)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1871662"/>
          </a:xfrm>
        </p:spPr>
        <p:txBody>
          <a:bodyPr/>
          <a:lstStyle/>
          <a:p>
            <a:pPr eaLnBrk="1" hangingPunct="1"/>
            <a:r>
              <a:rPr lang="en-US" altLang="ja-JP" smtClean="0"/>
              <a:t>Using adjacent vertex lists, </a:t>
            </a:r>
            <a:br>
              <a:rPr lang="en-US" altLang="ja-JP" smtClean="0"/>
            </a:br>
            <a:r>
              <a:rPr lang="en-US" altLang="ja-JP" smtClean="0"/>
              <a:t>  you can compute Laplacian at a vertex </a:t>
            </a:r>
            <a:br>
              <a:rPr lang="en-US" altLang="ja-JP" smtClean="0"/>
            </a:br>
            <a:r>
              <a:rPr lang="en-US" altLang="ja-JP" smtClean="0"/>
              <a:t>                   without traversing all triangles.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042988" y="3716338"/>
          <a:ext cx="6548437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数式" r:id="rId4" imgW="1930400" imgH="444500" progId="Equation.3">
                  <p:embed/>
                </p:oleObj>
              </mc:Choice>
              <mc:Fallback>
                <p:oleObj name="数式" r:id="rId4" imgW="19304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716338"/>
                        <a:ext cx="6548437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403350" y="5661025"/>
            <a:ext cx="5970588" cy="841375"/>
          </a:xfrm>
          <a:prstGeom prst="rect">
            <a:avLst/>
          </a:prstGeom>
          <a:noFill/>
          <a:ln w="1905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Please re-implement Laplacian smoothing </a:t>
            </a:r>
            <a:br>
              <a:rPr lang="en-US" altLang="ja-JP" sz="2400"/>
            </a:br>
            <a:r>
              <a:rPr lang="en-US" altLang="ja-JP" sz="2400"/>
              <a:t>by using adjacent lists</a:t>
            </a:r>
          </a:p>
        </p:txBody>
      </p:sp>
      <p:sp>
        <p:nvSpPr>
          <p:cNvPr id="1639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27803587-F25B-4CA1-BE91-41450C1138CF}" type="slidenum">
              <a:rPr lang="en-US" altLang="ja-JP"/>
              <a:pPr/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Contents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en-US" altLang="ja-JP" smtClean="0"/>
              <a:t>Adjacent vertex lists</a:t>
            </a:r>
          </a:p>
          <a:p>
            <a:pPr lvl="1" eaLnBrk="1" hangingPunct="1"/>
            <a:r>
              <a:rPr lang="en-US" altLang="ja-JP" smtClean="0">
                <a:solidFill>
                  <a:srgbClr val="00B0F0"/>
                </a:solidFill>
              </a:rPr>
              <a:t>Example of usage </a:t>
            </a:r>
            <a:r>
              <a:rPr lang="en-US" altLang="ja-JP" smtClean="0"/>
              <a:t>: computing Laplacians </a:t>
            </a:r>
          </a:p>
          <a:p>
            <a:pPr eaLnBrk="1" hangingPunct="1"/>
            <a:r>
              <a:rPr lang="en-US" altLang="ja-JP" smtClean="0"/>
              <a:t>Adjacent face lists</a:t>
            </a:r>
          </a:p>
          <a:p>
            <a:pPr lvl="1" eaLnBrk="1" hangingPunct="1"/>
            <a:r>
              <a:rPr lang="en-US" altLang="ja-JP" smtClean="0">
                <a:solidFill>
                  <a:srgbClr val="00B0F0"/>
                </a:solidFill>
              </a:rPr>
              <a:t>Example of usage </a:t>
            </a:r>
            <a:r>
              <a:rPr lang="en-US" altLang="ja-JP" smtClean="0"/>
              <a:t>: computing vertex normals</a:t>
            </a:r>
          </a:p>
          <a:p>
            <a:pPr eaLnBrk="1" hangingPunct="1"/>
            <a:r>
              <a:rPr lang="en-US" altLang="ja-JP" smtClean="0"/>
              <a:t>Face mates</a:t>
            </a:r>
          </a:p>
          <a:p>
            <a:pPr lvl="1" eaLnBrk="1" hangingPunct="1"/>
            <a:r>
              <a:rPr lang="en-US" altLang="ja-JP" smtClean="0">
                <a:solidFill>
                  <a:srgbClr val="00B0F0"/>
                </a:solidFill>
              </a:rPr>
              <a:t>Example of usage </a:t>
            </a:r>
            <a:r>
              <a:rPr lang="en-US" altLang="ja-JP" smtClean="0"/>
              <a:t>: linear subdivision</a:t>
            </a:r>
          </a:p>
          <a:p>
            <a:pPr lvl="1"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71438" y="2998788"/>
            <a:ext cx="500062" cy="158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DE907F3-8614-422C-97DD-7C3651D8A8C8}" type="slidenum">
              <a:rPr lang="en-US" altLang="ja-JP"/>
              <a:pPr/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z="4000" smtClean="0"/>
              <a:t>Adjacent Face Lists </a:t>
            </a:r>
            <a:br>
              <a:rPr lang="en-US" altLang="ja-JP" sz="4000" smtClean="0"/>
            </a:br>
            <a:r>
              <a:rPr lang="en-US" altLang="ja-JP" sz="4000" smtClean="0"/>
              <a:t>(vertex-to-faces)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1181100"/>
          </a:xfrm>
        </p:spPr>
        <p:txBody>
          <a:bodyPr/>
          <a:lstStyle/>
          <a:p>
            <a:pPr eaLnBrk="1" hangingPunct="1"/>
            <a:r>
              <a:rPr lang="en-US" altLang="ja-JP" smtClean="0"/>
              <a:t>At each vertex, </a:t>
            </a:r>
            <a:br>
              <a:rPr lang="en-US" altLang="ja-JP" smtClean="0"/>
            </a:br>
            <a:r>
              <a:rPr lang="en-US" altLang="ja-JP" smtClean="0"/>
              <a:t>        we store the neighboring triangles.  </a:t>
            </a:r>
          </a:p>
        </p:txBody>
      </p:sp>
      <p:sp>
        <p:nvSpPr>
          <p:cNvPr id="20484" name="Freeform 4"/>
          <p:cNvSpPr>
            <a:spLocks/>
          </p:cNvSpPr>
          <p:nvPr/>
        </p:nvSpPr>
        <p:spPr bwMode="auto">
          <a:xfrm>
            <a:off x="1201738" y="3065463"/>
            <a:ext cx="862012" cy="954087"/>
          </a:xfrm>
          <a:custGeom>
            <a:avLst/>
            <a:gdLst>
              <a:gd name="T0" fmla="*/ 2147483646 w 543"/>
              <a:gd name="T1" fmla="*/ 0 h 601"/>
              <a:gd name="T2" fmla="*/ 2147483646 w 543"/>
              <a:gd name="T3" fmla="*/ 2147483646 h 601"/>
              <a:gd name="T4" fmla="*/ 0 w 543"/>
              <a:gd name="T5" fmla="*/ 2147483646 h 601"/>
              <a:gd name="T6" fmla="*/ 2147483646 w 543"/>
              <a:gd name="T7" fmla="*/ 0 h 601"/>
              <a:gd name="T8" fmla="*/ 0 60000 65536"/>
              <a:gd name="T9" fmla="*/ 0 60000 65536"/>
              <a:gd name="T10" fmla="*/ 0 60000 65536"/>
              <a:gd name="T11" fmla="*/ 0 60000 65536"/>
              <a:gd name="T12" fmla="*/ 0 w 543"/>
              <a:gd name="T13" fmla="*/ 0 h 601"/>
              <a:gd name="T14" fmla="*/ 543 w 543"/>
              <a:gd name="T15" fmla="*/ 601 h 6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3" h="601">
                <a:moveTo>
                  <a:pt x="407" y="0"/>
                </a:moveTo>
                <a:lnTo>
                  <a:pt x="543" y="601"/>
                </a:lnTo>
                <a:lnTo>
                  <a:pt x="0" y="370"/>
                </a:lnTo>
                <a:lnTo>
                  <a:pt x="407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5" name="Freeform 5"/>
          <p:cNvSpPr>
            <a:spLocks/>
          </p:cNvSpPr>
          <p:nvPr/>
        </p:nvSpPr>
        <p:spPr bwMode="auto">
          <a:xfrm>
            <a:off x="1844675" y="3070225"/>
            <a:ext cx="1185863" cy="947738"/>
          </a:xfrm>
          <a:custGeom>
            <a:avLst/>
            <a:gdLst>
              <a:gd name="T0" fmla="*/ 0 w 747"/>
              <a:gd name="T1" fmla="*/ 0 h 597"/>
              <a:gd name="T2" fmla="*/ 2147483646 w 747"/>
              <a:gd name="T3" fmla="*/ 2147483646 h 597"/>
              <a:gd name="T4" fmla="*/ 2147483646 w 747"/>
              <a:gd name="T5" fmla="*/ 2147483646 h 597"/>
              <a:gd name="T6" fmla="*/ 0 w 747"/>
              <a:gd name="T7" fmla="*/ 0 h 597"/>
              <a:gd name="T8" fmla="*/ 0 60000 65536"/>
              <a:gd name="T9" fmla="*/ 0 60000 65536"/>
              <a:gd name="T10" fmla="*/ 0 60000 65536"/>
              <a:gd name="T11" fmla="*/ 0 60000 65536"/>
              <a:gd name="T12" fmla="*/ 0 w 747"/>
              <a:gd name="T13" fmla="*/ 0 h 597"/>
              <a:gd name="T14" fmla="*/ 747 w 747"/>
              <a:gd name="T15" fmla="*/ 597 h 5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7" h="597">
                <a:moveTo>
                  <a:pt x="0" y="0"/>
                </a:moveTo>
                <a:lnTo>
                  <a:pt x="135" y="597"/>
                </a:lnTo>
                <a:lnTo>
                  <a:pt x="747" y="328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6" name="Freeform 6"/>
          <p:cNvSpPr>
            <a:spLocks/>
          </p:cNvSpPr>
          <p:nvPr/>
        </p:nvSpPr>
        <p:spPr bwMode="auto">
          <a:xfrm>
            <a:off x="2058988" y="3586163"/>
            <a:ext cx="971550" cy="979487"/>
          </a:xfrm>
          <a:custGeom>
            <a:avLst/>
            <a:gdLst>
              <a:gd name="T0" fmla="*/ 2147483646 w 612"/>
              <a:gd name="T1" fmla="*/ 2147483646 h 617"/>
              <a:gd name="T2" fmla="*/ 0 w 612"/>
              <a:gd name="T3" fmla="*/ 2147483646 h 617"/>
              <a:gd name="T4" fmla="*/ 2147483646 w 612"/>
              <a:gd name="T5" fmla="*/ 0 h 617"/>
              <a:gd name="T6" fmla="*/ 2147483646 w 612"/>
              <a:gd name="T7" fmla="*/ 2147483646 h 617"/>
              <a:gd name="T8" fmla="*/ 0 60000 65536"/>
              <a:gd name="T9" fmla="*/ 0 60000 65536"/>
              <a:gd name="T10" fmla="*/ 0 60000 65536"/>
              <a:gd name="T11" fmla="*/ 0 60000 65536"/>
              <a:gd name="T12" fmla="*/ 0 w 612"/>
              <a:gd name="T13" fmla="*/ 0 h 617"/>
              <a:gd name="T14" fmla="*/ 612 w 612"/>
              <a:gd name="T15" fmla="*/ 617 h 6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2" h="617">
                <a:moveTo>
                  <a:pt x="486" y="617"/>
                </a:moveTo>
                <a:lnTo>
                  <a:pt x="0" y="269"/>
                </a:lnTo>
                <a:lnTo>
                  <a:pt x="612" y="0"/>
                </a:lnTo>
                <a:lnTo>
                  <a:pt x="486" y="61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1201738" y="4056063"/>
            <a:ext cx="838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V="1">
            <a:off x="1201738" y="4589463"/>
            <a:ext cx="1600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201738" y="3675063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201738" y="4818063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1963738" y="4589463"/>
            <a:ext cx="838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2" name="Freeform 12"/>
          <p:cNvSpPr>
            <a:spLocks/>
          </p:cNvSpPr>
          <p:nvPr/>
        </p:nvSpPr>
        <p:spPr bwMode="auto">
          <a:xfrm>
            <a:off x="1928813" y="4597400"/>
            <a:ext cx="1057275" cy="1063625"/>
          </a:xfrm>
          <a:custGeom>
            <a:avLst/>
            <a:gdLst>
              <a:gd name="T0" fmla="*/ 2147483646 w 666"/>
              <a:gd name="T1" fmla="*/ 0 h 670"/>
              <a:gd name="T2" fmla="*/ 0 w 666"/>
              <a:gd name="T3" fmla="*/ 2147483646 h 670"/>
              <a:gd name="T4" fmla="*/ 2147483646 w 666"/>
              <a:gd name="T5" fmla="*/ 2147483646 h 670"/>
              <a:gd name="T6" fmla="*/ 0 60000 65536"/>
              <a:gd name="T7" fmla="*/ 0 60000 65536"/>
              <a:gd name="T8" fmla="*/ 0 60000 65536"/>
              <a:gd name="T9" fmla="*/ 0 w 666"/>
              <a:gd name="T10" fmla="*/ 0 h 670"/>
              <a:gd name="T11" fmla="*/ 666 w 666"/>
              <a:gd name="T12" fmla="*/ 670 h 6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6" h="670">
                <a:moveTo>
                  <a:pt x="553" y="0"/>
                </a:moveTo>
                <a:lnTo>
                  <a:pt x="0" y="639"/>
                </a:lnTo>
                <a:lnTo>
                  <a:pt x="666" y="67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2801938" y="4589463"/>
            <a:ext cx="152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2865438" y="4579938"/>
            <a:ext cx="838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3030538" y="3598863"/>
            <a:ext cx="685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2954338" y="4741863"/>
            <a:ext cx="762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2865438" y="3429000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0</a:t>
            </a:r>
          </a:p>
        </p:txBody>
      </p:sp>
      <p:sp>
        <p:nvSpPr>
          <p:cNvPr id="20498" name="Oval 18"/>
          <p:cNvSpPr>
            <a:spLocks noChangeArrowheads="1"/>
          </p:cNvSpPr>
          <p:nvPr/>
        </p:nvSpPr>
        <p:spPr bwMode="auto">
          <a:xfrm>
            <a:off x="2801938" y="55038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8</a:t>
            </a:r>
          </a:p>
        </p:txBody>
      </p:sp>
      <p:sp>
        <p:nvSpPr>
          <p:cNvPr id="20499" name="Oval 19"/>
          <p:cNvSpPr>
            <a:spLocks noChangeArrowheads="1"/>
          </p:cNvSpPr>
          <p:nvPr/>
        </p:nvSpPr>
        <p:spPr bwMode="auto">
          <a:xfrm>
            <a:off x="2649538" y="44370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6</a:t>
            </a:r>
          </a:p>
        </p:txBody>
      </p:sp>
      <p:sp>
        <p:nvSpPr>
          <p:cNvPr id="20500" name="Oval 20"/>
          <p:cNvSpPr>
            <a:spLocks noChangeArrowheads="1"/>
          </p:cNvSpPr>
          <p:nvPr/>
        </p:nvSpPr>
        <p:spPr bwMode="auto">
          <a:xfrm>
            <a:off x="3557588" y="45894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7</a:t>
            </a:r>
          </a:p>
        </p:txBody>
      </p:sp>
      <p:sp>
        <p:nvSpPr>
          <p:cNvPr id="20501" name="Oval 21"/>
          <p:cNvSpPr>
            <a:spLocks noChangeArrowheads="1"/>
          </p:cNvSpPr>
          <p:nvPr/>
        </p:nvSpPr>
        <p:spPr bwMode="auto">
          <a:xfrm>
            <a:off x="1049338" y="46656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3</a:t>
            </a:r>
          </a:p>
        </p:txBody>
      </p:sp>
      <p:sp>
        <p:nvSpPr>
          <p:cNvPr id="20502" name="Oval 22"/>
          <p:cNvSpPr>
            <a:spLocks noChangeArrowheads="1"/>
          </p:cNvSpPr>
          <p:nvPr/>
        </p:nvSpPr>
        <p:spPr bwMode="auto">
          <a:xfrm>
            <a:off x="1881188" y="38274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5</a:t>
            </a:r>
          </a:p>
        </p:txBody>
      </p:sp>
      <p:sp>
        <p:nvSpPr>
          <p:cNvPr id="20503" name="Oval 23"/>
          <p:cNvSpPr>
            <a:spLocks noChangeArrowheads="1"/>
          </p:cNvSpPr>
          <p:nvPr/>
        </p:nvSpPr>
        <p:spPr bwMode="auto">
          <a:xfrm>
            <a:off x="1735138" y="29130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1</a:t>
            </a:r>
          </a:p>
        </p:txBody>
      </p:sp>
      <p:sp>
        <p:nvSpPr>
          <p:cNvPr id="20504" name="Oval 24"/>
          <p:cNvSpPr>
            <a:spLocks noChangeArrowheads="1"/>
          </p:cNvSpPr>
          <p:nvPr/>
        </p:nvSpPr>
        <p:spPr bwMode="auto">
          <a:xfrm>
            <a:off x="1042988" y="344646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2</a:t>
            </a:r>
          </a:p>
        </p:txBody>
      </p:sp>
      <p:sp>
        <p:nvSpPr>
          <p:cNvPr id="20505" name="Oval 25"/>
          <p:cNvSpPr>
            <a:spLocks noChangeArrowheads="1"/>
          </p:cNvSpPr>
          <p:nvPr/>
        </p:nvSpPr>
        <p:spPr bwMode="auto">
          <a:xfrm>
            <a:off x="1806575" y="5434013"/>
            <a:ext cx="3048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4</a:t>
            </a:r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4160838" y="2636838"/>
            <a:ext cx="3889375" cy="360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List 0 : {0,4,5}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List 1 : {1,0}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(Please complete here)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2195513" y="34036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1547813" y="34290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1331913" y="4005263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1908175" y="422116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2484438" y="38608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2987675" y="41497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1908175" y="47974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2411413" y="5084763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2987675" y="47974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2051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8DABD55-A840-4C17-A35C-4F143701EA29}" type="slidenum">
              <a:rPr lang="en-US" altLang="ja-JP"/>
              <a:pPr/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1043</Words>
  <Application>Microsoft Office PowerPoint</Application>
  <PresentationFormat>画面に合わせる (4:3)</PresentationFormat>
  <Paragraphs>323</Paragraphs>
  <Slides>24</Slides>
  <Notes>24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0" baseType="lpstr">
      <vt:lpstr>Arial</vt:lpstr>
      <vt:lpstr>ＭＳ Ｐゴシック</vt:lpstr>
      <vt:lpstr>Calibri</vt:lpstr>
      <vt:lpstr>MS UI Gothic</vt:lpstr>
      <vt:lpstr>標準デザイン</vt:lpstr>
      <vt:lpstr>Microsoft 数式 3.0</vt:lpstr>
      <vt:lpstr>Data Structure of Triangle Meshes</vt:lpstr>
      <vt:lpstr>Contents</vt:lpstr>
      <vt:lpstr>Adjacent Vertex Lists  (vertex-to-vertices)</vt:lpstr>
      <vt:lpstr>Data Structure</vt:lpstr>
      <vt:lpstr>Algorithm of List Construction</vt:lpstr>
      <vt:lpstr>Implementation (For the people who do not like std::vector)</vt:lpstr>
      <vt:lpstr>Computing Laplacians (Re-visited)</vt:lpstr>
      <vt:lpstr>Contents</vt:lpstr>
      <vt:lpstr>Adjacent Face Lists  (vertex-to-faces)</vt:lpstr>
      <vt:lpstr>Data Structure</vt:lpstr>
      <vt:lpstr>Algorithm of List Construction</vt:lpstr>
      <vt:lpstr>Contents</vt:lpstr>
      <vt:lpstr>Face mates (face-to-faces)</vt:lpstr>
      <vt:lpstr>Algorithm of Mate Construction</vt:lpstr>
      <vt:lpstr>Implementation</vt:lpstr>
      <vt:lpstr>Edges</vt:lpstr>
      <vt:lpstr>Counting Edges</vt:lpstr>
      <vt:lpstr>Assigning Edge IDs to Triangles</vt:lpstr>
      <vt:lpstr>Assigning Edge IDs</vt:lpstr>
      <vt:lpstr>Mesh Subdivision</vt:lpstr>
      <vt:lpstr>#vertices and #triangles after 1-to-4 subdivision</vt:lpstr>
      <vt:lpstr>Vertex IDs of New Mesh</vt:lpstr>
      <vt:lpstr>Algorithm of  1-to-4 Linear Subdivision</vt:lpstr>
      <vt:lpstr>Implementation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Mesh Conectivity</dc:title>
  <dc:creator>ohtake</dc:creator>
  <cp:lastModifiedBy>ohtake</cp:lastModifiedBy>
  <cp:revision>72</cp:revision>
  <dcterms:created xsi:type="dcterms:W3CDTF">2008-02-21T09:02:36Z</dcterms:created>
  <dcterms:modified xsi:type="dcterms:W3CDTF">2017-10-25T04:05:39Z</dcterms:modified>
</cp:coreProperties>
</file>