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5" r:id="rId2"/>
    <p:sldId id="336" r:id="rId3"/>
    <p:sldId id="337" r:id="rId4"/>
    <p:sldId id="289" r:id="rId5"/>
    <p:sldId id="313" r:id="rId6"/>
    <p:sldId id="314" r:id="rId7"/>
    <p:sldId id="315" r:id="rId8"/>
    <p:sldId id="340" r:id="rId9"/>
    <p:sldId id="341" r:id="rId10"/>
    <p:sldId id="342" r:id="rId11"/>
    <p:sldId id="343" r:id="rId12"/>
    <p:sldId id="307" r:id="rId13"/>
    <p:sldId id="308" r:id="rId14"/>
    <p:sldId id="306" r:id="rId15"/>
    <p:sldId id="316" r:id="rId16"/>
    <p:sldId id="291" r:id="rId17"/>
    <p:sldId id="293" r:id="rId18"/>
    <p:sldId id="333" r:id="rId19"/>
    <p:sldId id="329" r:id="rId20"/>
    <p:sldId id="346" r:id="rId21"/>
    <p:sldId id="347" r:id="rId22"/>
    <p:sldId id="312" r:id="rId23"/>
    <p:sldId id="309" r:id="rId24"/>
    <p:sldId id="325" r:id="rId25"/>
    <p:sldId id="348" r:id="rId26"/>
    <p:sldId id="321" r:id="rId27"/>
    <p:sldId id="322" r:id="rId28"/>
    <p:sldId id="323" r:id="rId29"/>
    <p:sldId id="324" r:id="rId30"/>
    <p:sldId id="327" r:id="rId31"/>
    <p:sldId id="334" r:id="rId32"/>
    <p:sldId id="350" r:id="rId33"/>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p:cViewPr varScale="1">
        <p:scale>
          <a:sx n="133" d="100"/>
          <a:sy n="133" d="100"/>
        </p:scale>
        <p:origin x="98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eaLnBrk="1" hangingPunct="1">
              <a:defRPr sz="1200" smtClean="0"/>
            </a:lvl1pPr>
          </a:lstStyle>
          <a:p>
            <a:pPr>
              <a:defRPr/>
            </a:pPr>
            <a:endParaRPr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eaLnBrk="1" hangingPunct="1">
              <a:defRPr sz="1200" smtClean="0"/>
            </a:lvl1pPr>
          </a:lstStyle>
          <a:p>
            <a:pPr>
              <a:defRPr/>
            </a:pPr>
            <a:fld id="{D1D3CA7A-A875-404B-8A4A-5482F56A6933}" type="datetimeFigureOut">
              <a:rPr lang="ja-JP" altLang="en-US"/>
              <a:pPr>
                <a:defRPr/>
              </a:pPr>
              <a:t>2017/10/25</a:t>
            </a:fld>
            <a:endParaRPr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eaLnBrk="1" hangingPunct="1">
              <a:defRPr sz="1200" smtClean="0"/>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eaLnBrk="1" hangingPunct="1">
              <a:defRPr sz="1200" smtClean="0"/>
            </a:lvl1pPr>
          </a:lstStyle>
          <a:p>
            <a:pPr>
              <a:defRPr/>
            </a:pPr>
            <a:fld id="{D560AFE6-A557-4846-927A-7A076C251099}" type="slidenum">
              <a:rPr lang="ja-JP" altLang="en-US"/>
              <a:pPr>
                <a:defRPr/>
              </a:pPr>
              <a:t>‹#›</a:t>
            </a:fld>
            <a:endParaRPr lang="ja-JP" altLang="en-US"/>
          </a:p>
        </p:txBody>
      </p:sp>
    </p:spTree>
    <p:extLst>
      <p:ext uri="{BB962C8B-B14F-4D97-AF65-F5344CB8AC3E}">
        <p14:creationId xmlns:p14="http://schemas.microsoft.com/office/powerpoint/2010/main" val="2606688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9C0732E-4C44-490A-A974-AB4D11A9FB05}" type="slidenum">
              <a:rPr lang="ja-JP" altLang="en-US" sz="1200"/>
              <a:pPr/>
              <a:t>2</a:t>
            </a:fld>
            <a:endParaRPr lang="ja-JP" altLang="en-US" sz="1200"/>
          </a:p>
        </p:txBody>
      </p:sp>
    </p:spTree>
    <p:extLst>
      <p:ext uri="{BB962C8B-B14F-4D97-AF65-F5344CB8AC3E}">
        <p14:creationId xmlns:p14="http://schemas.microsoft.com/office/powerpoint/2010/main" val="123948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EF143E-8239-47A9-96BE-D4959BF3D574}" type="slidenum">
              <a:rPr lang="en-US" altLang="ja-JP"/>
              <a:pPr>
                <a:defRPr/>
              </a:pPr>
              <a:t>‹#›</a:t>
            </a:fld>
            <a:endParaRPr lang="en-US" altLang="ja-JP"/>
          </a:p>
        </p:txBody>
      </p:sp>
    </p:spTree>
    <p:extLst>
      <p:ext uri="{BB962C8B-B14F-4D97-AF65-F5344CB8AC3E}">
        <p14:creationId xmlns:p14="http://schemas.microsoft.com/office/powerpoint/2010/main" val="115853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1F2F62-EB39-4AB1-A40A-B3DF7E2B88EF}" type="slidenum">
              <a:rPr lang="en-US" altLang="ja-JP"/>
              <a:pPr>
                <a:defRPr/>
              </a:pPr>
              <a:t>‹#›</a:t>
            </a:fld>
            <a:endParaRPr lang="en-US" altLang="ja-JP"/>
          </a:p>
        </p:txBody>
      </p:sp>
    </p:spTree>
    <p:extLst>
      <p:ext uri="{BB962C8B-B14F-4D97-AF65-F5344CB8AC3E}">
        <p14:creationId xmlns:p14="http://schemas.microsoft.com/office/powerpoint/2010/main" val="132359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4EADC0-6252-4566-9501-6A34F444E76C}" type="slidenum">
              <a:rPr lang="en-US" altLang="ja-JP"/>
              <a:pPr>
                <a:defRPr/>
              </a:pPr>
              <a:t>‹#›</a:t>
            </a:fld>
            <a:endParaRPr lang="en-US" altLang="ja-JP"/>
          </a:p>
        </p:txBody>
      </p:sp>
    </p:spTree>
    <p:extLst>
      <p:ext uri="{BB962C8B-B14F-4D97-AF65-F5344CB8AC3E}">
        <p14:creationId xmlns:p14="http://schemas.microsoft.com/office/powerpoint/2010/main" val="250098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323796-7A02-4713-945B-468944D3C904}" type="slidenum">
              <a:rPr lang="en-US" altLang="ja-JP"/>
              <a:pPr>
                <a:defRPr/>
              </a:pPr>
              <a:t>‹#›</a:t>
            </a:fld>
            <a:endParaRPr lang="en-US" altLang="ja-JP"/>
          </a:p>
        </p:txBody>
      </p:sp>
    </p:spTree>
    <p:extLst>
      <p:ext uri="{BB962C8B-B14F-4D97-AF65-F5344CB8AC3E}">
        <p14:creationId xmlns:p14="http://schemas.microsoft.com/office/powerpoint/2010/main" val="414825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90253A-A7F2-432F-8236-A427E70A5E35}" type="slidenum">
              <a:rPr lang="en-US" altLang="ja-JP"/>
              <a:pPr>
                <a:defRPr/>
              </a:pPr>
              <a:t>‹#›</a:t>
            </a:fld>
            <a:endParaRPr lang="en-US" altLang="ja-JP"/>
          </a:p>
        </p:txBody>
      </p:sp>
    </p:spTree>
    <p:extLst>
      <p:ext uri="{BB962C8B-B14F-4D97-AF65-F5344CB8AC3E}">
        <p14:creationId xmlns:p14="http://schemas.microsoft.com/office/powerpoint/2010/main" val="326488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055A89-1270-4627-A00B-49134D0F6387}" type="slidenum">
              <a:rPr lang="en-US" altLang="ja-JP"/>
              <a:pPr>
                <a:defRPr/>
              </a:pPr>
              <a:t>‹#›</a:t>
            </a:fld>
            <a:endParaRPr lang="en-US" altLang="ja-JP"/>
          </a:p>
        </p:txBody>
      </p:sp>
    </p:spTree>
    <p:extLst>
      <p:ext uri="{BB962C8B-B14F-4D97-AF65-F5344CB8AC3E}">
        <p14:creationId xmlns:p14="http://schemas.microsoft.com/office/powerpoint/2010/main" val="286169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864D178-E236-47BA-B1B8-0308E54EBC8B}" type="slidenum">
              <a:rPr lang="en-US" altLang="ja-JP"/>
              <a:pPr>
                <a:defRPr/>
              </a:pPr>
              <a:t>‹#›</a:t>
            </a:fld>
            <a:endParaRPr lang="en-US" altLang="ja-JP"/>
          </a:p>
        </p:txBody>
      </p:sp>
    </p:spTree>
    <p:extLst>
      <p:ext uri="{BB962C8B-B14F-4D97-AF65-F5344CB8AC3E}">
        <p14:creationId xmlns:p14="http://schemas.microsoft.com/office/powerpoint/2010/main" val="2438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483350"/>
            <a:ext cx="2133600" cy="476250"/>
          </a:xfrm>
        </p:spPr>
        <p:txBody>
          <a:bodyPr/>
          <a:lstStyle>
            <a:lvl1pPr>
              <a:defRPr sz="2000" smtClean="0">
                <a:solidFill>
                  <a:schemeClr val="tx1">
                    <a:lumMod val="50000"/>
                    <a:lumOff val="50000"/>
                  </a:schemeClr>
                </a:solidFill>
              </a:defRPr>
            </a:lvl1pPr>
          </a:lstStyle>
          <a:p>
            <a:pPr>
              <a:defRPr/>
            </a:pPr>
            <a:fld id="{92227C05-028F-41CF-BDC6-272508C94EB3}" type="slidenum">
              <a:rPr lang="en-US" altLang="ja-JP"/>
              <a:pPr>
                <a:defRPr/>
              </a:pPr>
              <a:t>‹#›</a:t>
            </a:fld>
            <a:endParaRPr lang="en-US" altLang="ja-JP"/>
          </a:p>
        </p:txBody>
      </p:sp>
    </p:spTree>
    <p:extLst>
      <p:ext uri="{BB962C8B-B14F-4D97-AF65-F5344CB8AC3E}">
        <p14:creationId xmlns:p14="http://schemas.microsoft.com/office/powerpoint/2010/main" val="170272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15163" y="6483350"/>
            <a:ext cx="2133600" cy="476250"/>
          </a:xfrm>
        </p:spPr>
        <p:txBody>
          <a:bodyPr/>
          <a:lstStyle>
            <a:lvl1pPr>
              <a:defRPr sz="2000" smtClean="0">
                <a:solidFill>
                  <a:schemeClr val="tx1">
                    <a:lumMod val="50000"/>
                    <a:lumOff val="50000"/>
                  </a:schemeClr>
                </a:solidFill>
              </a:defRPr>
            </a:lvl1pPr>
          </a:lstStyle>
          <a:p>
            <a:pPr>
              <a:defRPr/>
            </a:pPr>
            <a:fld id="{702F50EA-BECE-4ACC-8CB3-020C51970EFC}" type="slidenum">
              <a:rPr lang="en-US" altLang="ja-JP"/>
              <a:pPr>
                <a:defRPr/>
              </a:pPr>
              <a:t>‹#›</a:t>
            </a:fld>
            <a:endParaRPr lang="en-US" altLang="ja-JP"/>
          </a:p>
        </p:txBody>
      </p:sp>
    </p:spTree>
    <p:extLst>
      <p:ext uri="{BB962C8B-B14F-4D97-AF65-F5344CB8AC3E}">
        <p14:creationId xmlns:p14="http://schemas.microsoft.com/office/powerpoint/2010/main" val="119646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0B58D14-14E1-4DC7-8511-14487DEB4B51}" type="slidenum">
              <a:rPr lang="en-US" altLang="ja-JP"/>
              <a:pPr>
                <a:defRPr/>
              </a:pPr>
              <a:t>‹#›</a:t>
            </a:fld>
            <a:endParaRPr lang="en-US" altLang="ja-JP"/>
          </a:p>
        </p:txBody>
      </p:sp>
    </p:spTree>
    <p:extLst>
      <p:ext uri="{BB962C8B-B14F-4D97-AF65-F5344CB8AC3E}">
        <p14:creationId xmlns:p14="http://schemas.microsoft.com/office/powerpoint/2010/main" val="388686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DB50226-9B4F-4AE4-94F9-0A54373912B1}" type="slidenum">
              <a:rPr lang="en-US" altLang="ja-JP"/>
              <a:pPr>
                <a:defRPr/>
              </a:pPr>
              <a:t>‹#›</a:t>
            </a:fld>
            <a:endParaRPr lang="en-US" altLang="ja-JP"/>
          </a:p>
        </p:txBody>
      </p:sp>
    </p:spTree>
    <p:extLst>
      <p:ext uri="{BB962C8B-B14F-4D97-AF65-F5344CB8AC3E}">
        <p14:creationId xmlns:p14="http://schemas.microsoft.com/office/powerpoint/2010/main" val="124042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DFDAE7-8E13-4ADF-83B5-7136B9C0454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1" r:id="rId6"/>
    <p:sldLayoutId id="2147483672" r:id="rId7"/>
    <p:sldLayoutId id="2147483667" r:id="rId8"/>
    <p:sldLayoutId id="2147483668" r:id="rId9"/>
    <p:sldLayoutId id="2147483669" r:id="rId10"/>
    <p:sldLayoutId id="214748367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oleObject" Target="../embeddings/oleObject14.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oleObject" Target="../embeddings/oleObject17.bin"/><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6.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2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8.bin"/><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wmf"/><Relationship Id="rId11" Type="http://schemas.openxmlformats.org/officeDocument/2006/relationships/image" Target="../media/image46.png"/><Relationship Id="rId5" Type="http://schemas.openxmlformats.org/officeDocument/2006/relationships/oleObject" Target="../embeddings/oleObject29.bin"/><Relationship Id="rId10" Type="http://schemas.openxmlformats.org/officeDocument/2006/relationships/image" Target="../media/image45.png"/><Relationship Id="rId4" Type="http://schemas.openxmlformats.org/officeDocument/2006/relationships/image" Target="../media/image41.wmf"/><Relationship Id="rId9" Type="http://schemas.openxmlformats.org/officeDocument/2006/relationships/image" Target="../media/image43.wmf"/></Relationships>
</file>

<file path=ppt/slides/_rels/slide17.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34.bin"/><Relationship Id="rId18" Type="http://schemas.openxmlformats.org/officeDocument/2006/relationships/oleObject" Target="../embeddings/oleObject37.bin"/><Relationship Id="rId3" Type="http://schemas.openxmlformats.org/officeDocument/2006/relationships/image" Target="../media/image1.png"/><Relationship Id="rId21" Type="http://schemas.openxmlformats.org/officeDocument/2006/relationships/image" Target="../media/image53.wmf"/><Relationship Id="rId7" Type="http://schemas.openxmlformats.org/officeDocument/2006/relationships/oleObject" Target="../embeddings/oleObject31.bin"/><Relationship Id="rId12" Type="http://schemas.openxmlformats.org/officeDocument/2006/relationships/image" Target="../media/image49.wmf"/><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oleObject" Target="../embeddings/oleObject38.bin"/><Relationship Id="rId1" Type="http://schemas.openxmlformats.org/officeDocument/2006/relationships/vmlDrawing" Target="../drawings/vmlDrawing9.vml"/><Relationship Id="rId6" Type="http://schemas.openxmlformats.org/officeDocument/2006/relationships/image" Target="../media/image56.png"/><Relationship Id="rId11" Type="http://schemas.openxmlformats.org/officeDocument/2006/relationships/oleObject" Target="../embeddings/oleObject33.bin"/><Relationship Id="rId5" Type="http://schemas.openxmlformats.org/officeDocument/2006/relationships/image" Target="../media/image55.png"/><Relationship Id="rId15" Type="http://schemas.openxmlformats.org/officeDocument/2006/relationships/oleObject" Target="../embeddings/oleObject35.bin"/><Relationship Id="rId23" Type="http://schemas.openxmlformats.org/officeDocument/2006/relationships/image" Target="../media/image54.emf"/><Relationship Id="rId10" Type="http://schemas.openxmlformats.org/officeDocument/2006/relationships/image" Target="../media/image48.emf"/><Relationship Id="rId19" Type="http://schemas.openxmlformats.org/officeDocument/2006/relationships/image" Target="../media/image52.wmf"/><Relationship Id="rId4" Type="http://schemas.openxmlformats.org/officeDocument/2006/relationships/image" Target="../media/image2.png"/><Relationship Id="rId9" Type="http://schemas.openxmlformats.org/officeDocument/2006/relationships/oleObject" Target="../embeddings/oleObject32.bin"/><Relationship Id="rId14" Type="http://schemas.openxmlformats.org/officeDocument/2006/relationships/image" Target="../media/image50.wmf"/><Relationship Id="rId22"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0.bin"/><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9.wmf"/><Relationship Id="rId3" Type="http://schemas.openxmlformats.org/officeDocument/2006/relationships/image" Target="../media/image6.png"/><Relationship Id="rId7" Type="http://schemas.openxmlformats.org/officeDocument/2006/relationships/image" Target="../media/image66.wmf"/><Relationship Id="rId12" Type="http://schemas.openxmlformats.org/officeDocument/2006/relationships/oleObject" Target="../embeddings/oleObject46.bin"/><Relationship Id="rId17" Type="http://schemas.openxmlformats.org/officeDocument/2006/relationships/image" Target="../media/image71.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12.vml"/><Relationship Id="rId6" Type="http://schemas.openxmlformats.org/officeDocument/2006/relationships/oleObject" Target="../embeddings/oleObject43.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67.wmf"/><Relationship Id="rId1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476250" y="1673225"/>
            <a:ext cx="8324850" cy="2070100"/>
          </a:xfrm>
        </p:spPr>
        <p:txBody>
          <a:bodyPr/>
          <a:lstStyle/>
          <a:p>
            <a:pPr eaLnBrk="1" hangingPunct="1"/>
            <a:r>
              <a:rPr lang="ja-JP" altLang="en-US" sz="4800" smtClean="0"/>
              <a:t>ポリゴンメッシュ </a:t>
            </a:r>
            <a:r>
              <a:rPr lang="en-US" altLang="ja-JP" sz="4800" smtClean="0"/>
              <a:t>(2)</a:t>
            </a:r>
            <a:br>
              <a:rPr lang="en-US" altLang="ja-JP" sz="4800" smtClean="0"/>
            </a:br>
            <a:r>
              <a:rPr lang="en-US" altLang="ja-JP" sz="3600" smtClean="0"/>
              <a:t>- </a:t>
            </a:r>
            <a:r>
              <a:rPr lang="ja-JP" altLang="en-US" sz="3600" smtClean="0"/>
              <a:t>変形と簡略化</a:t>
            </a:r>
            <a:r>
              <a:rPr lang="en-US" altLang="ja-JP" sz="3600" smtClean="0"/>
              <a:t>-</a:t>
            </a:r>
            <a:br>
              <a:rPr lang="en-US" altLang="ja-JP" sz="3600" smtClean="0"/>
            </a:br>
            <a:endParaRPr lang="en-US" altLang="ja-JP" sz="3600" smtClean="0"/>
          </a:p>
        </p:txBody>
      </p:sp>
      <p:sp>
        <p:nvSpPr>
          <p:cNvPr id="5123" name="Rectangle 4"/>
          <p:cNvSpPr>
            <a:spLocks noChangeArrowheads="1"/>
          </p:cNvSpPr>
          <p:nvPr/>
        </p:nvSpPr>
        <p:spPr bwMode="auto">
          <a:xfrm>
            <a:off x="1371600" y="401478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a:t>東京大学</a:t>
            </a:r>
            <a:br>
              <a:rPr lang="ja-JP" altLang="en-US"/>
            </a:br>
            <a:r>
              <a:rPr lang="ja-JP" altLang="en-US"/>
              <a:t>精密工学専攻</a:t>
            </a:r>
            <a:br>
              <a:rPr lang="ja-JP" altLang="en-US"/>
            </a:br>
            <a:r>
              <a:rPr lang="ja-JP" altLang="en-US"/>
              <a:t>大竹豊</a:t>
            </a:r>
          </a:p>
        </p:txBody>
      </p:sp>
      <p:sp>
        <p:nvSpPr>
          <p:cNvPr id="5124" name="テキスト ボックス 3"/>
          <p:cNvSpPr txBox="1">
            <a:spLocks noChangeArrowheads="1"/>
          </p:cNvSpPr>
          <p:nvPr/>
        </p:nvSpPr>
        <p:spPr bwMode="auto">
          <a:xfrm>
            <a:off x="1347788" y="5813425"/>
            <a:ext cx="6702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資料および授業の情報は　</a:t>
            </a:r>
            <a:r>
              <a:rPr lang="en-US" altLang="ja-JP" sz="2400"/>
              <a:t>:</a:t>
            </a:r>
          </a:p>
          <a:p>
            <a:pPr algn="ctr" eaLnBrk="1" hangingPunct="1">
              <a:spcBef>
                <a:spcPct val="0"/>
              </a:spcBef>
              <a:buFontTx/>
              <a:buNone/>
            </a:pPr>
            <a:r>
              <a:rPr lang="en-US" altLang="ja-JP" sz="2400">
                <a:solidFill>
                  <a:srgbClr val="0000FF"/>
                </a:solidFill>
              </a:rPr>
              <a:t>http://www.den.t.u-tokyo.ac.jp/ohtake/GeomPro/</a:t>
            </a:r>
          </a:p>
        </p:txBody>
      </p:sp>
      <p:sp>
        <p:nvSpPr>
          <p:cNvPr id="2" name="スライド番号プレースホルダー 1"/>
          <p:cNvSpPr>
            <a:spLocks noGrp="1"/>
          </p:cNvSpPr>
          <p:nvPr>
            <p:ph type="sldNum" sz="quarter" idx="12"/>
          </p:nvPr>
        </p:nvSpPr>
        <p:spPr/>
        <p:txBody>
          <a:bodyPr/>
          <a:lstStyle/>
          <a:p>
            <a:pPr>
              <a:defRPr/>
            </a:pPr>
            <a:fld id="{52351A88-DB39-4558-8048-5B76FF1618FF}" type="slidenum">
              <a:rPr lang="en-US" altLang="ja-JP"/>
              <a:pPr>
                <a:defRPr/>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42875"/>
            <a:ext cx="7772400" cy="1143000"/>
          </a:xfrm>
        </p:spPr>
        <p:txBody>
          <a:bodyPr/>
          <a:lstStyle/>
          <a:p>
            <a:pPr eaLnBrk="1" hangingPunct="1"/>
            <a:r>
              <a:rPr lang="ja-JP" altLang="en-US" smtClean="0"/>
              <a:t>線形方程式の解き方</a:t>
            </a:r>
          </a:p>
        </p:txBody>
      </p:sp>
      <p:sp>
        <p:nvSpPr>
          <p:cNvPr id="15363" name="Rectangle 3"/>
          <p:cNvSpPr>
            <a:spLocks noGrp="1" noChangeArrowheads="1"/>
          </p:cNvSpPr>
          <p:nvPr>
            <p:ph type="body" idx="1"/>
          </p:nvPr>
        </p:nvSpPr>
        <p:spPr>
          <a:xfrm>
            <a:off x="285750" y="1000125"/>
            <a:ext cx="8572500" cy="2667000"/>
          </a:xfrm>
        </p:spPr>
        <p:txBody>
          <a:bodyPr/>
          <a:lstStyle/>
          <a:p>
            <a:pPr eaLnBrk="1" hangingPunct="1"/>
            <a:r>
              <a:rPr lang="ja-JP" altLang="en-US" sz="2800" smtClean="0"/>
              <a:t>直接法により疎な連立方程式を解く</a:t>
            </a:r>
          </a:p>
          <a:p>
            <a:pPr lvl="1" eaLnBrk="1" hangingPunct="1"/>
            <a:r>
              <a:rPr lang="ja-JP" altLang="en-US" sz="2400" smtClean="0"/>
              <a:t>制御点の移動毎に方程式を解く必要あり</a:t>
            </a:r>
          </a:p>
          <a:p>
            <a:pPr lvl="1" eaLnBrk="1" hangingPunct="1"/>
            <a:r>
              <a:rPr lang="ja-JP" altLang="en-US" sz="2400" smtClean="0"/>
              <a:t>方程式の右辺だけが変わる </a:t>
            </a:r>
            <a:r>
              <a:rPr lang="en-US" altLang="ja-JP" sz="2400" smtClean="0"/>
              <a:t>(</a:t>
            </a:r>
            <a:r>
              <a:rPr lang="ja-JP" altLang="en-US" sz="2400" smtClean="0"/>
              <a:t>行列は同じ</a:t>
            </a:r>
            <a:r>
              <a:rPr lang="en-US" altLang="ja-JP" sz="2400" smtClean="0"/>
              <a:t>)</a:t>
            </a:r>
          </a:p>
          <a:p>
            <a:pPr eaLnBrk="1" hangingPunct="1"/>
            <a:r>
              <a:rPr lang="ja-JP" altLang="en-US" sz="2800" smtClean="0"/>
              <a:t>行列が対称かつ正定なのでコレスキー分解が可能</a:t>
            </a:r>
          </a:p>
          <a:p>
            <a:pPr lvl="1" eaLnBrk="1" hangingPunct="1"/>
            <a:r>
              <a:rPr lang="en-US" altLang="ja-JP" sz="2400" smtClean="0"/>
              <a:t>TAUCS 2.2 : A Library of Sparse Linear Solvers </a:t>
            </a:r>
            <a:r>
              <a:rPr lang="ja-JP" altLang="en-US" sz="2400" smtClean="0"/>
              <a:t>を利用</a:t>
            </a:r>
          </a:p>
        </p:txBody>
      </p:sp>
      <p:sp>
        <p:nvSpPr>
          <p:cNvPr id="15364" name="Text Box 4"/>
          <p:cNvSpPr txBox="1">
            <a:spLocks noChangeArrowheads="1"/>
          </p:cNvSpPr>
          <p:nvPr/>
        </p:nvSpPr>
        <p:spPr bwMode="auto">
          <a:xfrm>
            <a:off x="3836988" y="5649913"/>
            <a:ext cx="3335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行列生成 </a:t>
            </a:r>
            <a:r>
              <a:rPr lang="en-US" altLang="ja-JP" sz="2400">
                <a:latin typeface="Times New Roman" panose="02020603050405020304" pitchFamily="18" charset="0"/>
              </a:rPr>
              <a:t>+ </a:t>
            </a:r>
            <a:r>
              <a:rPr lang="ja-JP" altLang="en-US" sz="2400">
                <a:latin typeface="Times New Roman" panose="02020603050405020304" pitchFamily="18" charset="0"/>
              </a:rPr>
              <a:t>分解 </a:t>
            </a:r>
            <a:r>
              <a:rPr lang="en-US" altLang="ja-JP" sz="2400">
                <a:latin typeface="Times New Roman" panose="02020603050405020304" pitchFamily="18" charset="0"/>
              </a:rPr>
              <a:t>: 2.8 </a:t>
            </a:r>
            <a:r>
              <a:rPr lang="ja-JP" altLang="en-US" sz="2400">
                <a:latin typeface="Times New Roman" panose="02020603050405020304" pitchFamily="18" charset="0"/>
              </a:rPr>
              <a:t>秒</a:t>
            </a:r>
          </a:p>
          <a:p>
            <a:pPr eaLnBrk="1" hangingPunct="1">
              <a:spcBef>
                <a:spcPct val="0"/>
              </a:spcBef>
              <a:buFontTx/>
              <a:buNone/>
            </a:pPr>
            <a:r>
              <a:rPr lang="ja-JP" altLang="en-US" sz="2400">
                <a:latin typeface="Times New Roman" panose="02020603050405020304" pitchFamily="18" charset="0"/>
              </a:rPr>
              <a:t>後退代入</a:t>
            </a:r>
            <a:r>
              <a:rPr lang="en-US" altLang="ja-JP" sz="2400">
                <a:latin typeface="Times New Roman" panose="02020603050405020304" pitchFamily="18" charset="0"/>
              </a:rPr>
              <a:t>×3 : 0.18 </a:t>
            </a:r>
            <a:r>
              <a:rPr lang="ja-JP" altLang="en-US" sz="2400">
                <a:latin typeface="Times New Roman" panose="02020603050405020304" pitchFamily="18" charset="0"/>
              </a:rPr>
              <a:t>秒</a:t>
            </a:r>
          </a:p>
        </p:txBody>
      </p:sp>
      <p:sp>
        <p:nvSpPr>
          <p:cNvPr id="15365" name="Text Box 5"/>
          <p:cNvSpPr txBox="1">
            <a:spLocks noChangeArrowheads="1"/>
          </p:cNvSpPr>
          <p:nvPr/>
        </p:nvSpPr>
        <p:spPr bwMode="auto">
          <a:xfrm>
            <a:off x="1381125" y="586263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頂点数 </a:t>
            </a:r>
            <a:r>
              <a:rPr lang="en-US" altLang="ja-JP" sz="2400">
                <a:latin typeface="Times New Roman" panose="02020603050405020304" pitchFamily="18" charset="0"/>
              </a:rPr>
              <a:t>: 25</a:t>
            </a:r>
            <a:r>
              <a:rPr lang="ja-JP" altLang="en-US" sz="2400">
                <a:latin typeface="Times New Roman" panose="02020603050405020304" pitchFamily="18" charset="0"/>
              </a:rPr>
              <a:t>千</a:t>
            </a:r>
          </a:p>
        </p:txBody>
      </p:sp>
      <p:graphicFrame>
        <p:nvGraphicFramePr>
          <p:cNvPr id="15366" name="Object 6"/>
          <p:cNvGraphicFramePr>
            <a:graphicFrameLocks noChangeAspect="1"/>
          </p:cNvGraphicFramePr>
          <p:nvPr/>
        </p:nvGraphicFramePr>
        <p:xfrm>
          <a:off x="1000125" y="3652838"/>
          <a:ext cx="2025650" cy="1930400"/>
        </p:xfrm>
        <a:graphic>
          <a:graphicData uri="http://schemas.openxmlformats.org/presentationml/2006/ole">
            <mc:AlternateContent xmlns:mc="http://schemas.openxmlformats.org/markup-compatibility/2006">
              <mc:Choice xmlns:v="urn:schemas-microsoft-com:vml" Requires="v">
                <p:oleObj spid="_x0000_s15370" name="ビットマップ イメージ" r:id="rId3" imgW="5504762" imgH="5249008" progId="Paint.Picture">
                  <p:embed/>
                </p:oleObj>
              </mc:Choice>
              <mc:Fallback>
                <p:oleObj name="ビットマップ イメージ" r:id="rId3" imgW="5504762" imgH="5249008"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652838"/>
                        <a:ext cx="202565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3362325" y="3652838"/>
          <a:ext cx="2216150" cy="1981200"/>
        </p:xfrm>
        <a:graphic>
          <a:graphicData uri="http://schemas.openxmlformats.org/presentationml/2006/ole">
            <mc:AlternateContent xmlns:mc="http://schemas.openxmlformats.org/markup-compatibility/2006">
              <mc:Choice xmlns:v="urn:schemas-microsoft-com:vml" Requires="v">
                <p:oleObj spid="_x0000_s15371" name="ビットマップ イメージ" r:id="rId5" imgW="6028571" imgH="5390476" progId="Paint.Picture">
                  <p:embed/>
                </p:oleObj>
              </mc:Choice>
              <mc:Fallback>
                <p:oleObj name="ビットマップ イメージ" r:id="rId5" imgW="6028571" imgH="5390476"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2325" y="3652838"/>
                        <a:ext cx="22161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5953125" y="3500438"/>
          <a:ext cx="1981200" cy="2132012"/>
        </p:xfrm>
        <a:graphic>
          <a:graphicData uri="http://schemas.openxmlformats.org/presentationml/2006/ole">
            <mc:AlternateContent xmlns:mc="http://schemas.openxmlformats.org/markup-compatibility/2006">
              <mc:Choice xmlns:v="urn:schemas-microsoft-com:vml" Requires="v">
                <p:oleObj spid="_x0000_s15372" name="ビットマップ イメージ" r:id="rId7" imgW="5390476" imgH="5800000" progId="Paint.Picture">
                  <p:embed/>
                </p:oleObj>
              </mc:Choice>
              <mc:Fallback>
                <p:oleObj name="ビットマップ イメージ" r:id="rId7" imgW="5390476" imgH="5800000" progId="Paint.Picture">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3125" y="3500438"/>
                        <a:ext cx="1981200"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a:xfrm>
            <a:off x="6943725" y="6459538"/>
            <a:ext cx="2133600" cy="476250"/>
          </a:xfrm>
        </p:spPr>
        <p:txBody>
          <a:bodyPr/>
          <a:lstStyle/>
          <a:p>
            <a:pPr>
              <a:defRPr/>
            </a:pPr>
            <a:fld id="{3F0CC279-7A0E-474D-A5BB-81304242FF86}" type="slidenum">
              <a:rPr lang="en-US" altLang="ja-JP" sz="2000">
                <a:solidFill>
                  <a:schemeClr val="tx1">
                    <a:lumMod val="50000"/>
                    <a:lumOff val="50000"/>
                  </a:schemeClr>
                </a:solidFill>
              </a:rPr>
              <a:pPr>
                <a:defRPr/>
              </a:pPr>
              <a:t>10</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mtClean="0"/>
              <a:t>アフィン変換を考慮</a:t>
            </a:r>
          </a:p>
        </p:txBody>
      </p:sp>
      <p:sp>
        <p:nvSpPr>
          <p:cNvPr id="16387" name="Rectangle 3"/>
          <p:cNvSpPr>
            <a:spLocks noGrp="1" noChangeArrowheads="1"/>
          </p:cNvSpPr>
          <p:nvPr>
            <p:ph type="body" idx="1"/>
          </p:nvPr>
        </p:nvSpPr>
        <p:spPr>
          <a:xfrm>
            <a:off x="857250" y="1428750"/>
            <a:ext cx="7772400" cy="990600"/>
          </a:xfrm>
        </p:spPr>
        <p:txBody>
          <a:bodyPr/>
          <a:lstStyle/>
          <a:p>
            <a:pPr eaLnBrk="1" hangingPunct="1"/>
            <a:r>
              <a:rPr lang="ja-JP" altLang="en-US" smtClean="0"/>
              <a:t>ラプラシアンを拡大・回転しておくと</a:t>
            </a:r>
            <a:r>
              <a:rPr lang="en-US" altLang="ja-JP" smtClean="0"/>
              <a:t/>
            </a:r>
            <a:br>
              <a:rPr lang="en-US" altLang="ja-JP" smtClean="0"/>
            </a:br>
            <a:r>
              <a:rPr lang="en-US" altLang="ja-JP" smtClean="0"/>
              <a:t>                          </a:t>
            </a:r>
            <a:r>
              <a:rPr lang="ja-JP" altLang="en-US" smtClean="0"/>
              <a:t>以下のようなことも可能</a:t>
            </a:r>
          </a:p>
        </p:txBody>
      </p:sp>
      <p:graphicFrame>
        <p:nvGraphicFramePr>
          <p:cNvPr id="16388" name="Object 4"/>
          <p:cNvGraphicFramePr>
            <a:graphicFrameLocks noChangeAspect="1"/>
          </p:cNvGraphicFramePr>
          <p:nvPr/>
        </p:nvGraphicFramePr>
        <p:xfrm>
          <a:off x="457200" y="2371725"/>
          <a:ext cx="1520825" cy="3884613"/>
        </p:xfrm>
        <a:graphic>
          <a:graphicData uri="http://schemas.openxmlformats.org/presentationml/2006/ole">
            <mc:AlternateContent xmlns:mc="http://schemas.openxmlformats.org/markup-compatibility/2006">
              <mc:Choice xmlns:v="urn:schemas-microsoft-com:vml" Requires="v">
                <p:oleObj spid="_x0000_s16397" name="ビットマップ イメージ" r:id="rId3" imgW="2771429" imgH="7078063" progId="Paint.Picture">
                  <p:embed/>
                </p:oleObj>
              </mc:Choice>
              <mc:Fallback>
                <p:oleObj name="ビットマップ イメージ" r:id="rId3" imgW="2771429" imgH="707806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71725"/>
                        <a:ext cx="1520825"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176463" y="3038475"/>
          <a:ext cx="2201862" cy="3262313"/>
        </p:xfrm>
        <a:graphic>
          <a:graphicData uri="http://schemas.openxmlformats.org/presentationml/2006/ole">
            <mc:AlternateContent xmlns:mc="http://schemas.openxmlformats.org/markup-compatibility/2006">
              <mc:Choice xmlns:v="urn:schemas-microsoft-com:vml" Requires="v">
                <p:oleObj spid="_x0000_s16398" name="ビットマップ イメージ" r:id="rId5" imgW="4009524" imgH="5942857" progId="Paint.Picture">
                  <p:embed/>
                </p:oleObj>
              </mc:Choice>
              <mc:Fallback>
                <p:oleObj name="ビットマップ イメージ" r:id="rId5" imgW="4009524" imgH="5942857"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463" y="3038475"/>
                        <a:ext cx="2201862"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419600" y="2947988"/>
          <a:ext cx="2058988" cy="3355975"/>
        </p:xfrm>
        <a:graphic>
          <a:graphicData uri="http://schemas.openxmlformats.org/presentationml/2006/ole">
            <mc:AlternateContent xmlns:mc="http://schemas.openxmlformats.org/markup-compatibility/2006">
              <mc:Choice xmlns:v="urn:schemas-microsoft-com:vml" Requires="v">
                <p:oleObj spid="_x0000_s16399" name="ビットマップ イメージ" r:id="rId7" imgW="3753374" imgH="6114286" progId="Paint.Picture">
                  <p:embed/>
                </p:oleObj>
              </mc:Choice>
              <mc:Fallback>
                <p:oleObj name="ビットマップ イメージ" r:id="rId7" imgW="3753374" imgH="6114286"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947988"/>
                        <a:ext cx="2058988"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6400800" y="3124200"/>
          <a:ext cx="2205038" cy="3200400"/>
        </p:xfrm>
        <a:graphic>
          <a:graphicData uri="http://schemas.openxmlformats.org/presentationml/2006/ole">
            <mc:AlternateContent xmlns:mc="http://schemas.openxmlformats.org/markup-compatibility/2006">
              <mc:Choice xmlns:v="urn:schemas-microsoft-com:vml" Requires="v">
                <p:oleObj spid="_x0000_s16400" name="ビットマップ イメージ" r:id="rId9" imgW="4019048" imgH="5830114" progId="Paint.Picture">
                  <p:embed/>
                </p:oleObj>
              </mc:Choice>
              <mc:Fallback>
                <p:oleObj name="ビットマップ イメージ" r:id="rId9" imgW="4019048" imgH="5830114"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3124200"/>
                        <a:ext cx="22050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Line 8"/>
          <p:cNvSpPr>
            <a:spLocks noChangeShapeType="1"/>
          </p:cNvSpPr>
          <p:nvPr/>
        </p:nvSpPr>
        <p:spPr bwMode="auto">
          <a:xfrm flipV="1">
            <a:off x="4038600" y="2819400"/>
            <a:ext cx="0" cy="381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93" name="Line 9"/>
          <p:cNvSpPr>
            <a:spLocks noChangeShapeType="1"/>
          </p:cNvSpPr>
          <p:nvPr/>
        </p:nvSpPr>
        <p:spPr bwMode="auto">
          <a:xfrm flipV="1">
            <a:off x="6248400" y="2895600"/>
            <a:ext cx="304800" cy="304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94" name="Line 10"/>
          <p:cNvSpPr>
            <a:spLocks noChangeShapeType="1"/>
          </p:cNvSpPr>
          <p:nvPr/>
        </p:nvSpPr>
        <p:spPr bwMode="auto">
          <a:xfrm flipV="1">
            <a:off x="8305800" y="2971800"/>
            <a:ext cx="304800" cy="304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95" name="Freeform 11"/>
          <p:cNvSpPr>
            <a:spLocks/>
          </p:cNvSpPr>
          <p:nvPr/>
        </p:nvSpPr>
        <p:spPr bwMode="auto">
          <a:xfrm>
            <a:off x="8077200" y="2905125"/>
            <a:ext cx="525463" cy="600075"/>
          </a:xfrm>
          <a:custGeom>
            <a:avLst/>
            <a:gdLst>
              <a:gd name="T0" fmla="*/ 710684739 w 331"/>
              <a:gd name="T1" fmla="*/ 592237513 h 378"/>
              <a:gd name="T2" fmla="*/ 761087912 w 331"/>
              <a:gd name="T3" fmla="*/ 851812813 h 378"/>
              <a:gd name="T4" fmla="*/ 269657769 w 331"/>
              <a:gd name="T5" fmla="*/ 584676250 h 378"/>
              <a:gd name="T6" fmla="*/ 183972375 w 331"/>
              <a:gd name="T7" fmla="*/ 100806250 h 378"/>
              <a:gd name="T8" fmla="*/ 561996172 w 331"/>
              <a:gd name="T9" fmla="*/ 367942813 h 378"/>
              <a:gd name="T10" fmla="*/ 0 60000 65536"/>
              <a:gd name="T11" fmla="*/ 0 60000 65536"/>
              <a:gd name="T12" fmla="*/ 0 60000 65536"/>
              <a:gd name="T13" fmla="*/ 0 60000 65536"/>
              <a:gd name="T14" fmla="*/ 0 60000 65536"/>
              <a:gd name="T15" fmla="*/ 0 w 331"/>
              <a:gd name="T16" fmla="*/ 0 h 378"/>
              <a:gd name="T17" fmla="*/ 331 w 331"/>
              <a:gd name="T18" fmla="*/ 378 h 378"/>
            </a:gdLst>
            <a:ahLst/>
            <a:cxnLst>
              <a:cxn ang="T10">
                <a:pos x="T0" y="T1"/>
              </a:cxn>
              <a:cxn ang="T11">
                <a:pos x="T2" y="T3"/>
              </a:cxn>
              <a:cxn ang="T12">
                <a:pos x="T4" y="T5"/>
              </a:cxn>
              <a:cxn ang="T13">
                <a:pos x="T6" y="T7"/>
              </a:cxn>
              <a:cxn ang="T14">
                <a:pos x="T8" y="T9"/>
              </a:cxn>
            </a:cxnLst>
            <a:rect l="T15" t="T16" r="T17" b="T18"/>
            <a:pathLst>
              <a:path w="331" h="378">
                <a:moveTo>
                  <a:pt x="282" y="235"/>
                </a:moveTo>
                <a:cubicBezTo>
                  <a:pt x="285" y="252"/>
                  <a:pt x="331" y="338"/>
                  <a:pt x="302" y="338"/>
                </a:cubicBezTo>
                <a:cubicBezTo>
                  <a:pt x="238" y="378"/>
                  <a:pt x="129" y="279"/>
                  <a:pt x="107" y="232"/>
                </a:cubicBezTo>
                <a:cubicBezTo>
                  <a:pt x="79" y="213"/>
                  <a:pt x="0" y="80"/>
                  <a:pt x="73" y="40"/>
                </a:cubicBezTo>
                <a:cubicBezTo>
                  <a:pt x="146" y="0"/>
                  <a:pt x="192" y="124"/>
                  <a:pt x="223" y="146"/>
                </a:cubicBezTo>
              </a:path>
            </a:pathLst>
          </a:custGeom>
          <a:noFill/>
          <a:ln w="38100">
            <a:solidFill>
              <a:srgbClr val="0000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 name="スライド番号プレースホルダー 1"/>
          <p:cNvSpPr>
            <a:spLocks noGrp="1"/>
          </p:cNvSpPr>
          <p:nvPr>
            <p:ph type="sldNum" sz="quarter" idx="12"/>
          </p:nvPr>
        </p:nvSpPr>
        <p:spPr>
          <a:xfrm>
            <a:off x="7010400" y="6477000"/>
            <a:ext cx="2133600" cy="476250"/>
          </a:xfrm>
        </p:spPr>
        <p:txBody>
          <a:bodyPr/>
          <a:lstStyle/>
          <a:p>
            <a:pPr>
              <a:defRPr/>
            </a:pPr>
            <a:fld id="{73B41244-FDE5-402B-B14B-F9FAC6193309}" type="slidenum">
              <a:rPr lang="en-US" altLang="ja-JP" sz="2000">
                <a:solidFill>
                  <a:schemeClr val="tx1">
                    <a:lumMod val="50000"/>
                    <a:lumOff val="50000"/>
                  </a:schemeClr>
                </a:solidFill>
              </a:rPr>
              <a:pPr>
                <a:defRPr/>
              </a:pPr>
              <a:t>11</a:t>
            </a:fld>
            <a:endParaRPr lang="en-US" altLang="ja-JP" sz="200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空間変形による変形方法</a:t>
            </a:r>
            <a:endParaRPr lang="en-US" altLang="ja-JP" smtClean="0"/>
          </a:p>
        </p:txBody>
      </p:sp>
      <p:sp>
        <p:nvSpPr>
          <p:cNvPr id="17411" name="Rectangle 3"/>
          <p:cNvSpPr>
            <a:spLocks noGrp="1" noChangeArrowheads="1"/>
          </p:cNvSpPr>
          <p:nvPr>
            <p:ph type="body" idx="1"/>
          </p:nvPr>
        </p:nvSpPr>
        <p:spPr>
          <a:xfrm>
            <a:off x="457200" y="1285875"/>
            <a:ext cx="8229600" cy="1285875"/>
          </a:xfrm>
        </p:spPr>
        <p:txBody>
          <a:bodyPr/>
          <a:lstStyle/>
          <a:p>
            <a:pPr eaLnBrk="1" hangingPunct="1"/>
            <a:r>
              <a:rPr lang="ja-JP" altLang="en-US" smtClean="0"/>
              <a:t>空間を歪めることにより，</a:t>
            </a:r>
            <a:r>
              <a:rPr lang="en-US" altLang="ja-JP" smtClean="0"/>
              <a:t/>
            </a:r>
            <a:br>
              <a:rPr lang="en-US" altLang="ja-JP" smtClean="0"/>
            </a:br>
            <a:r>
              <a:rPr lang="en-US" altLang="ja-JP" smtClean="0"/>
              <a:t>   </a:t>
            </a:r>
            <a:r>
              <a:rPr lang="ja-JP" altLang="en-US" smtClean="0"/>
              <a:t>結果として空間に存在する頂点が移動する</a:t>
            </a:r>
            <a:endParaRPr lang="en-US" altLang="ja-JP" smtClean="0"/>
          </a:p>
        </p:txBody>
      </p:sp>
      <p:pic>
        <p:nvPicPr>
          <p:cNvPr id="17412" name="Picture 4" descr="grid_i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90863"/>
            <a:ext cx="3238500" cy="281940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descr="grid_def"/>
          <p:cNvPicPr>
            <a:picLocks noChangeAspect="1" noChangeArrowheads="1"/>
          </p:cNvPicPr>
          <p:nvPr/>
        </p:nvPicPr>
        <p:blipFill>
          <a:blip r:embed="rId3">
            <a:extLst>
              <a:ext uri="{28A0092B-C50C-407E-A947-70E740481C1C}">
                <a14:useLocalDpi xmlns:a14="http://schemas.microsoft.com/office/drawing/2010/main" val="0"/>
              </a:ext>
            </a:extLst>
          </a:blip>
          <a:srcRect l="4225" t="4984" r="1021"/>
          <a:stretch>
            <a:fillRect/>
          </a:stretch>
        </p:blipFill>
        <p:spPr bwMode="auto">
          <a:xfrm>
            <a:off x="5003800" y="3162300"/>
            <a:ext cx="3240088" cy="27241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7414" name="Line 6"/>
          <p:cNvSpPr>
            <a:spLocks noChangeShapeType="1"/>
          </p:cNvSpPr>
          <p:nvPr/>
        </p:nvSpPr>
        <p:spPr bwMode="auto">
          <a:xfrm>
            <a:off x="3995738" y="4457700"/>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415" name="Text Box 8"/>
          <p:cNvSpPr txBox="1">
            <a:spLocks noChangeArrowheads="1"/>
          </p:cNvSpPr>
          <p:nvPr/>
        </p:nvSpPr>
        <p:spPr bwMode="auto">
          <a:xfrm>
            <a:off x="971550" y="6042025"/>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元の頂点と空間</a:t>
            </a:r>
            <a:endParaRPr lang="en-US" altLang="ja-JP" sz="2400"/>
          </a:p>
        </p:txBody>
      </p:sp>
      <p:sp>
        <p:nvSpPr>
          <p:cNvPr id="17416" name="Text Box 9"/>
          <p:cNvSpPr txBox="1">
            <a:spLocks noChangeArrowheads="1"/>
          </p:cNvSpPr>
          <p:nvPr/>
        </p:nvSpPr>
        <p:spPr bwMode="auto">
          <a:xfrm>
            <a:off x="5260975" y="6038850"/>
            <a:ext cx="288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変形後の頂点と空間</a:t>
            </a:r>
            <a:endParaRPr lang="en-US" altLang="ja-JP" sz="2400"/>
          </a:p>
        </p:txBody>
      </p:sp>
      <p:sp>
        <p:nvSpPr>
          <p:cNvPr id="2" name="スライド番号プレースホルダー 1"/>
          <p:cNvSpPr>
            <a:spLocks noGrp="1"/>
          </p:cNvSpPr>
          <p:nvPr>
            <p:ph type="sldNum" sz="quarter" idx="12"/>
          </p:nvPr>
        </p:nvSpPr>
        <p:spPr>
          <a:xfrm>
            <a:off x="7010400" y="6496050"/>
            <a:ext cx="2133600" cy="476250"/>
          </a:xfrm>
        </p:spPr>
        <p:txBody>
          <a:bodyPr/>
          <a:lstStyle/>
          <a:p>
            <a:pPr>
              <a:defRPr/>
            </a:pPr>
            <a:fld id="{9A2882BE-B204-491D-80B7-E91753C8ADA3}" type="slidenum">
              <a:rPr lang="en-US" altLang="ja-JP" sz="2000">
                <a:solidFill>
                  <a:schemeClr val="tx1">
                    <a:lumMod val="50000"/>
                    <a:lumOff val="50000"/>
                  </a:schemeClr>
                </a:solidFill>
              </a:rPr>
              <a:pPr>
                <a:defRPr/>
              </a:pPr>
              <a:t>12</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988"/>
            <a:ext cx="8229600" cy="1143001"/>
          </a:xfrm>
        </p:spPr>
        <p:txBody>
          <a:bodyPr/>
          <a:lstStyle/>
          <a:p>
            <a:pPr eaLnBrk="1" hangingPunct="1"/>
            <a:r>
              <a:rPr lang="ja-JP" altLang="en-US" sz="4000" smtClean="0"/>
              <a:t>空間変形の関数</a:t>
            </a:r>
            <a:endParaRPr lang="en-US" altLang="ja-JP" sz="4000" smtClean="0"/>
          </a:p>
        </p:txBody>
      </p:sp>
      <p:sp>
        <p:nvSpPr>
          <p:cNvPr id="18435" name="Rectangle 3"/>
          <p:cNvSpPr>
            <a:spLocks noGrp="1" noChangeArrowheads="1"/>
          </p:cNvSpPr>
          <p:nvPr>
            <p:ph type="body" idx="1"/>
          </p:nvPr>
        </p:nvSpPr>
        <p:spPr>
          <a:xfrm>
            <a:off x="1857375" y="1817688"/>
            <a:ext cx="6175375" cy="1397000"/>
          </a:xfrm>
        </p:spPr>
        <p:txBody>
          <a:bodyPr/>
          <a:lstStyle/>
          <a:p>
            <a:pPr eaLnBrk="1" hangingPunct="1"/>
            <a:r>
              <a:rPr lang="ja-JP" altLang="en-US" smtClean="0"/>
              <a:t>入力</a:t>
            </a:r>
            <a:r>
              <a:rPr lang="en-US" altLang="ja-JP" smtClean="0"/>
              <a:t> : </a:t>
            </a:r>
            <a:r>
              <a:rPr lang="ja-JP" altLang="en-US" smtClean="0"/>
              <a:t>変形前の頂点の位置</a:t>
            </a:r>
            <a:r>
              <a:rPr lang="en-US" altLang="ja-JP" smtClean="0"/>
              <a:t> </a:t>
            </a:r>
          </a:p>
          <a:p>
            <a:pPr eaLnBrk="1" hangingPunct="1"/>
            <a:r>
              <a:rPr lang="ja-JP" altLang="en-US" smtClean="0"/>
              <a:t>出力 </a:t>
            </a:r>
            <a:r>
              <a:rPr lang="en-US" altLang="ja-JP" smtClean="0"/>
              <a:t>: </a:t>
            </a:r>
            <a:r>
              <a:rPr lang="ja-JP" altLang="en-US" smtClean="0"/>
              <a:t>変形後の頂点の位置</a:t>
            </a:r>
            <a:endParaRPr lang="en-US" altLang="ja-JP" smtClean="0"/>
          </a:p>
        </p:txBody>
      </p:sp>
      <p:grpSp>
        <p:nvGrpSpPr>
          <p:cNvPr id="18436" name="Group 5"/>
          <p:cNvGrpSpPr>
            <a:grpSpLocks/>
          </p:cNvGrpSpPr>
          <p:nvPr/>
        </p:nvGrpSpPr>
        <p:grpSpPr bwMode="auto">
          <a:xfrm>
            <a:off x="2555875" y="3716338"/>
            <a:ext cx="3167063" cy="2765425"/>
            <a:chOff x="2925" y="1706"/>
            <a:chExt cx="2373" cy="2241"/>
          </a:xfrm>
        </p:grpSpPr>
        <p:pic>
          <p:nvPicPr>
            <p:cNvPr id="18442" name="Picture 6" descr="curve_d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 y="1706"/>
              <a:ext cx="2373" cy="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Oval 7"/>
            <p:cNvSpPr>
              <a:spLocks noChangeArrowheads="1"/>
            </p:cNvSpPr>
            <p:nvPr/>
          </p:nvSpPr>
          <p:spPr bwMode="auto">
            <a:xfrm>
              <a:off x="4105" y="1706"/>
              <a:ext cx="136" cy="136"/>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8444" name="Oval 8"/>
            <p:cNvSpPr>
              <a:spLocks noChangeArrowheads="1"/>
            </p:cNvSpPr>
            <p:nvPr/>
          </p:nvSpPr>
          <p:spPr bwMode="auto">
            <a:xfrm>
              <a:off x="4150" y="2387"/>
              <a:ext cx="136" cy="136"/>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8445" name="Line 9"/>
            <p:cNvSpPr>
              <a:spLocks noChangeShapeType="1"/>
            </p:cNvSpPr>
            <p:nvPr/>
          </p:nvSpPr>
          <p:spPr bwMode="auto">
            <a:xfrm>
              <a:off x="4195" y="1888"/>
              <a:ext cx="0" cy="45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aphicFrame>
        <p:nvGraphicFramePr>
          <p:cNvPr id="18437" name="Object 11"/>
          <p:cNvGraphicFramePr>
            <a:graphicFrameLocks noChangeAspect="1"/>
          </p:cNvGraphicFramePr>
          <p:nvPr/>
        </p:nvGraphicFramePr>
        <p:xfrm>
          <a:off x="2720975" y="1158875"/>
          <a:ext cx="3527425" cy="542925"/>
        </p:xfrm>
        <a:graphic>
          <a:graphicData uri="http://schemas.openxmlformats.org/presentationml/2006/ole">
            <mc:AlternateContent xmlns:mc="http://schemas.openxmlformats.org/markup-compatibility/2006">
              <mc:Choice xmlns:v="urn:schemas-microsoft-com:vml" Requires="v">
                <p:oleObj spid="_x0000_s18446" name="数式" r:id="rId4" imgW="1320227" imgH="203112" progId="Equation.3">
                  <p:embed/>
                </p:oleObj>
              </mc:Choice>
              <mc:Fallback>
                <p:oleObj name="数式" r:id="rId4" imgW="1320227" imgH="203112"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1158875"/>
                        <a:ext cx="35274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12"/>
          <p:cNvGraphicFramePr>
            <a:graphicFrameLocks noChangeAspect="1"/>
          </p:cNvGraphicFramePr>
          <p:nvPr/>
        </p:nvGraphicFramePr>
        <p:xfrm>
          <a:off x="3708400" y="3241675"/>
          <a:ext cx="1354138" cy="461963"/>
        </p:xfrm>
        <a:graphic>
          <a:graphicData uri="http://schemas.openxmlformats.org/presentationml/2006/ole">
            <mc:AlternateContent xmlns:mc="http://schemas.openxmlformats.org/markup-compatibility/2006">
              <mc:Choice xmlns:v="urn:schemas-microsoft-com:vml" Requires="v">
                <p:oleObj spid="_x0000_s18447" name="数式" r:id="rId6" imgW="596641" imgH="203112" progId="Equation.3">
                  <p:embed/>
                </p:oleObj>
              </mc:Choice>
              <mc:Fallback>
                <p:oleObj name="数式" r:id="rId6" imgW="596641" imgH="203112"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41675"/>
                        <a:ext cx="13541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13"/>
          <p:cNvGraphicFramePr>
            <a:graphicFrameLocks noChangeAspect="1"/>
          </p:cNvGraphicFramePr>
          <p:nvPr/>
        </p:nvGraphicFramePr>
        <p:xfrm>
          <a:off x="3708400" y="4652963"/>
          <a:ext cx="1154113" cy="461962"/>
        </p:xfrm>
        <a:graphic>
          <a:graphicData uri="http://schemas.openxmlformats.org/presentationml/2006/ole">
            <mc:AlternateContent xmlns:mc="http://schemas.openxmlformats.org/markup-compatibility/2006">
              <mc:Choice xmlns:v="urn:schemas-microsoft-com:vml" Requires="v">
                <p:oleObj spid="_x0000_s18448" name="数式" r:id="rId8" imgW="507780" imgH="203112" progId="Equation.3">
                  <p:embed/>
                </p:oleObj>
              </mc:Choice>
              <mc:Fallback>
                <p:oleObj name="数式" r:id="rId8" imgW="507780" imgH="203112"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4652963"/>
                        <a:ext cx="1154113"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14"/>
          <p:cNvGraphicFramePr>
            <a:graphicFrameLocks noChangeAspect="1"/>
          </p:cNvGraphicFramePr>
          <p:nvPr/>
        </p:nvGraphicFramePr>
        <p:xfrm>
          <a:off x="4284663" y="3933825"/>
          <a:ext cx="346075" cy="461963"/>
        </p:xfrm>
        <a:graphic>
          <a:graphicData uri="http://schemas.openxmlformats.org/presentationml/2006/ole">
            <mc:AlternateContent xmlns:mc="http://schemas.openxmlformats.org/markup-compatibility/2006">
              <mc:Choice xmlns:v="urn:schemas-microsoft-com:vml" Requires="v">
                <p:oleObj spid="_x0000_s18449" name="数式" r:id="rId10" imgW="152268" imgH="203024" progId="Equation.3">
                  <p:embed/>
                </p:oleObj>
              </mc:Choice>
              <mc:Fallback>
                <p:oleObj name="数式" r:id="rId10" imgW="152268" imgH="203024"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4663" y="3933825"/>
                        <a:ext cx="3460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a:xfrm>
            <a:off x="7010400" y="6481763"/>
            <a:ext cx="2133600" cy="476250"/>
          </a:xfrm>
        </p:spPr>
        <p:txBody>
          <a:bodyPr/>
          <a:lstStyle/>
          <a:p>
            <a:pPr>
              <a:defRPr/>
            </a:pPr>
            <a:fld id="{1E095EF4-691C-4AA5-87A7-69FD8371ADC9}" type="slidenum">
              <a:rPr lang="en-US" altLang="ja-JP" sz="2000">
                <a:solidFill>
                  <a:schemeClr val="tx1">
                    <a:lumMod val="50000"/>
                    <a:lumOff val="50000"/>
                  </a:schemeClr>
                </a:solidFill>
              </a:rPr>
              <a:pPr>
                <a:defRPr/>
              </a:pPr>
              <a:t>13</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2"/>
          <p:cNvSpPr>
            <a:spLocks noChangeArrowheads="1"/>
          </p:cNvSpPr>
          <p:nvPr/>
        </p:nvSpPr>
        <p:spPr bwMode="auto">
          <a:xfrm rot="-1543515">
            <a:off x="6156325" y="3070225"/>
            <a:ext cx="936625" cy="8636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9459" name="Rectangle 2"/>
          <p:cNvSpPr>
            <a:spLocks noGrp="1" noChangeArrowheads="1"/>
          </p:cNvSpPr>
          <p:nvPr>
            <p:ph type="title"/>
          </p:nvPr>
        </p:nvSpPr>
        <p:spPr>
          <a:xfrm>
            <a:off x="457200" y="269875"/>
            <a:ext cx="8229600" cy="1143000"/>
          </a:xfrm>
        </p:spPr>
        <p:txBody>
          <a:bodyPr/>
          <a:lstStyle/>
          <a:p>
            <a:pPr eaLnBrk="1" hangingPunct="1"/>
            <a:r>
              <a:rPr lang="ja-JP" altLang="en-US" smtClean="0"/>
              <a:t>単純な変換の例</a:t>
            </a:r>
            <a:endParaRPr lang="en-US" altLang="ja-JP" smtClean="0"/>
          </a:p>
        </p:txBody>
      </p:sp>
      <p:graphicFrame>
        <p:nvGraphicFramePr>
          <p:cNvPr id="19460" name="Object 6"/>
          <p:cNvGraphicFramePr>
            <a:graphicFrameLocks noChangeAspect="1"/>
          </p:cNvGraphicFramePr>
          <p:nvPr/>
        </p:nvGraphicFramePr>
        <p:xfrm>
          <a:off x="1908175" y="4903788"/>
          <a:ext cx="1649413" cy="1620837"/>
        </p:xfrm>
        <a:graphic>
          <a:graphicData uri="http://schemas.openxmlformats.org/presentationml/2006/ole">
            <mc:AlternateContent xmlns:mc="http://schemas.openxmlformats.org/markup-compatibility/2006">
              <mc:Choice xmlns:v="urn:schemas-microsoft-com:vml" Requires="v">
                <p:oleObj spid="_x0000_s19473" name="数式" r:id="rId3" imgW="723586" imgH="710891" progId="Equation.3">
                  <p:embed/>
                </p:oleObj>
              </mc:Choice>
              <mc:Fallback>
                <p:oleObj name="数式" r:id="rId3" imgW="723586" imgH="710891"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903788"/>
                        <a:ext cx="1649413"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8"/>
          <p:cNvGraphicFramePr>
            <a:graphicFrameLocks noChangeAspect="1"/>
          </p:cNvGraphicFramePr>
          <p:nvPr/>
        </p:nvGraphicFramePr>
        <p:xfrm>
          <a:off x="5219700" y="4941888"/>
          <a:ext cx="3095625" cy="1620837"/>
        </p:xfrm>
        <a:graphic>
          <a:graphicData uri="http://schemas.openxmlformats.org/presentationml/2006/ole">
            <mc:AlternateContent xmlns:mc="http://schemas.openxmlformats.org/markup-compatibility/2006">
              <mc:Choice xmlns:v="urn:schemas-microsoft-com:vml" Requires="v">
                <p:oleObj spid="_x0000_s19474" name="数式" r:id="rId5" imgW="1358310" imgH="710891" progId="Equation.3">
                  <p:embed/>
                </p:oleObj>
              </mc:Choice>
              <mc:Fallback>
                <p:oleObj name="数式" r:id="rId5" imgW="1358310" imgH="710891"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941888"/>
                        <a:ext cx="309562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Text Box 9"/>
          <p:cNvSpPr txBox="1">
            <a:spLocks noChangeArrowheads="1"/>
          </p:cNvSpPr>
          <p:nvPr/>
        </p:nvSpPr>
        <p:spPr bwMode="auto">
          <a:xfrm>
            <a:off x="1857375" y="164306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平行移動</a:t>
            </a:r>
            <a:endParaRPr lang="en-US" altLang="ja-JP" sz="2800"/>
          </a:p>
        </p:txBody>
      </p:sp>
      <p:sp>
        <p:nvSpPr>
          <p:cNvPr id="19463" name="Text Box 11"/>
          <p:cNvSpPr txBox="1">
            <a:spLocks noChangeArrowheads="1"/>
          </p:cNvSpPr>
          <p:nvPr/>
        </p:nvSpPr>
        <p:spPr bwMode="auto">
          <a:xfrm>
            <a:off x="5880100" y="17145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回転移動</a:t>
            </a:r>
            <a:endParaRPr lang="en-US" altLang="ja-JP" sz="2800"/>
          </a:p>
        </p:txBody>
      </p:sp>
      <p:sp>
        <p:nvSpPr>
          <p:cNvPr id="19464" name="Rectangle 13"/>
          <p:cNvSpPr>
            <a:spLocks noChangeArrowheads="1"/>
          </p:cNvSpPr>
          <p:nvPr/>
        </p:nvSpPr>
        <p:spPr bwMode="auto">
          <a:xfrm>
            <a:off x="1757363" y="3681413"/>
            <a:ext cx="936625" cy="863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9465" name="Rectangle 14"/>
          <p:cNvSpPr>
            <a:spLocks noChangeArrowheads="1"/>
          </p:cNvSpPr>
          <p:nvPr/>
        </p:nvSpPr>
        <p:spPr bwMode="auto">
          <a:xfrm>
            <a:off x="2692400" y="2601913"/>
            <a:ext cx="936625" cy="8636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9466" name="Line 15"/>
          <p:cNvSpPr>
            <a:spLocks noChangeShapeType="1"/>
          </p:cNvSpPr>
          <p:nvPr/>
        </p:nvSpPr>
        <p:spPr bwMode="auto">
          <a:xfrm flipV="1">
            <a:off x="2189163" y="3033713"/>
            <a:ext cx="935037"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9467" name="Object 16"/>
          <p:cNvGraphicFramePr>
            <a:graphicFrameLocks noChangeAspect="1"/>
          </p:cNvGraphicFramePr>
          <p:nvPr/>
        </p:nvGraphicFramePr>
        <p:xfrm>
          <a:off x="1844675" y="3178175"/>
          <a:ext cx="776288" cy="446088"/>
        </p:xfrm>
        <a:graphic>
          <a:graphicData uri="http://schemas.openxmlformats.org/presentationml/2006/ole">
            <mc:AlternateContent xmlns:mc="http://schemas.openxmlformats.org/markup-compatibility/2006">
              <mc:Choice xmlns:v="urn:schemas-microsoft-com:vml" Requires="v">
                <p:oleObj spid="_x0000_s19475" name="数式" r:id="rId7" imgW="418918" imgH="241195" progId="Equation.3">
                  <p:embed/>
                </p:oleObj>
              </mc:Choice>
              <mc:Fallback>
                <p:oleObj name="数式" r:id="rId7" imgW="418918" imgH="241195"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675" y="3178175"/>
                        <a:ext cx="7762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8" name="Rectangle 21"/>
          <p:cNvSpPr>
            <a:spLocks noChangeArrowheads="1"/>
          </p:cNvSpPr>
          <p:nvPr/>
        </p:nvSpPr>
        <p:spPr bwMode="auto">
          <a:xfrm>
            <a:off x="6156325" y="3070225"/>
            <a:ext cx="936625" cy="863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9469" name="Line 23"/>
          <p:cNvSpPr>
            <a:spLocks noChangeShapeType="1"/>
          </p:cNvSpPr>
          <p:nvPr/>
        </p:nvSpPr>
        <p:spPr bwMode="auto">
          <a:xfrm>
            <a:off x="6661150" y="3502025"/>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0" name="Line 25"/>
          <p:cNvSpPr>
            <a:spLocks noChangeShapeType="1"/>
          </p:cNvSpPr>
          <p:nvPr/>
        </p:nvSpPr>
        <p:spPr bwMode="auto">
          <a:xfrm flipV="1">
            <a:off x="6661150" y="2925763"/>
            <a:ext cx="935038"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9471" name="Object 26"/>
          <p:cNvGraphicFramePr>
            <a:graphicFrameLocks noChangeAspect="1"/>
          </p:cNvGraphicFramePr>
          <p:nvPr/>
        </p:nvGraphicFramePr>
        <p:xfrm>
          <a:off x="7237413" y="3141663"/>
          <a:ext cx="234950" cy="328612"/>
        </p:xfrm>
        <a:graphic>
          <a:graphicData uri="http://schemas.openxmlformats.org/presentationml/2006/ole">
            <mc:AlternateContent xmlns:mc="http://schemas.openxmlformats.org/markup-compatibility/2006">
              <mc:Choice xmlns:v="urn:schemas-microsoft-com:vml" Requires="v">
                <p:oleObj spid="_x0000_s19476" name="数式" r:id="rId9" imgW="126725" imgH="177415" progId="Equation.3">
                  <p:embed/>
                </p:oleObj>
              </mc:Choice>
              <mc:Fallback>
                <p:oleObj name="数式" r:id="rId9" imgW="126725" imgH="177415"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7413" y="3141663"/>
                        <a:ext cx="23495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FC6693E-3FC0-4E6E-A653-533A7A112032}" type="slidenum">
              <a:rPr lang="en-US" altLang="ja-JP" sz="1400"/>
              <a:pPr/>
              <a:t>14</a:t>
            </a:fld>
            <a:endParaRPr lang="en-US" altLang="ja-JP"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143000"/>
          </a:xfrm>
        </p:spPr>
        <p:txBody>
          <a:bodyPr/>
          <a:lstStyle/>
          <a:p>
            <a:pPr eaLnBrk="1" hangingPunct="1"/>
            <a:r>
              <a:rPr lang="ja-JP" altLang="en-US" smtClean="0"/>
              <a:t>単純な空間変形</a:t>
            </a:r>
            <a:endParaRPr lang="en-US" altLang="ja-JP" smtClean="0"/>
          </a:p>
        </p:txBody>
      </p:sp>
      <p:sp>
        <p:nvSpPr>
          <p:cNvPr id="20483" name="Rectangle 3"/>
          <p:cNvSpPr>
            <a:spLocks noGrp="1" noChangeArrowheads="1"/>
          </p:cNvSpPr>
          <p:nvPr>
            <p:ph type="body" idx="1"/>
          </p:nvPr>
        </p:nvSpPr>
        <p:spPr>
          <a:xfrm>
            <a:off x="468313" y="1268413"/>
            <a:ext cx="8229600" cy="4525962"/>
          </a:xfrm>
        </p:spPr>
        <p:txBody>
          <a:bodyPr/>
          <a:lstStyle/>
          <a:p>
            <a:pPr eaLnBrk="1" hangingPunct="1"/>
            <a:r>
              <a:rPr lang="ja-JP" altLang="en-US" smtClean="0"/>
              <a:t>回転変換や平行移動を</a:t>
            </a:r>
            <a:r>
              <a:rPr lang="en-US" altLang="ja-JP" smtClean="0"/>
              <a:t/>
            </a:r>
            <a:br>
              <a:rPr lang="en-US" altLang="ja-JP" smtClean="0"/>
            </a:br>
            <a:r>
              <a:rPr lang="en-US" altLang="ja-JP" smtClean="0"/>
              <a:t>                           </a:t>
            </a:r>
            <a:r>
              <a:rPr lang="ja-JP" altLang="en-US" smtClean="0"/>
              <a:t>空間の位置によって変える</a:t>
            </a:r>
            <a:endParaRPr lang="en-US" altLang="ja-JP" smtClean="0"/>
          </a:p>
        </p:txBody>
      </p:sp>
      <p:pic>
        <p:nvPicPr>
          <p:cNvPr id="20484" name="Picture 4" descr="cube_teist_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284538"/>
            <a:ext cx="316865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5"/>
          <p:cNvSpPr>
            <a:spLocks noChangeShapeType="1"/>
          </p:cNvSpPr>
          <p:nvPr/>
        </p:nvSpPr>
        <p:spPr bwMode="auto">
          <a:xfrm flipV="1">
            <a:off x="1835150" y="3213100"/>
            <a:ext cx="0" cy="2952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6" name="Text Box 6"/>
          <p:cNvSpPr txBox="1">
            <a:spLocks noChangeArrowheads="1"/>
          </p:cNvSpPr>
          <p:nvPr/>
        </p:nvSpPr>
        <p:spPr bwMode="auto">
          <a:xfrm>
            <a:off x="928688" y="2643188"/>
            <a:ext cx="193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回転角を増やす</a:t>
            </a:r>
            <a:endParaRPr lang="en-US" altLang="ja-JP" sz="2000"/>
          </a:p>
        </p:txBody>
      </p:sp>
      <p:sp>
        <p:nvSpPr>
          <p:cNvPr id="20487" name="Text Box 7"/>
          <p:cNvSpPr txBox="1">
            <a:spLocks noChangeArrowheads="1"/>
          </p:cNvSpPr>
          <p:nvPr/>
        </p:nvSpPr>
        <p:spPr bwMode="auto">
          <a:xfrm>
            <a:off x="1763713" y="6237288"/>
            <a:ext cx="1573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ねじり変形</a:t>
            </a:r>
            <a:endParaRPr lang="en-US" altLang="ja-JP" sz="2400"/>
          </a:p>
        </p:txBody>
      </p:sp>
      <p:sp>
        <p:nvSpPr>
          <p:cNvPr id="20488" name="Text Box 8"/>
          <p:cNvSpPr txBox="1">
            <a:spLocks noChangeArrowheads="1"/>
          </p:cNvSpPr>
          <p:nvPr/>
        </p:nvSpPr>
        <p:spPr bwMode="auto">
          <a:xfrm>
            <a:off x="6611938" y="6143625"/>
            <a:ext cx="167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つまみ変形</a:t>
            </a:r>
            <a:endParaRPr lang="en-US" altLang="ja-JP" sz="2400"/>
          </a:p>
        </p:txBody>
      </p:sp>
      <p:pic>
        <p:nvPicPr>
          <p:cNvPr id="20489" name="Picture 11" descr="displace_d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4076700"/>
            <a:ext cx="237648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displace_in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2441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9"/>
          <p:cNvSpPr txBox="1">
            <a:spLocks noChangeArrowheads="1"/>
          </p:cNvSpPr>
          <p:nvPr/>
        </p:nvSpPr>
        <p:spPr bwMode="auto">
          <a:xfrm>
            <a:off x="7251700" y="3141663"/>
            <a:ext cx="167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局所的に</a:t>
            </a:r>
            <a:r>
              <a:rPr lang="en-US" altLang="ja-JP" sz="2000"/>
              <a:t/>
            </a:r>
            <a:br>
              <a:rPr lang="en-US" altLang="ja-JP" sz="2000"/>
            </a:br>
            <a:r>
              <a:rPr lang="ja-JP" altLang="en-US" sz="2000"/>
              <a:t>平行移動する</a:t>
            </a:r>
            <a:endParaRPr lang="en-US" altLang="ja-JP" sz="2000"/>
          </a:p>
        </p:txBody>
      </p:sp>
      <p:sp>
        <p:nvSpPr>
          <p:cNvPr id="20492" name="Line 12"/>
          <p:cNvSpPr>
            <a:spLocks noChangeShapeType="1"/>
          </p:cNvSpPr>
          <p:nvPr/>
        </p:nvSpPr>
        <p:spPr bwMode="auto">
          <a:xfrm>
            <a:off x="6516688" y="4221163"/>
            <a:ext cx="360362" cy="5032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93" name="Line 13"/>
          <p:cNvSpPr>
            <a:spLocks noChangeShapeType="1"/>
          </p:cNvSpPr>
          <p:nvPr/>
        </p:nvSpPr>
        <p:spPr bwMode="auto">
          <a:xfrm flipV="1">
            <a:off x="8027988" y="3860800"/>
            <a:ext cx="287337" cy="5762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94"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34D45B6-7A20-4D75-9838-4A8634F982BD}" type="slidenum">
              <a:rPr lang="en-US" altLang="ja-JP" sz="1400"/>
              <a:pPr/>
              <a:t>15</a:t>
            </a:fld>
            <a:endParaRPr lang="en-US" altLang="ja-JP"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mtClean="0"/>
              <a:t>ねじり変形の詳細</a:t>
            </a:r>
            <a:endParaRPr lang="en-US" altLang="ja-JP" smtClean="0"/>
          </a:p>
        </p:txBody>
      </p:sp>
      <p:graphicFrame>
        <p:nvGraphicFramePr>
          <p:cNvPr id="2150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515" name="数式" r:id="rId3" imgW="114151" imgH="215619" progId="Equation.3">
                  <p:embed/>
                </p:oleObj>
              </mc:Choice>
              <mc:Fallback>
                <p:oleObj name="数式" r:id="rId3" imgW="114151" imgH="21561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6"/>
          <p:cNvGraphicFramePr>
            <a:graphicFrameLocks noChangeAspect="1"/>
          </p:cNvGraphicFramePr>
          <p:nvPr/>
        </p:nvGraphicFramePr>
        <p:xfrm>
          <a:off x="3635375" y="1700213"/>
          <a:ext cx="4324350" cy="1768475"/>
        </p:xfrm>
        <a:graphic>
          <a:graphicData uri="http://schemas.openxmlformats.org/presentationml/2006/ole">
            <mc:AlternateContent xmlns:mc="http://schemas.openxmlformats.org/markup-compatibility/2006">
              <mc:Choice xmlns:v="urn:schemas-microsoft-com:vml" Requires="v">
                <p:oleObj spid="_x0000_s21516" name="数式" r:id="rId5" imgW="1739900" imgH="711200" progId="Equation.3">
                  <p:embed/>
                </p:oleObj>
              </mc:Choice>
              <mc:Fallback>
                <p:oleObj name="数式" r:id="rId5" imgW="1739900" imgH="711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700213"/>
                        <a:ext cx="43243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09" name="Picture 7" descr="tw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1700213"/>
            <a:ext cx="23336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0" name="Object 11"/>
          <p:cNvGraphicFramePr>
            <a:graphicFrameLocks noChangeAspect="1"/>
          </p:cNvGraphicFramePr>
          <p:nvPr>
            <p:ph idx="1"/>
          </p:nvPr>
        </p:nvGraphicFramePr>
        <p:xfrm>
          <a:off x="1547813" y="1412875"/>
          <a:ext cx="360362" cy="360363"/>
        </p:xfrm>
        <a:graphic>
          <a:graphicData uri="http://schemas.openxmlformats.org/presentationml/2006/ole">
            <mc:AlternateContent xmlns:mc="http://schemas.openxmlformats.org/markup-compatibility/2006">
              <mc:Choice xmlns:v="urn:schemas-microsoft-com:vml" Requires="v">
                <p:oleObj spid="_x0000_s21517" name="数式" r:id="rId8" imgW="126725" imgH="126725" progId="Equation.3">
                  <p:embed/>
                </p:oleObj>
              </mc:Choice>
              <mc:Fallback>
                <p:oleObj name="数式" r:id="rId8" imgW="126725" imgH="126725"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1412875"/>
                        <a:ext cx="360362"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1" name="Picture 13" descr="moai_ini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3716338"/>
            <a:ext cx="18494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moai_twi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3716338"/>
            <a:ext cx="18827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Line 15"/>
          <p:cNvSpPr>
            <a:spLocks noChangeShapeType="1"/>
          </p:cNvSpPr>
          <p:nvPr/>
        </p:nvSpPr>
        <p:spPr bwMode="auto">
          <a:xfrm>
            <a:off x="5580063" y="5373688"/>
            <a:ext cx="863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4"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9C3EEAF-C1F0-46DA-9253-36E72BAFDFE9}" type="slidenum">
              <a:rPr lang="en-US" altLang="ja-JP" sz="1400"/>
              <a:pPr/>
              <a:t>16</a:t>
            </a:fld>
            <a:endParaRPr lang="en-US" altLang="ja-JP"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5" descr="disp1_in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0120">
            <a:off x="250825" y="4868863"/>
            <a:ext cx="15446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6" descr="disp1_de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0922">
            <a:off x="2376488" y="4876800"/>
            <a:ext cx="16192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title"/>
          </p:nvPr>
        </p:nvSpPr>
        <p:spPr>
          <a:xfrm>
            <a:off x="457200" y="-26988"/>
            <a:ext cx="8229600" cy="1143001"/>
          </a:xfrm>
        </p:spPr>
        <p:txBody>
          <a:bodyPr/>
          <a:lstStyle/>
          <a:p>
            <a:pPr eaLnBrk="1" hangingPunct="1"/>
            <a:r>
              <a:rPr lang="ja-JP" altLang="en-US" smtClean="0"/>
              <a:t>つまみ変形の詳細</a:t>
            </a:r>
            <a:endParaRPr lang="en-US" altLang="ja-JP" smtClean="0"/>
          </a:p>
        </p:txBody>
      </p:sp>
      <p:pic>
        <p:nvPicPr>
          <p:cNvPr id="22533" name="Picture 10" descr="we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41497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disp1"/>
          <p:cNvPicPr>
            <a:picLocks noChangeAspect="1" noChangeArrowheads="1"/>
          </p:cNvPicPr>
          <p:nvPr/>
        </p:nvPicPr>
        <p:blipFill>
          <a:blip r:embed="rId6">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323850" y="1268413"/>
            <a:ext cx="3457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13"/>
          <p:cNvSpPr>
            <a:spLocks noChangeArrowheads="1"/>
          </p:cNvSpPr>
          <p:nvPr/>
        </p:nvSpPr>
        <p:spPr bwMode="auto">
          <a:xfrm>
            <a:off x="1908175" y="2781300"/>
            <a:ext cx="288925" cy="28733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2536" name="Line 14"/>
          <p:cNvSpPr>
            <a:spLocks noChangeShapeType="1"/>
          </p:cNvSpPr>
          <p:nvPr/>
        </p:nvSpPr>
        <p:spPr bwMode="auto">
          <a:xfrm flipV="1">
            <a:off x="2052638" y="1989138"/>
            <a:ext cx="1008062" cy="936625"/>
          </a:xfrm>
          <a:prstGeom prst="line">
            <a:avLst/>
          </a:prstGeom>
          <a:noFill/>
          <a:ln w="762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2537" name="Object 15"/>
          <p:cNvGraphicFramePr>
            <a:graphicFrameLocks noChangeAspect="1"/>
          </p:cNvGraphicFramePr>
          <p:nvPr>
            <p:ph idx="1"/>
          </p:nvPr>
        </p:nvGraphicFramePr>
        <p:xfrm>
          <a:off x="2139950" y="1890713"/>
          <a:ext cx="415925" cy="674687"/>
        </p:xfrm>
        <a:graphic>
          <a:graphicData uri="http://schemas.openxmlformats.org/presentationml/2006/ole">
            <mc:AlternateContent xmlns:mc="http://schemas.openxmlformats.org/markup-compatibility/2006">
              <mc:Choice xmlns:v="urn:schemas-microsoft-com:vml" Requires="v">
                <p:oleObj spid="_x0000_s22558" name="数式" r:id="rId7" imgW="85603" imgH="142771" progId="Equation.3">
                  <p:embed/>
                </p:oleObj>
              </mc:Choice>
              <mc:Fallback>
                <p:oleObj name="数式" r:id="rId7" imgW="85603" imgH="142771"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9950" y="1890713"/>
                        <a:ext cx="415925"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8" name="Object 19"/>
          <p:cNvGraphicFramePr>
            <a:graphicFrameLocks noChangeAspect="1"/>
          </p:cNvGraphicFramePr>
          <p:nvPr/>
        </p:nvGraphicFramePr>
        <p:xfrm>
          <a:off x="1765300" y="2997200"/>
          <a:ext cx="355600" cy="434975"/>
        </p:xfrm>
        <a:graphic>
          <a:graphicData uri="http://schemas.openxmlformats.org/presentationml/2006/ole">
            <mc:AlternateContent xmlns:mc="http://schemas.openxmlformats.org/markup-compatibility/2006">
              <mc:Choice xmlns:v="urn:schemas-microsoft-com:vml" Requires="v">
                <p:oleObj spid="_x0000_s22559" name="数式" r:id="rId9" imgW="95331" imgH="124067" progId="Equation.3">
                  <p:embed/>
                </p:oleObj>
              </mc:Choice>
              <mc:Fallback>
                <p:oleObj name="数式" r:id="rId9" imgW="95331" imgH="124067"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5300" y="2997200"/>
                        <a:ext cx="3556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9" name="Text Box 20"/>
          <p:cNvSpPr txBox="1">
            <a:spLocks noChangeArrowheads="1"/>
          </p:cNvSpPr>
          <p:nvPr/>
        </p:nvSpPr>
        <p:spPr bwMode="auto">
          <a:xfrm>
            <a:off x="1176338" y="823913"/>
            <a:ext cx="189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a:t>
            </a:r>
            <a:r>
              <a:rPr lang="ja-JP" altLang="en-US" sz="2400"/>
              <a:t>次元の場合</a:t>
            </a:r>
            <a:endParaRPr lang="en-US" altLang="ja-JP" sz="2400"/>
          </a:p>
        </p:txBody>
      </p:sp>
      <p:graphicFrame>
        <p:nvGraphicFramePr>
          <p:cNvPr id="22540" name="Object 7"/>
          <p:cNvGraphicFramePr>
            <a:graphicFrameLocks noChangeAspect="1"/>
          </p:cNvGraphicFramePr>
          <p:nvPr/>
        </p:nvGraphicFramePr>
        <p:xfrm>
          <a:off x="4857750" y="4000500"/>
          <a:ext cx="4081463" cy="896938"/>
        </p:xfrm>
        <a:graphic>
          <a:graphicData uri="http://schemas.openxmlformats.org/presentationml/2006/ole">
            <mc:AlternateContent xmlns:mc="http://schemas.openxmlformats.org/markup-compatibility/2006">
              <mc:Choice xmlns:v="urn:schemas-microsoft-com:vml" Requires="v">
                <p:oleObj spid="_x0000_s22560" name="数式" r:id="rId11" imgW="2184400" imgH="482600" progId="Equation.3">
                  <p:embed/>
                </p:oleObj>
              </mc:Choice>
              <mc:Fallback>
                <p:oleObj name="数式" r:id="rId11" imgW="2184400" imgH="4826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0" y="4000500"/>
                        <a:ext cx="408146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1" name="Object 23"/>
          <p:cNvGraphicFramePr>
            <a:graphicFrameLocks noChangeAspect="1"/>
          </p:cNvGraphicFramePr>
          <p:nvPr/>
        </p:nvGraphicFramePr>
        <p:xfrm>
          <a:off x="6804025" y="5876925"/>
          <a:ext cx="279400" cy="354013"/>
        </p:xfrm>
        <a:graphic>
          <a:graphicData uri="http://schemas.openxmlformats.org/presentationml/2006/ole">
            <mc:AlternateContent xmlns:mc="http://schemas.openxmlformats.org/markup-compatibility/2006">
              <mc:Choice xmlns:v="urn:schemas-microsoft-com:vml" Requires="v">
                <p:oleObj spid="_x0000_s22561" name="数式" r:id="rId13" imgW="139579" imgH="177646" progId="Equation.3">
                  <p:embed/>
                </p:oleObj>
              </mc:Choice>
              <mc:Fallback>
                <p:oleObj name="数式" r:id="rId13" imgW="139579" imgH="177646"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4025" y="5876925"/>
                        <a:ext cx="2794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2" name="Object 26"/>
          <p:cNvGraphicFramePr>
            <a:graphicFrameLocks noChangeAspect="1"/>
          </p:cNvGraphicFramePr>
          <p:nvPr/>
        </p:nvGraphicFramePr>
        <p:xfrm>
          <a:off x="3924300" y="2636838"/>
          <a:ext cx="177800" cy="328612"/>
        </p:xfrm>
        <a:graphic>
          <a:graphicData uri="http://schemas.openxmlformats.org/presentationml/2006/ole">
            <mc:AlternateContent xmlns:mc="http://schemas.openxmlformats.org/markup-compatibility/2006">
              <mc:Choice xmlns:v="urn:schemas-microsoft-com:vml" Requires="v">
                <p:oleObj spid="_x0000_s22562" name="数式" r:id="rId15" imgW="88707" imgH="164742" progId="Equation.3">
                  <p:embed/>
                </p:oleObj>
              </mc:Choice>
              <mc:Fallback>
                <p:oleObj name="数式" r:id="rId15" imgW="88707" imgH="164742"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4300" y="2636838"/>
                        <a:ext cx="1778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3" name="Object 29"/>
          <p:cNvGraphicFramePr>
            <a:graphicFrameLocks noChangeAspect="1"/>
          </p:cNvGraphicFramePr>
          <p:nvPr/>
        </p:nvGraphicFramePr>
        <p:xfrm>
          <a:off x="6011863" y="6097588"/>
          <a:ext cx="177800" cy="328612"/>
        </p:xfrm>
        <a:graphic>
          <a:graphicData uri="http://schemas.openxmlformats.org/presentationml/2006/ole">
            <mc:AlternateContent xmlns:mc="http://schemas.openxmlformats.org/markup-compatibility/2006">
              <mc:Choice xmlns:v="urn:schemas-microsoft-com:vml" Requires="v">
                <p:oleObj spid="_x0000_s22563" name="数式" r:id="rId17" imgW="88707" imgH="164742" progId="Equation.3">
                  <p:embed/>
                </p:oleObj>
              </mc:Choice>
              <mc:Fallback>
                <p:oleObj name="数式" r:id="rId17" imgW="88707" imgH="164742" progId="Equation.3">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1863" y="6097588"/>
                        <a:ext cx="1778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4" name="Object 32"/>
          <p:cNvGraphicFramePr>
            <a:graphicFrameLocks noChangeAspect="1"/>
          </p:cNvGraphicFramePr>
          <p:nvPr/>
        </p:nvGraphicFramePr>
        <p:xfrm>
          <a:off x="4292600" y="3717925"/>
          <a:ext cx="711200" cy="404813"/>
        </p:xfrm>
        <a:graphic>
          <a:graphicData uri="http://schemas.openxmlformats.org/presentationml/2006/ole">
            <mc:AlternateContent xmlns:mc="http://schemas.openxmlformats.org/markup-compatibility/2006">
              <mc:Choice xmlns:v="urn:schemas-microsoft-com:vml" Requires="v">
                <p:oleObj spid="_x0000_s22564" name="数式" r:id="rId18" imgW="355292" imgH="203024" progId="Equation.3">
                  <p:embed/>
                </p:oleObj>
              </mc:Choice>
              <mc:Fallback>
                <p:oleObj name="数式" r:id="rId18" imgW="355292" imgH="203024" progId="Equation.3">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2600" y="3717925"/>
                        <a:ext cx="7112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5" name="Oval 33"/>
          <p:cNvSpPr>
            <a:spLocks noChangeArrowheads="1"/>
          </p:cNvSpPr>
          <p:nvPr/>
        </p:nvSpPr>
        <p:spPr bwMode="auto">
          <a:xfrm>
            <a:off x="323850" y="1268413"/>
            <a:ext cx="3457575" cy="3457575"/>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2546" name="Line 34"/>
          <p:cNvSpPr>
            <a:spLocks noChangeShapeType="1"/>
          </p:cNvSpPr>
          <p:nvPr/>
        </p:nvSpPr>
        <p:spPr bwMode="auto">
          <a:xfrm>
            <a:off x="3922713" y="6092825"/>
            <a:ext cx="280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47" name="Line 35"/>
          <p:cNvSpPr>
            <a:spLocks noChangeShapeType="1"/>
          </p:cNvSpPr>
          <p:nvPr/>
        </p:nvSpPr>
        <p:spPr bwMode="auto">
          <a:xfrm flipV="1">
            <a:off x="4211638" y="3935413"/>
            <a:ext cx="0" cy="2374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2548" name="Object 38"/>
          <p:cNvGraphicFramePr>
            <a:graphicFrameLocks noChangeAspect="1"/>
          </p:cNvGraphicFramePr>
          <p:nvPr/>
        </p:nvGraphicFramePr>
        <p:xfrm>
          <a:off x="4106863" y="1222375"/>
          <a:ext cx="4197350" cy="1744663"/>
        </p:xfrm>
        <a:graphic>
          <a:graphicData uri="http://schemas.openxmlformats.org/presentationml/2006/ole">
            <mc:AlternateContent xmlns:mc="http://schemas.openxmlformats.org/markup-compatibility/2006">
              <mc:Choice xmlns:v="urn:schemas-microsoft-com:vml" Requires="v">
                <p:oleObj spid="_x0000_s22565" name="数式" r:id="rId20" imgW="1346200" imgH="558800" progId="Equation.3">
                  <p:embed/>
                </p:oleObj>
              </mc:Choice>
              <mc:Fallback>
                <p:oleObj name="数式" r:id="rId20" imgW="1346200" imgH="558800" progId="Equation.3">
                  <p:embed/>
                  <p:pic>
                    <p:nvPicPr>
                      <p:cNvPr id="0"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06863" y="1222375"/>
                        <a:ext cx="419735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9" name="Line 39"/>
          <p:cNvSpPr>
            <a:spLocks noChangeShapeType="1"/>
          </p:cNvSpPr>
          <p:nvPr/>
        </p:nvSpPr>
        <p:spPr bwMode="auto">
          <a:xfrm flipV="1">
            <a:off x="5651500" y="2349500"/>
            <a:ext cx="360363"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50" name="Text Box 40"/>
          <p:cNvSpPr txBox="1">
            <a:spLocks noChangeArrowheads="1"/>
          </p:cNvSpPr>
          <p:nvPr/>
        </p:nvSpPr>
        <p:spPr bwMode="auto">
          <a:xfrm>
            <a:off x="5867400" y="3213100"/>
            <a:ext cx="1408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t>影響の強さ</a:t>
            </a:r>
            <a:endParaRPr lang="en-US" altLang="ja-JP" sz="2000"/>
          </a:p>
        </p:txBody>
      </p:sp>
      <p:sp>
        <p:nvSpPr>
          <p:cNvPr id="22551" name="Line 41"/>
          <p:cNvSpPr>
            <a:spLocks noChangeShapeType="1"/>
          </p:cNvSpPr>
          <p:nvPr/>
        </p:nvSpPr>
        <p:spPr bwMode="auto">
          <a:xfrm flipV="1">
            <a:off x="323850" y="2925763"/>
            <a:ext cx="1728788" cy="7143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2552" name="Object 44"/>
          <p:cNvGraphicFramePr>
            <a:graphicFrameLocks noChangeAspect="1"/>
          </p:cNvGraphicFramePr>
          <p:nvPr/>
        </p:nvGraphicFramePr>
        <p:xfrm>
          <a:off x="900113" y="2565400"/>
          <a:ext cx="355600" cy="395288"/>
        </p:xfrm>
        <a:graphic>
          <a:graphicData uri="http://schemas.openxmlformats.org/presentationml/2006/ole">
            <mc:AlternateContent xmlns:mc="http://schemas.openxmlformats.org/markup-compatibility/2006">
              <mc:Choice xmlns:v="urn:schemas-microsoft-com:vml" Requires="v">
                <p:oleObj spid="_x0000_s22566" name="数式" r:id="rId22" imgW="95331" imgH="104740" progId="Equation.3">
                  <p:embed/>
                </p:oleObj>
              </mc:Choice>
              <mc:Fallback>
                <p:oleObj name="数式" r:id="rId22" imgW="95331" imgH="104740" progId="Equation.3">
                  <p:embed/>
                  <p:pic>
                    <p:nvPicPr>
                      <p:cNvPr id="0" name="Object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0113" y="2565400"/>
                        <a:ext cx="3556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3" name="Line 47"/>
          <p:cNvSpPr>
            <a:spLocks noChangeShapeType="1"/>
          </p:cNvSpPr>
          <p:nvPr/>
        </p:nvSpPr>
        <p:spPr bwMode="auto">
          <a:xfrm>
            <a:off x="1727200" y="595788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54" name="Text Box 49"/>
          <p:cNvSpPr txBox="1">
            <a:spLocks noChangeArrowheads="1"/>
          </p:cNvSpPr>
          <p:nvPr/>
        </p:nvSpPr>
        <p:spPr bwMode="auto">
          <a:xfrm>
            <a:off x="1319213" y="335756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FF"/>
                </a:solidFill>
              </a:rPr>
              <a:t>変形中心</a:t>
            </a:r>
            <a:endParaRPr lang="en-US" altLang="ja-JP" sz="2000">
              <a:solidFill>
                <a:srgbClr val="0000FF"/>
              </a:solidFill>
            </a:endParaRPr>
          </a:p>
        </p:txBody>
      </p:sp>
      <p:sp>
        <p:nvSpPr>
          <p:cNvPr id="22555" name="Text Box 50"/>
          <p:cNvSpPr txBox="1">
            <a:spLocks noChangeArrowheads="1"/>
          </p:cNvSpPr>
          <p:nvPr/>
        </p:nvSpPr>
        <p:spPr bwMode="auto">
          <a:xfrm>
            <a:off x="503238" y="2276475"/>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FF"/>
                </a:solidFill>
              </a:rPr>
              <a:t>影響半径</a:t>
            </a:r>
            <a:endParaRPr lang="en-US" altLang="ja-JP" sz="2000">
              <a:solidFill>
                <a:srgbClr val="0000FF"/>
              </a:solidFill>
            </a:endParaRPr>
          </a:p>
        </p:txBody>
      </p:sp>
      <p:sp>
        <p:nvSpPr>
          <p:cNvPr id="22556" name="Text Box 51"/>
          <p:cNvSpPr txBox="1">
            <a:spLocks noChangeArrowheads="1"/>
          </p:cNvSpPr>
          <p:nvPr/>
        </p:nvSpPr>
        <p:spPr bwMode="auto">
          <a:xfrm>
            <a:off x="1501775" y="1600200"/>
            <a:ext cx="157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0000FF"/>
                </a:solidFill>
              </a:rPr>
              <a:t>移動ベクトル</a:t>
            </a:r>
            <a:endParaRPr lang="en-US" altLang="ja-JP" sz="2000">
              <a:solidFill>
                <a:srgbClr val="0000FF"/>
              </a:solidFill>
            </a:endParaRPr>
          </a:p>
        </p:txBody>
      </p:sp>
      <p:sp>
        <p:nvSpPr>
          <p:cNvPr id="2255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2D62F61-E613-45A5-9641-4786DAFD9C21}" type="slidenum">
              <a:rPr lang="en-US" altLang="ja-JP" sz="1400"/>
              <a:pPr/>
              <a:t>17</a:t>
            </a:fld>
            <a:endParaRPr lang="en-US" altLang="ja-JP"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3" descr="disp2_d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981075"/>
            <a:ext cx="18859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4" descr="disp2_in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908050"/>
            <a:ext cx="1947862"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457200" y="-26988"/>
            <a:ext cx="8229600" cy="1143001"/>
          </a:xfrm>
        </p:spPr>
        <p:txBody>
          <a:bodyPr/>
          <a:lstStyle/>
          <a:p>
            <a:pPr eaLnBrk="1" hangingPunct="1"/>
            <a:r>
              <a:rPr lang="ja-JP" altLang="en-US" smtClean="0"/>
              <a:t>複数でつまむ</a:t>
            </a:r>
            <a:endParaRPr lang="en-US" altLang="ja-JP" smtClean="0"/>
          </a:p>
        </p:txBody>
      </p:sp>
      <p:pic>
        <p:nvPicPr>
          <p:cNvPr id="23557" name="Picture 5" descr="dis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2636838"/>
            <a:ext cx="3635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Oval 10"/>
          <p:cNvSpPr>
            <a:spLocks noChangeArrowheads="1"/>
          </p:cNvSpPr>
          <p:nvPr/>
        </p:nvSpPr>
        <p:spPr bwMode="auto">
          <a:xfrm>
            <a:off x="2957513" y="3357563"/>
            <a:ext cx="288925" cy="28733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3559" name="Line 11"/>
          <p:cNvSpPr>
            <a:spLocks noChangeShapeType="1"/>
          </p:cNvSpPr>
          <p:nvPr/>
        </p:nvSpPr>
        <p:spPr bwMode="auto">
          <a:xfrm flipV="1">
            <a:off x="3100388" y="2997200"/>
            <a:ext cx="576262" cy="504825"/>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60" name="Oval 12"/>
          <p:cNvSpPr>
            <a:spLocks noChangeArrowheads="1"/>
          </p:cNvSpPr>
          <p:nvPr/>
        </p:nvSpPr>
        <p:spPr bwMode="auto">
          <a:xfrm>
            <a:off x="1517650" y="2205038"/>
            <a:ext cx="2951163" cy="2808287"/>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3561" name="Oval 13"/>
          <p:cNvSpPr>
            <a:spLocks noChangeArrowheads="1"/>
          </p:cNvSpPr>
          <p:nvPr/>
        </p:nvSpPr>
        <p:spPr bwMode="auto">
          <a:xfrm>
            <a:off x="76200" y="4149725"/>
            <a:ext cx="2305050" cy="230505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3562" name="Oval 14"/>
          <p:cNvSpPr>
            <a:spLocks noChangeArrowheads="1"/>
          </p:cNvSpPr>
          <p:nvPr/>
        </p:nvSpPr>
        <p:spPr bwMode="auto">
          <a:xfrm>
            <a:off x="1012825" y="5229225"/>
            <a:ext cx="288925" cy="28733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3563" name="Line 15"/>
          <p:cNvSpPr>
            <a:spLocks noChangeShapeType="1"/>
          </p:cNvSpPr>
          <p:nvPr/>
        </p:nvSpPr>
        <p:spPr bwMode="auto">
          <a:xfrm flipH="1" flipV="1">
            <a:off x="652463" y="4870450"/>
            <a:ext cx="503237" cy="504825"/>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3564" name="Object 18"/>
          <p:cNvGraphicFramePr>
            <a:graphicFrameLocks noChangeAspect="1"/>
          </p:cNvGraphicFramePr>
          <p:nvPr/>
        </p:nvGraphicFramePr>
        <p:xfrm>
          <a:off x="4146550" y="4171950"/>
          <a:ext cx="4997450" cy="1720850"/>
        </p:xfrm>
        <a:graphic>
          <a:graphicData uri="http://schemas.openxmlformats.org/presentationml/2006/ole">
            <mc:AlternateContent xmlns:mc="http://schemas.openxmlformats.org/markup-compatibility/2006">
              <mc:Choice xmlns:v="urn:schemas-microsoft-com:vml" Requires="v">
                <p:oleObj spid="_x0000_s23568" name="数式" r:id="rId6" imgW="1625600" imgH="558800" progId="Equation.3">
                  <p:embed/>
                </p:oleObj>
              </mc:Choice>
              <mc:Fallback>
                <p:oleObj name="数式" r:id="rId6" imgW="1625600" imgH="5588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550" y="4171950"/>
                        <a:ext cx="4997450" cy="172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5" name="Text Box 19"/>
          <p:cNvSpPr txBox="1">
            <a:spLocks noChangeArrowheads="1"/>
          </p:cNvSpPr>
          <p:nvPr/>
        </p:nvSpPr>
        <p:spPr bwMode="auto">
          <a:xfrm>
            <a:off x="4656138" y="3573463"/>
            <a:ext cx="373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すべてのつまみ変形を足す</a:t>
            </a:r>
            <a:endParaRPr lang="en-US" altLang="ja-JP" sz="2400"/>
          </a:p>
        </p:txBody>
      </p:sp>
      <p:sp>
        <p:nvSpPr>
          <p:cNvPr id="23566" name="Line 25"/>
          <p:cNvSpPr>
            <a:spLocks noChangeShapeType="1"/>
          </p:cNvSpPr>
          <p:nvPr/>
        </p:nvSpPr>
        <p:spPr bwMode="auto">
          <a:xfrm>
            <a:off x="5940425" y="1916113"/>
            <a:ext cx="1008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0F9BB07-AE75-453B-8EF2-D0D306F35E27}" type="slidenum">
              <a:rPr lang="en-US" altLang="ja-JP" sz="1400"/>
              <a:pPr/>
              <a:t>18</a:t>
            </a:fld>
            <a:endParaRPr lang="en-US" altLang="ja-JP"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50825" y="692150"/>
            <a:ext cx="4033838"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変形ベクトルの数</a:t>
            </a:r>
          </a:p>
          <a:p>
            <a:pPr eaLnBrk="1" hangingPunct="1">
              <a:spcBef>
                <a:spcPct val="0"/>
              </a:spcBef>
              <a:buFontTx/>
              <a:buNone/>
            </a:pPr>
            <a:r>
              <a:rPr lang="en-US" altLang="ja-JP" sz="2000">
                <a:latin typeface="ＭＳ Ｐゴシック" panose="020B0600070205080204" pitchFamily="50" charset="-128"/>
              </a:rPr>
              <a:t>#define N 2</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変形ベクトル</a:t>
            </a:r>
          </a:p>
          <a:p>
            <a:pPr eaLnBrk="1" hangingPunct="1">
              <a:spcBef>
                <a:spcPct val="0"/>
              </a:spcBef>
              <a:buFontTx/>
              <a:buNone/>
            </a:pPr>
            <a:r>
              <a:rPr lang="en-US" altLang="ja-JP" sz="2000">
                <a:latin typeface="ＭＳ Ｐゴシック" panose="020B0600070205080204" pitchFamily="50" charset="-128"/>
              </a:rPr>
              <a:t>float </a:t>
            </a:r>
            <a:r>
              <a:rPr lang="en-US" altLang="ja-JP" sz="2000" b="1">
                <a:solidFill>
                  <a:srgbClr val="FF0000"/>
                </a:solidFill>
                <a:latin typeface="ＭＳ Ｐゴシック" panose="020B0600070205080204" pitchFamily="50" charset="-128"/>
              </a:rPr>
              <a:t>t</a:t>
            </a:r>
            <a:r>
              <a:rPr lang="en-US" altLang="ja-JP" sz="2000">
                <a:latin typeface="ＭＳ Ｐゴシック" panose="020B0600070205080204" pitchFamily="50" charset="-128"/>
              </a:rPr>
              <a:t>[N][3] = {{0,0,0.75}, {0.5,0,0} };</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変形領域の中心の座標</a:t>
            </a:r>
          </a:p>
          <a:p>
            <a:pPr eaLnBrk="1" hangingPunct="1">
              <a:spcBef>
                <a:spcPct val="0"/>
              </a:spcBef>
              <a:buFontTx/>
              <a:buNone/>
            </a:pPr>
            <a:r>
              <a:rPr lang="en-US" altLang="ja-JP" sz="2000">
                <a:latin typeface="ＭＳ Ｐゴシック" panose="020B0600070205080204" pitchFamily="50" charset="-128"/>
              </a:rPr>
              <a:t>float</a:t>
            </a:r>
            <a:r>
              <a:rPr lang="en-US" altLang="ja-JP" sz="2000" b="1">
                <a:latin typeface="ＭＳ Ｐゴシック" panose="020B0600070205080204" pitchFamily="50" charset="-128"/>
              </a:rPr>
              <a:t> </a:t>
            </a:r>
            <a:r>
              <a:rPr lang="en-US" altLang="ja-JP" sz="2000" b="1">
                <a:solidFill>
                  <a:srgbClr val="FF0000"/>
                </a:solidFill>
                <a:latin typeface="ＭＳ Ｐゴシック" panose="020B0600070205080204" pitchFamily="50" charset="-128"/>
              </a:rPr>
              <a:t>c</a:t>
            </a:r>
            <a:r>
              <a:rPr lang="en-US" altLang="ja-JP" sz="2000">
                <a:latin typeface="ＭＳ Ｐゴシック" panose="020B0600070205080204" pitchFamily="50" charset="-128"/>
              </a:rPr>
              <a:t>[N][3] = { {0,0,1}, {1,0,0} };</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変形領域の半径</a:t>
            </a:r>
          </a:p>
          <a:p>
            <a:pPr eaLnBrk="1" hangingPunct="1">
              <a:spcBef>
                <a:spcPct val="0"/>
              </a:spcBef>
              <a:buFontTx/>
              <a:buNone/>
            </a:pPr>
            <a:r>
              <a:rPr lang="en-US" altLang="ja-JP" sz="2000">
                <a:latin typeface="ＭＳ Ｐゴシック" panose="020B0600070205080204" pitchFamily="50" charset="-128"/>
              </a:rPr>
              <a:t>float </a:t>
            </a:r>
            <a:r>
              <a:rPr lang="en-US" altLang="ja-JP" sz="2000" b="1">
                <a:solidFill>
                  <a:srgbClr val="FF0000"/>
                </a:solidFill>
                <a:latin typeface="ＭＳ Ｐゴシック" panose="020B0600070205080204" pitchFamily="50" charset="-128"/>
              </a:rPr>
              <a:t>r</a:t>
            </a:r>
            <a:r>
              <a:rPr lang="en-US" altLang="ja-JP" sz="2000">
                <a:latin typeface="ＭＳ Ｐゴシック" panose="020B0600070205080204" pitchFamily="50" charset="-128"/>
              </a:rPr>
              <a:t>[N] = {1.5, 0.4};</a:t>
            </a:r>
          </a:p>
        </p:txBody>
      </p:sp>
      <p:sp>
        <p:nvSpPr>
          <p:cNvPr id="24579" name="Text Box 6"/>
          <p:cNvSpPr txBox="1">
            <a:spLocks noChangeArrowheads="1"/>
          </p:cNvSpPr>
          <p:nvPr/>
        </p:nvSpPr>
        <p:spPr bwMode="auto">
          <a:xfrm>
            <a:off x="4356100" y="733425"/>
            <a:ext cx="4751388" cy="436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ＭＳ Ｐゴシック" panose="020B0600070205080204" pitchFamily="50" charset="-128"/>
              </a:rPr>
              <a:t>float (*</a:t>
            </a:r>
            <a:r>
              <a:rPr lang="en-US" altLang="ja-JP" sz="2000" b="1">
                <a:solidFill>
                  <a:srgbClr val="FF0000"/>
                </a:solidFill>
                <a:latin typeface="ＭＳ Ｐゴシック" panose="020B0600070205080204" pitchFamily="50" charset="-128"/>
              </a:rPr>
              <a:t>ver0</a:t>
            </a:r>
            <a:r>
              <a:rPr lang="en-US" altLang="ja-JP" sz="2000">
                <a:latin typeface="ＭＳ Ｐゴシック" panose="020B0600070205080204" pitchFamily="50" charset="-128"/>
              </a:rPr>
              <a:t>)[3] ; //</a:t>
            </a:r>
            <a:r>
              <a:rPr lang="ja-JP" altLang="en-US" sz="2000">
                <a:latin typeface="ＭＳ Ｐゴシック" panose="020B0600070205080204" pitchFamily="50" charset="-128"/>
              </a:rPr>
              <a:t>変形前の頂点</a:t>
            </a:r>
          </a:p>
          <a:p>
            <a:pPr eaLnBrk="1" hangingPunct="1">
              <a:spcBef>
                <a:spcPct val="0"/>
              </a:spcBef>
              <a:buFontTx/>
              <a:buNone/>
            </a:pPr>
            <a:r>
              <a:rPr lang="en-US" altLang="ja-JP" sz="2000">
                <a:latin typeface="ＭＳ Ｐゴシック" panose="020B0600070205080204" pitchFamily="50" charset="-128"/>
              </a:rPr>
              <a:t>float (*</a:t>
            </a:r>
            <a:r>
              <a:rPr lang="en-US" altLang="ja-JP" sz="2000" b="1">
                <a:solidFill>
                  <a:srgbClr val="FF0000"/>
                </a:solidFill>
                <a:latin typeface="ＭＳ Ｐゴシック" panose="020B0600070205080204" pitchFamily="50" charset="-128"/>
              </a:rPr>
              <a:t>ver</a:t>
            </a:r>
            <a:r>
              <a:rPr lang="en-US" altLang="ja-JP" sz="2000">
                <a:latin typeface="ＭＳ Ｐゴシック" panose="020B0600070205080204" pitchFamily="50" charset="-128"/>
              </a:rPr>
              <a:t>)[3]; //</a:t>
            </a:r>
            <a:r>
              <a:rPr lang="ja-JP" altLang="en-US" sz="2000">
                <a:latin typeface="ＭＳ Ｐゴシック" panose="020B0600070205080204" pitchFamily="50" charset="-128"/>
              </a:rPr>
              <a:t>変形後の頂点</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void deform(){</a:t>
            </a:r>
          </a:p>
          <a:p>
            <a:pPr eaLnBrk="1" hangingPunct="1">
              <a:spcBef>
                <a:spcPct val="0"/>
              </a:spcBef>
              <a:buFontTx/>
              <a:buNone/>
            </a:pPr>
            <a:r>
              <a:rPr lang="en-US" altLang="ja-JP" sz="2000">
                <a:latin typeface="ＭＳ Ｐゴシック" panose="020B0600070205080204" pitchFamily="50" charset="-128"/>
              </a:rPr>
              <a:t>  for(int i=0; i&lt;verN; i++){</a:t>
            </a:r>
          </a:p>
          <a:p>
            <a:pPr eaLnBrk="1" hangingPunct="1">
              <a:spcBef>
                <a:spcPct val="0"/>
              </a:spcBef>
              <a:buFontTx/>
              <a:buNone/>
            </a:pPr>
            <a:r>
              <a:rPr lang="en-US" altLang="ja-JP" sz="2000">
                <a:latin typeface="ＭＳ Ｐゴシック" panose="020B0600070205080204" pitchFamily="50" charset="-128"/>
              </a:rPr>
              <a:t>    float s[3] = {0,0,0};</a:t>
            </a:r>
          </a:p>
          <a:p>
            <a:pPr eaLnBrk="1" hangingPunct="1">
              <a:spcBef>
                <a:spcPct val="0"/>
              </a:spcBef>
              <a:buFontTx/>
              <a:buNone/>
            </a:pPr>
            <a:r>
              <a:rPr lang="en-US" altLang="ja-JP" sz="2000">
                <a:latin typeface="ＭＳ Ｐゴシック" panose="020B0600070205080204" pitchFamily="50" charset="-128"/>
              </a:rPr>
              <a:t>    for(int j=0; j&lt;N; j++){</a:t>
            </a:r>
          </a:p>
          <a:p>
            <a:pPr eaLnBrk="1" hangingPunct="1">
              <a:spcBef>
                <a:spcPct val="0"/>
              </a:spcBef>
              <a:buFontTx/>
              <a:buNone/>
            </a:pPr>
            <a:r>
              <a:rPr lang="en-US" altLang="ja-JP" sz="2000">
                <a:latin typeface="ＭＳ Ｐゴシック" panose="020B0600070205080204" pitchFamily="50" charset="-128"/>
              </a:rPr>
              <a:t>      // </a:t>
            </a:r>
            <a:r>
              <a:rPr lang="ja-JP" altLang="en-US" sz="2000" b="1" u="sng">
                <a:solidFill>
                  <a:srgbClr val="0000FF"/>
                </a:solidFill>
                <a:latin typeface="ＭＳ Ｐゴシック" panose="020B0600070205080204" pitchFamily="50" charset="-128"/>
              </a:rPr>
              <a:t>ここを埋める</a:t>
            </a:r>
            <a:r>
              <a:rPr lang="ja-JP" altLang="en-US" sz="2000">
                <a:latin typeface="ＭＳ Ｐゴシック" panose="020B0600070205080204" pitchFamily="50" charset="-128"/>
              </a:rPr>
              <a:t> </a:t>
            </a:r>
            <a:r>
              <a:rPr lang="en-US" altLang="ja-JP" sz="2000">
                <a:latin typeface="ＭＳ Ｐゴシック" panose="020B0600070205080204" pitchFamily="50" charset="-128"/>
              </a:rPr>
              <a:t>  </a:t>
            </a:r>
          </a:p>
          <a:p>
            <a:pPr eaLnBrk="1" hangingPunct="1">
              <a:spcBef>
                <a:spcPct val="0"/>
              </a:spcBef>
              <a:buFontTx/>
              <a:buNone/>
            </a:pPr>
            <a:r>
              <a:rPr lang="ja-JP" altLang="en-US" sz="2000">
                <a:latin typeface="ＭＳ Ｐゴシック" panose="020B0600070205080204" pitchFamily="50" charset="-128"/>
              </a:rPr>
              <a:t>    </a:t>
            </a:r>
            <a:r>
              <a:rPr lang="en-US" altLang="ja-JP" sz="2000">
                <a:latin typeface="ＭＳ Ｐゴシック" panose="020B0600070205080204" pitchFamily="50" charset="-128"/>
              </a:rPr>
              <a:t>}</a:t>
            </a:r>
          </a:p>
          <a:p>
            <a:pPr eaLnBrk="1" hangingPunct="1">
              <a:spcBef>
                <a:spcPct val="0"/>
              </a:spcBef>
              <a:buFontTx/>
              <a:buNone/>
            </a:pPr>
            <a:r>
              <a:rPr lang="en-US" altLang="ja-JP" sz="2000">
                <a:latin typeface="ＭＳ Ｐゴシック" panose="020B0600070205080204" pitchFamily="50" charset="-128"/>
              </a:rPr>
              <a:t>  }</a:t>
            </a:r>
          </a:p>
          <a:p>
            <a:pPr eaLnBrk="1" hangingPunct="1">
              <a:spcBef>
                <a:spcPct val="0"/>
              </a:spcBef>
              <a:buFontTx/>
              <a:buNone/>
            </a:pPr>
            <a:r>
              <a:rPr lang="en-US" altLang="ja-JP" sz="2000">
                <a:latin typeface="ＭＳ Ｐゴシック" panose="020B0600070205080204" pitchFamily="50" charset="-128"/>
              </a:rPr>
              <a:t>  ver[i][0] = ver0[i][0] + s[0];</a:t>
            </a:r>
          </a:p>
          <a:p>
            <a:pPr eaLnBrk="1" hangingPunct="1">
              <a:spcBef>
                <a:spcPct val="0"/>
              </a:spcBef>
              <a:buFontTx/>
              <a:buNone/>
            </a:pPr>
            <a:r>
              <a:rPr lang="en-US" altLang="ja-JP" sz="2000">
                <a:latin typeface="ＭＳ Ｐゴシック" panose="020B0600070205080204" pitchFamily="50" charset="-128"/>
              </a:rPr>
              <a:t>  ver[i][1] = ver0[i][1] + s[1];</a:t>
            </a:r>
          </a:p>
          <a:p>
            <a:pPr eaLnBrk="1" hangingPunct="1">
              <a:spcBef>
                <a:spcPct val="0"/>
              </a:spcBef>
              <a:buFontTx/>
              <a:buNone/>
            </a:pPr>
            <a:r>
              <a:rPr lang="en-US" altLang="ja-JP" sz="2000">
                <a:latin typeface="ＭＳ Ｐゴシック" panose="020B0600070205080204" pitchFamily="50" charset="-128"/>
              </a:rPr>
              <a:t>  ver[i][2] = ver0[i][2] + s[2];</a:t>
            </a:r>
          </a:p>
          <a:p>
            <a:pPr eaLnBrk="1" hangingPunct="1">
              <a:spcBef>
                <a:spcPct val="0"/>
              </a:spcBef>
              <a:buFontTx/>
              <a:buNone/>
            </a:pPr>
            <a:r>
              <a:rPr lang="en-US" altLang="ja-JP" sz="2000">
                <a:latin typeface="ＭＳ Ｐゴシック" panose="020B0600070205080204" pitchFamily="50" charset="-128"/>
              </a:rPr>
              <a:t>}  </a:t>
            </a:r>
          </a:p>
        </p:txBody>
      </p:sp>
      <p:sp>
        <p:nvSpPr>
          <p:cNvPr id="24580" name="Text Box 7"/>
          <p:cNvSpPr txBox="1">
            <a:spLocks noChangeArrowheads="1"/>
          </p:cNvSpPr>
          <p:nvPr/>
        </p:nvSpPr>
        <p:spPr bwMode="auto">
          <a:xfrm>
            <a:off x="760413" y="234950"/>
            <a:ext cx="280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変形のためのデータ</a:t>
            </a:r>
          </a:p>
        </p:txBody>
      </p:sp>
      <p:sp>
        <p:nvSpPr>
          <p:cNvPr id="24581" name="Text Box 10"/>
          <p:cNvSpPr txBox="1">
            <a:spLocks noChangeArrowheads="1"/>
          </p:cNvSpPr>
          <p:nvPr/>
        </p:nvSpPr>
        <p:spPr bwMode="auto">
          <a:xfrm>
            <a:off x="5743575" y="115888"/>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変形の関数</a:t>
            </a:r>
          </a:p>
        </p:txBody>
      </p:sp>
      <p:graphicFrame>
        <p:nvGraphicFramePr>
          <p:cNvPr id="24582" name="Object 18"/>
          <p:cNvGraphicFramePr>
            <a:graphicFrameLocks noChangeAspect="1"/>
          </p:cNvGraphicFramePr>
          <p:nvPr/>
        </p:nvGraphicFramePr>
        <p:xfrm>
          <a:off x="395288" y="5084763"/>
          <a:ext cx="3744912" cy="1289050"/>
        </p:xfrm>
        <a:graphic>
          <a:graphicData uri="http://schemas.openxmlformats.org/presentationml/2006/ole">
            <mc:AlternateContent xmlns:mc="http://schemas.openxmlformats.org/markup-compatibility/2006">
              <mc:Choice xmlns:v="urn:schemas-microsoft-com:vml" Requires="v">
                <p:oleObj spid="_x0000_s24586" name="数式" r:id="rId3" imgW="1625600" imgH="558800" progId="Equation.3">
                  <p:embed/>
                </p:oleObj>
              </mc:Choice>
              <mc:Fallback>
                <p:oleObj name="数式" r:id="rId3" imgW="1625600" imgH="55880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084763"/>
                        <a:ext cx="3744912"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AutoShape 11"/>
          <p:cNvSpPr>
            <a:spLocks/>
          </p:cNvSpPr>
          <p:nvPr/>
        </p:nvSpPr>
        <p:spPr bwMode="auto">
          <a:xfrm rot="5400000">
            <a:off x="2555875" y="3789363"/>
            <a:ext cx="647700" cy="2374900"/>
          </a:xfrm>
          <a:prstGeom prst="leftBrace">
            <a:avLst>
              <a:gd name="adj1" fmla="val 30556"/>
              <a:gd name="adj2" fmla="val 46120"/>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4584" name="Line 12"/>
          <p:cNvSpPr>
            <a:spLocks noChangeShapeType="1"/>
          </p:cNvSpPr>
          <p:nvPr/>
        </p:nvSpPr>
        <p:spPr bwMode="auto">
          <a:xfrm flipH="1">
            <a:off x="2987675" y="3213100"/>
            <a:ext cx="2808288" cy="136842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58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C17805A-17F8-4D53-98E0-BB1457321068}" type="slidenum">
              <a:rPr lang="en-US" altLang="ja-JP" sz="1400"/>
              <a:pPr/>
              <a:t>19</a:t>
            </a:fld>
            <a:endParaRPr lang="en-US" altLang="ja-JP"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171450"/>
            <a:ext cx="8229600" cy="1143000"/>
          </a:xfrm>
        </p:spPr>
        <p:txBody>
          <a:bodyPr/>
          <a:lstStyle/>
          <a:p>
            <a:pPr eaLnBrk="1" hangingPunct="1"/>
            <a:r>
              <a:rPr lang="ja-JP" altLang="en-US" smtClean="0"/>
              <a:t>今回の授業の目的</a:t>
            </a:r>
          </a:p>
        </p:txBody>
      </p:sp>
      <p:sp>
        <p:nvSpPr>
          <p:cNvPr id="6147" name="Rectangle 3"/>
          <p:cNvSpPr>
            <a:spLocks noGrp="1" noChangeArrowheads="1"/>
          </p:cNvSpPr>
          <p:nvPr>
            <p:ph type="body" idx="4294967295"/>
          </p:nvPr>
        </p:nvSpPr>
        <p:spPr>
          <a:xfrm>
            <a:off x="714375" y="828675"/>
            <a:ext cx="7500938" cy="1800225"/>
          </a:xfrm>
        </p:spPr>
        <p:txBody>
          <a:bodyPr/>
          <a:lstStyle/>
          <a:p>
            <a:pPr eaLnBrk="1" hangingPunct="1">
              <a:buFontTx/>
              <a:buNone/>
            </a:pPr>
            <a:r>
              <a:rPr lang="ja-JP" altLang="en-US" smtClean="0"/>
              <a:t>ポリゴンメッシュに関して以下を学ぶ</a:t>
            </a:r>
          </a:p>
          <a:p>
            <a:pPr eaLnBrk="1" hangingPunct="1"/>
            <a:r>
              <a:rPr lang="ja-JP" altLang="en-US" smtClean="0"/>
              <a:t>頂点を移動することによる形の変形</a:t>
            </a:r>
          </a:p>
          <a:p>
            <a:pPr eaLnBrk="1" hangingPunct="1"/>
            <a:r>
              <a:rPr lang="ja-JP" altLang="en-US" smtClean="0"/>
              <a:t>三角形の数を減らすことによる簡略化</a:t>
            </a:r>
          </a:p>
          <a:p>
            <a:pPr lvl="1" eaLnBrk="1" hangingPunct="1"/>
            <a:endParaRPr lang="ja-JP" altLang="en-US" smtClean="0"/>
          </a:p>
          <a:p>
            <a:pPr eaLnBrk="1" hangingPunct="1">
              <a:buFontTx/>
              <a:buNone/>
            </a:pPr>
            <a:endParaRPr lang="en-US" altLang="ja-JP" smtClean="0"/>
          </a:p>
        </p:txBody>
      </p:sp>
      <p:pic>
        <p:nvPicPr>
          <p:cNvPr id="6148" name="Picture 45" descr="disp1_in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0120">
            <a:off x="827088" y="2781300"/>
            <a:ext cx="187007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6" descr="disp1_de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0922">
            <a:off x="2195513" y="4705350"/>
            <a:ext cx="19446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Line 7"/>
          <p:cNvSpPr>
            <a:spLocks noChangeShapeType="1"/>
          </p:cNvSpPr>
          <p:nvPr/>
        </p:nvSpPr>
        <p:spPr bwMode="auto">
          <a:xfrm>
            <a:off x="2124075" y="4797425"/>
            <a:ext cx="4318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6151"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4638" y="2492375"/>
            <a:ext cx="243205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3429000"/>
            <a:ext cx="2378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3" name="Line 12"/>
          <p:cNvSpPr>
            <a:spLocks noChangeShapeType="1"/>
          </p:cNvSpPr>
          <p:nvPr/>
        </p:nvSpPr>
        <p:spPr bwMode="auto">
          <a:xfrm>
            <a:off x="6156325" y="5229225"/>
            <a:ext cx="4318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スライド番号プレースホルダー 1"/>
          <p:cNvSpPr>
            <a:spLocks noGrp="1"/>
          </p:cNvSpPr>
          <p:nvPr>
            <p:ph type="sldNum" sz="quarter" idx="12"/>
          </p:nvPr>
        </p:nvSpPr>
        <p:spPr/>
        <p:txBody>
          <a:bodyPr/>
          <a:lstStyle/>
          <a:p>
            <a:pPr>
              <a:defRPr/>
            </a:pPr>
            <a:fld id="{44CB7937-0740-4F84-88B9-25304D8CC154}" type="slidenum">
              <a:rPr lang="en-US" altLang="ja-JP"/>
              <a:pPr>
                <a:defRPr/>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idx="4294967295"/>
          </p:nvPr>
        </p:nvSpPr>
        <p:spPr>
          <a:xfrm>
            <a:off x="457200" y="-142875"/>
            <a:ext cx="8229600" cy="1143000"/>
          </a:xfrm>
        </p:spPr>
        <p:txBody>
          <a:bodyPr/>
          <a:lstStyle/>
          <a:p>
            <a:r>
              <a:rPr lang="ja-JP" altLang="en-US" smtClean="0">
                <a:solidFill>
                  <a:srgbClr val="FF00FF"/>
                </a:solidFill>
              </a:rPr>
              <a:t>課題 </a:t>
            </a:r>
            <a:r>
              <a:rPr lang="en-US" altLang="ja-JP" smtClean="0">
                <a:solidFill>
                  <a:srgbClr val="FF00FF"/>
                </a:solidFill>
              </a:rPr>
              <a:t>1</a:t>
            </a:r>
            <a:endParaRPr lang="ja-JP" altLang="en-US" smtClean="0">
              <a:solidFill>
                <a:srgbClr val="FF00FF"/>
              </a:solidFill>
            </a:endParaRPr>
          </a:p>
        </p:txBody>
      </p:sp>
      <p:sp>
        <p:nvSpPr>
          <p:cNvPr id="25603" name="コンテンツ プレースホルダ 2"/>
          <p:cNvSpPr>
            <a:spLocks noGrp="1"/>
          </p:cNvSpPr>
          <p:nvPr>
            <p:ph idx="4294967295"/>
          </p:nvPr>
        </p:nvSpPr>
        <p:spPr>
          <a:xfrm>
            <a:off x="285750" y="496888"/>
            <a:ext cx="8643938" cy="2932112"/>
          </a:xfrm>
        </p:spPr>
        <p:txBody>
          <a:bodyPr/>
          <a:lstStyle/>
          <a:p>
            <a:pPr marL="514350" indent="-514350">
              <a:buFontTx/>
              <a:buNone/>
            </a:pPr>
            <a:r>
              <a:rPr lang="en-US" altLang="ja-JP" u="sng" smtClean="0"/>
              <a:t>prog3-2 </a:t>
            </a:r>
            <a:r>
              <a:rPr lang="ja-JP" altLang="en-US" u="sng" smtClean="0"/>
              <a:t>を使う</a:t>
            </a:r>
            <a:endParaRPr lang="en-US" altLang="ja-JP" u="sng" smtClean="0"/>
          </a:p>
          <a:p>
            <a:pPr marL="514350" indent="-514350">
              <a:buFontTx/>
              <a:buAutoNum type="arabicPeriod"/>
            </a:pPr>
            <a:r>
              <a:rPr lang="ja-JP" altLang="en-US" smtClean="0"/>
              <a:t>変形の関数 </a:t>
            </a:r>
            <a:r>
              <a:rPr lang="en-US" altLang="ja-JP" smtClean="0"/>
              <a:t>“deform” </a:t>
            </a:r>
            <a:r>
              <a:rPr lang="ja-JP" altLang="en-US" smtClean="0"/>
              <a:t>を完成させよ</a:t>
            </a:r>
          </a:p>
          <a:p>
            <a:pPr marL="914400" lvl="1" indent="-514350"/>
            <a:r>
              <a:rPr lang="en-US" altLang="ja-JP" smtClean="0"/>
              <a:t>‘d’ </a:t>
            </a:r>
            <a:r>
              <a:rPr lang="ja-JP" altLang="en-US" smtClean="0"/>
              <a:t>キーを押すと変形後が表示される</a:t>
            </a:r>
          </a:p>
          <a:p>
            <a:pPr marL="914400" lvl="1" indent="-514350"/>
            <a:r>
              <a:rPr lang="en-US" altLang="ja-JP" smtClean="0"/>
              <a:t>‘o’ </a:t>
            </a:r>
            <a:r>
              <a:rPr lang="ja-JP" altLang="en-US" smtClean="0"/>
              <a:t>キーを押すと変形前が表示される</a:t>
            </a:r>
          </a:p>
          <a:p>
            <a:pPr marL="514350" indent="-514350">
              <a:buFontTx/>
              <a:buAutoNum type="arabicPeriod"/>
            </a:pPr>
            <a:r>
              <a:rPr lang="ja-JP" altLang="en-US" smtClean="0"/>
              <a:t>変形後に口と鼻が付くように</a:t>
            </a:r>
            <a:br>
              <a:rPr lang="ja-JP" altLang="en-US" smtClean="0"/>
            </a:br>
            <a:r>
              <a:rPr lang="ja-JP" altLang="en-US" smtClean="0"/>
              <a:t>　　　変形のデータ変更せよ</a:t>
            </a:r>
          </a:p>
        </p:txBody>
      </p:sp>
      <p:pic>
        <p:nvPicPr>
          <p:cNvPr id="25604" name="Picture 4" descr="sphere_i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3721100"/>
            <a:ext cx="2814637"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sphere_de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1388" y="2928938"/>
            <a:ext cx="36369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Oval 7"/>
          <p:cNvSpPr>
            <a:spLocks noChangeArrowheads="1"/>
          </p:cNvSpPr>
          <p:nvPr/>
        </p:nvSpPr>
        <p:spPr bwMode="auto">
          <a:xfrm>
            <a:off x="2230438" y="3792538"/>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07" name="Oval 8"/>
          <p:cNvSpPr>
            <a:spLocks noChangeArrowheads="1"/>
          </p:cNvSpPr>
          <p:nvPr/>
        </p:nvSpPr>
        <p:spPr bwMode="auto">
          <a:xfrm>
            <a:off x="2951163" y="4729163"/>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08" name="Oval 9"/>
          <p:cNvSpPr>
            <a:spLocks noChangeArrowheads="1"/>
          </p:cNvSpPr>
          <p:nvPr/>
        </p:nvSpPr>
        <p:spPr bwMode="auto">
          <a:xfrm>
            <a:off x="2374900" y="4729163"/>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09" name="Oval 10"/>
          <p:cNvSpPr>
            <a:spLocks noChangeArrowheads="1"/>
          </p:cNvSpPr>
          <p:nvPr/>
        </p:nvSpPr>
        <p:spPr bwMode="auto">
          <a:xfrm>
            <a:off x="1222375" y="5160963"/>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10" name="Oval 11"/>
          <p:cNvSpPr>
            <a:spLocks noChangeArrowheads="1"/>
          </p:cNvSpPr>
          <p:nvPr/>
        </p:nvSpPr>
        <p:spPr bwMode="auto">
          <a:xfrm>
            <a:off x="3454400" y="5016500"/>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11" name="Oval 12"/>
          <p:cNvSpPr>
            <a:spLocks noChangeArrowheads="1"/>
          </p:cNvSpPr>
          <p:nvPr/>
        </p:nvSpPr>
        <p:spPr bwMode="auto">
          <a:xfrm>
            <a:off x="2085975" y="6096000"/>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12" name="Oval 13"/>
          <p:cNvSpPr>
            <a:spLocks noChangeArrowheads="1"/>
          </p:cNvSpPr>
          <p:nvPr/>
        </p:nvSpPr>
        <p:spPr bwMode="auto">
          <a:xfrm>
            <a:off x="2806700" y="6096000"/>
            <a:ext cx="215900" cy="215900"/>
          </a:xfrm>
          <a:prstGeom prst="ellipse">
            <a:avLst/>
          </a:prstGeom>
          <a:solidFill>
            <a:srgbClr val="FF00FF"/>
          </a:solidFill>
          <a:ln w="9525">
            <a:solidFill>
              <a:srgbClr val="FF00FF"/>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5613" name="Line 14"/>
          <p:cNvSpPr>
            <a:spLocks noChangeShapeType="1"/>
          </p:cNvSpPr>
          <p:nvPr/>
        </p:nvSpPr>
        <p:spPr bwMode="auto">
          <a:xfrm>
            <a:off x="3886200" y="5376863"/>
            <a:ext cx="936625"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 name="スライド番号プレースホルダー 1"/>
          <p:cNvSpPr>
            <a:spLocks noGrp="1"/>
          </p:cNvSpPr>
          <p:nvPr>
            <p:ph type="sldNum" sz="quarter" idx="12"/>
          </p:nvPr>
        </p:nvSpPr>
        <p:spPr/>
        <p:txBody>
          <a:bodyPr/>
          <a:lstStyle/>
          <a:p>
            <a:pPr>
              <a:defRPr/>
            </a:pPr>
            <a:fld id="{CA96985C-5C03-4A09-B426-B4A641DEE5E7}" type="slidenum">
              <a:rPr lang="en-US" altLang="ja-JP"/>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36513"/>
            <a:ext cx="8229600" cy="1143001"/>
          </a:xfrm>
        </p:spPr>
        <p:txBody>
          <a:bodyPr/>
          <a:lstStyle/>
          <a:p>
            <a:pPr eaLnBrk="1" hangingPunct="1"/>
            <a:r>
              <a:rPr lang="ja-JP" altLang="en-US" smtClean="0">
                <a:solidFill>
                  <a:srgbClr val="0000FF"/>
                </a:solidFill>
              </a:rPr>
              <a:t>話の流れ</a:t>
            </a:r>
          </a:p>
        </p:txBody>
      </p:sp>
      <p:sp>
        <p:nvSpPr>
          <p:cNvPr id="26627" name="Rectangle 3"/>
          <p:cNvSpPr>
            <a:spLocks noGrp="1" noChangeArrowheads="1"/>
          </p:cNvSpPr>
          <p:nvPr>
            <p:ph type="body" idx="4294967295"/>
          </p:nvPr>
        </p:nvSpPr>
        <p:spPr>
          <a:xfrm>
            <a:off x="457200" y="998538"/>
            <a:ext cx="8229600" cy="5392737"/>
          </a:xfrm>
        </p:spPr>
        <p:txBody>
          <a:bodyPr/>
          <a:lstStyle/>
          <a:p>
            <a:pPr lvl="1" eaLnBrk="1" hangingPunct="1">
              <a:buFontTx/>
              <a:buNone/>
            </a:pPr>
            <a:endParaRPr lang="en-US" altLang="ja-JP" smtClean="0"/>
          </a:p>
          <a:p>
            <a:pPr eaLnBrk="1" hangingPunct="1"/>
            <a:r>
              <a:rPr lang="ja-JP" altLang="en-US" smtClean="0"/>
              <a:t>変形</a:t>
            </a:r>
          </a:p>
          <a:p>
            <a:pPr eaLnBrk="1" hangingPunct="1"/>
            <a:endParaRPr lang="ja-JP" altLang="en-US" smtClean="0"/>
          </a:p>
          <a:p>
            <a:pPr eaLnBrk="1" hangingPunct="1"/>
            <a:r>
              <a:rPr lang="ja-JP" altLang="en-US" smtClean="0"/>
              <a:t>モーフィング</a:t>
            </a:r>
          </a:p>
          <a:p>
            <a:pPr eaLnBrk="1" hangingPunct="1"/>
            <a:endParaRPr lang="ja-JP" altLang="en-US" smtClean="0"/>
          </a:p>
          <a:p>
            <a:pPr eaLnBrk="1" hangingPunct="1"/>
            <a:r>
              <a:rPr lang="ja-JP" altLang="en-US" smtClean="0"/>
              <a:t>簡略化</a:t>
            </a:r>
          </a:p>
          <a:p>
            <a:pPr eaLnBrk="1" hangingPunct="1">
              <a:buFontTx/>
              <a:buNone/>
            </a:pPr>
            <a:endParaRPr lang="en-US" altLang="ja-JP" smtClean="0"/>
          </a:p>
        </p:txBody>
      </p:sp>
      <p:sp>
        <p:nvSpPr>
          <p:cNvPr id="26628" name="Line 4"/>
          <p:cNvSpPr>
            <a:spLocks noChangeShapeType="1"/>
          </p:cNvSpPr>
          <p:nvPr/>
        </p:nvSpPr>
        <p:spPr bwMode="auto">
          <a:xfrm flipH="1">
            <a:off x="3059113" y="2997200"/>
            <a:ext cx="1008062"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スライド番号プレースホルダー 1"/>
          <p:cNvSpPr>
            <a:spLocks noGrp="1"/>
          </p:cNvSpPr>
          <p:nvPr>
            <p:ph type="sldNum" sz="quarter" idx="12"/>
          </p:nvPr>
        </p:nvSpPr>
        <p:spPr/>
        <p:txBody>
          <a:bodyPr/>
          <a:lstStyle/>
          <a:p>
            <a:pPr>
              <a:defRPr/>
            </a:pPr>
            <a:fld id="{2C96A565-5A2E-47AD-9F1A-E40A59929650}" type="slidenum">
              <a:rPr lang="en-US" altLang="ja-JP"/>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ja-JP" altLang="en-US" smtClean="0"/>
              <a:t>メッシュモーフィング</a:t>
            </a:r>
          </a:p>
        </p:txBody>
      </p:sp>
      <p:sp>
        <p:nvSpPr>
          <p:cNvPr id="27651" name="Rectangle 3"/>
          <p:cNvSpPr>
            <a:spLocks noGrp="1" noChangeArrowheads="1"/>
          </p:cNvSpPr>
          <p:nvPr>
            <p:ph type="body" idx="1"/>
          </p:nvPr>
        </p:nvSpPr>
        <p:spPr>
          <a:xfrm>
            <a:off x="663575" y="1673225"/>
            <a:ext cx="8229600" cy="892175"/>
          </a:xfrm>
        </p:spPr>
        <p:txBody>
          <a:bodyPr/>
          <a:lstStyle/>
          <a:p>
            <a:pPr eaLnBrk="1" hangingPunct="1"/>
            <a:r>
              <a:rPr lang="en-US" altLang="ja-JP" smtClean="0"/>
              <a:t>2</a:t>
            </a:r>
            <a:r>
              <a:rPr lang="ja-JP" altLang="en-US" smtClean="0"/>
              <a:t>つのメッシュを時間軸において補間する</a:t>
            </a:r>
          </a:p>
        </p:txBody>
      </p:sp>
      <p:pic>
        <p:nvPicPr>
          <p:cNvPr id="27652" name="Picture 4" descr="名称未設定-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614738"/>
            <a:ext cx="79216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名称未設定-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659188"/>
            <a:ext cx="4559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7"/>
          <p:cNvSpPr>
            <a:spLocks noChangeShapeType="1"/>
          </p:cNvSpPr>
          <p:nvPr/>
        </p:nvSpPr>
        <p:spPr bwMode="auto">
          <a:xfrm>
            <a:off x="1331913" y="3181350"/>
            <a:ext cx="0"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655" name="Text Box 8"/>
          <p:cNvSpPr txBox="1">
            <a:spLocks noChangeArrowheads="1"/>
          </p:cNvSpPr>
          <p:nvPr/>
        </p:nvSpPr>
        <p:spPr bwMode="auto">
          <a:xfrm>
            <a:off x="663575" y="2755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p>
        </p:txBody>
      </p:sp>
      <p:sp>
        <p:nvSpPr>
          <p:cNvPr id="27656" name="Text Box 9"/>
          <p:cNvSpPr txBox="1">
            <a:spLocks noChangeArrowheads="1"/>
          </p:cNvSpPr>
          <p:nvPr/>
        </p:nvSpPr>
        <p:spPr bwMode="auto">
          <a:xfrm>
            <a:off x="179388" y="2390775"/>
            <a:ext cx="2357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モーフィング前の</a:t>
            </a:r>
            <a:br>
              <a:rPr lang="ja-JP" altLang="en-US" sz="2400"/>
            </a:br>
            <a:r>
              <a:rPr lang="ja-JP" altLang="en-US" sz="2400"/>
              <a:t>メッシュ</a:t>
            </a:r>
          </a:p>
        </p:txBody>
      </p:sp>
      <p:sp>
        <p:nvSpPr>
          <p:cNvPr id="27657" name="Text Box 10"/>
          <p:cNvSpPr txBox="1">
            <a:spLocks noChangeArrowheads="1"/>
          </p:cNvSpPr>
          <p:nvPr/>
        </p:nvSpPr>
        <p:spPr bwMode="auto">
          <a:xfrm>
            <a:off x="6700838" y="2390775"/>
            <a:ext cx="2357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モーフィング後の</a:t>
            </a:r>
            <a:br>
              <a:rPr lang="ja-JP" altLang="en-US" sz="2400"/>
            </a:br>
            <a:r>
              <a:rPr lang="ja-JP" altLang="en-US" sz="2400"/>
              <a:t>メッシュ</a:t>
            </a:r>
          </a:p>
        </p:txBody>
      </p:sp>
      <p:sp>
        <p:nvSpPr>
          <p:cNvPr id="27658" name="Line 11"/>
          <p:cNvSpPr>
            <a:spLocks noChangeShapeType="1"/>
          </p:cNvSpPr>
          <p:nvPr/>
        </p:nvSpPr>
        <p:spPr bwMode="auto">
          <a:xfrm>
            <a:off x="7885113" y="31877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659" name="Line 12"/>
          <p:cNvSpPr>
            <a:spLocks noChangeShapeType="1"/>
          </p:cNvSpPr>
          <p:nvPr/>
        </p:nvSpPr>
        <p:spPr bwMode="auto">
          <a:xfrm>
            <a:off x="323850" y="5341938"/>
            <a:ext cx="84248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660" name="Text Box 13"/>
          <p:cNvSpPr txBox="1">
            <a:spLocks noChangeArrowheads="1"/>
          </p:cNvSpPr>
          <p:nvPr/>
        </p:nvSpPr>
        <p:spPr bwMode="auto">
          <a:xfrm>
            <a:off x="8204200" y="53419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時間</a:t>
            </a:r>
          </a:p>
        </p:txBody>
      </p:sp>
      <p:sp>
        <p:nvSpPr>
          <p:cNvPr id="27661" name="Line 14"/>
          <p:cNvSpPr>
            <a:spLocks noChangeShapeType="1"/>
          </p:cNvSpPr>
          <p:nvPr/>
        </p:nvSpPr>
        <p:spPr bwMode="auto">
          <a:xfrm>
            <a:off x="1331913" y="527685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2" name="Line 15"/>
          <p:cNvSpPr>
            <a:spLocks noChangeShapeType="1"/>
          </p:cNvSpPr>
          <p:nvPr/>
        </p:nvSpPr>
        <p:spPr bwMode="auto">
          <a:xfrm>
            <a:off x="3132138" y="527685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3" name="Line 16"/>
          <p:cNvSpPr>
            <a:spLocks noChangeShapeType="1"/>
          </p:cNvSpPr>
          <p:nvPr/>
        </p:nvSpPr>
        <p:spPr bwMode="auto">
          <a:xfrm>
            <a:off x="4787900" y="527685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4" name="Line 17"/>
          <p:cNvSpPr>
            <a:spLocks noChangeShapeType="1"/>
          </p:cNvSpPr>
          <p:nvPr/>
        </p:nvSpPr>
        <p:spPr bwMode="auto">
          <a:xfrm>
            <a:off x="7885113" y="527685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5" name="Line 18"/>
          <p:cNvSpPr>
            <a:spLocks noChangeShapeType="1"/>
          </p:cNvSpPr>
          <p:nvPr/>
        </p:nvSpPr>
        <p:spPr bwMode="auto">
          <a:xfrm>
            <a:off x="6372225" y="527685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6" name="Text Box 19"/>
          <p:cNvSpPr txBox="1">
            <a:spLocks noChangeArrowheads="1"/>
          </p:cNvSpPr>
          <p:nvPr/>
        </p:nvSpPr>
        <p:spPr bwMode="auto">
          <a:xfrm>
            <a:off x="1139825" y="5322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0</a:t>
            </a:r>
          </a:p>
        </p:txBody>
      </p:sp>
      <p:sp>
        <p:nvSpPr>
          <p:cNvPr id="27667" name="Text Box 20"/>
          <p:cNvSpPr txBox="1">
            <a:spLocks noChangeArrowheads="1"/>
          </p:cNvSpPr>
          <p:nvPr/>
        </p:nvSpPr>
        <p:spPr bwMode="auto">
          <a:xfrm>
            <a:off x="2771775" y="5322888"/>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0.25</a:t>
            </a:r>
          </a:p>
        </p:txBody>
      </p:sp>
      <p:sp>
        <p:nvSpPr>
          <p:cNvPr id="27668" name="Text Box 21"/>
          <p:cNvSpPr txBox="1">
            <a:spLocks noChangeArrowheads="1"/>
          </p:cNvSpPr>
          <p:nvPr/>
        </p:nvSpPr>
        <p:spPr bwMode="auto">
          <a:xfrm>
            <a:off x="4500563" y="53482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0.5</a:t>
            </a:r>
          </a:p>
        </p:txBody>
      </p:sp>
      <p:sp>
        <p:nvSpPr>
          <p:cNvPr id="27669" name="Text Box 22"/>
          <p:cNvSpPr txBox="1">
            <a:spLocks noChangeArrowheads="1"/>
          </p:cNvSpPr>
          <p:nvPr/>
        </p:nvSpPr>
        <p:spPr bwMode="auto">
          <a:xfrm>
            <a:off x="6013450" y="5348288"/>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0.75</a:t>
            </a:r>
          </a:p>
        </p:txBody>
      </p:sp>
      <p:sp>
        <p:nvSpPr>
          <p:cNvPr id="27670" name="Text Box 23"/>
          <p:cNvSpPr txBox="1">
            <a:spLocks noChangeArrowheads="1"/>
          </p:cNvSpPr>
          <p:nvPr/>
        </p:nvSpPr>
        <p:spPr bwMode="auto">
          <a:xfrm>
            <a:off x="7740650" y="53482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1</a:t>
            </a:r>
          </a:p>
        </p:txBody>
      </p:sp>
      <p:sp>
        <p:nvSpPr>
          <p:cNvPr id="2767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DE00AE1-9335-469F-A5FB-B62008DAFE5B}" type="slidenum">
              <a:rPr lang="en-US" altLang="ja-JP" sz="1400"/>
              <a:pPr/>
              <a:t>22</a:t>
            </a:fld>
            <a:endParaRPr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143000"/>
          </a:xfrm>
        </p:spPr>
        <p:txBody>
          <a:bodyPr/>
          <a:lstStyle/>
          <a:p>
            <a:pPr eaLnBrk="1" hangingPunct="1"/>
            <a:r>
              <a:rPr lang="ja-JP" altLang="en-US" smtClean="0"/>
              <a:t>単純なモーフィング法</a:t>
            </a:r>
          </a:p>
        </p:txBody>
      </p:sp>
      <p:sp>
        <p:nvSpPr>
          <p:cNvPr id="28675" name="Rectangle 3"/>
          <p:cNvSpPr>
            <a:spLocks noGrp="1" noChangeArrowheads="1"/>
          </p:cNvSpPr>
          <p:nvPr>
            <p:ph type="body" idx="1"/>
          </p:nvPr>
        </p:nvSpPr>
        <p:spPr>
          <a:xfrm>
            <a:off x="468313" y="1270000"/>
            <a:ext cx="8229600" cy="1871663"/>
          </a:xfrm>
        </p:spPr>
        <p:txBody>
          <a:bodyPr/>
          <a:lstStyle/>
          <a:p>
            <a:pPr eaLnBrk="1" hangingPunct="1"/>
            <a:r>
              <a:rPr lang="ja-JP" altLang="en-US" smtClean="0"/>
              <a:t>対応するメッシュの頂点を直線的に移動する</a:t>
            </a:r>
          </a:p>
          <a:p>
            <a:pPr lvl="1" eaLnBrk="1" hangingPunct="1"/>
            <a:r>
              <a:rPr lang="ja-JP" altLang="en-US" smtClean="0"/>
              <a:t>三角形は同じであると仮定する</a:t>
            </a:r>
            <a:endParaRPr lang="en-US" altLang="ja-JP" smtClean="0"/>
          </a:p>
        </p:txBody>
      </p:sp>
      <p:pic>
        <p:nvPicPr>
          <p:cNvPr id="28676" name="Picture 6" descr="curve_d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824163"/>
            <a:ext cx="376713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Oval 7"/>
          <p:cNvSpPr>
            <a:spLocks noChangeArrowheads="1"/>
          </p:cNvSpPr>
          <p:nvPr/>
        </p:nvSpPr>
        <p:spPr bwMode="auto">
          <a:xfrm>
            <a:off x="2390775" y="2824163"/>
            <a:ext cx="215900"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8678" name="Oval 8"/>
          <p:cNvSpPr>
            <a:spLocks noChangeArrowheads="1"/>
          </p:cNvSpPr>
          <p:nvPr/>
        </p:nvSpPr>
        <p:spPr bwMode="auto">
          <a:xfrm>
            <a:off x="2462213" y="3905250"/>
            <a:ext cx="215900"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8679" name="Line 9"/>
          <p:cNvSpPr>
            <a:spLocks noChangeShapeType="1"/>
          </p:cNvSpPr>
          <p:nvPr/>
        </p:nvSpPr>
        <p:spPr bwMode="auto">
          <a:xfrm>
            <a:off x="2533650" y="3113088"/>
            <a:ext cx="0" cy="71913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8680" name="Object 4"/>
          <p:cNvGraphicFramePr>
            <a:graphicFrameLocks noChangeAspect="1"/>
          </p:cNvGraphicFramePr>
          <p:nvPr/>
        </p:nvGraphicFramePr>
        <p:xfrm>
          <a:off x="7189788" y="3716338"/>
          <a:ext cx="1703387" cy="581025"/>
        </p:xfrm>
        <a:graphic>
          <a:graphicData uri="http://schemas.openxmlformats.org/presentationml/2006/ole">
            <mc:AlternateContent xmlns:mc="http://schemas.openxmlformats.org/markup-compatibility/2006">
              <mc:Choice xmlns:v="urn:schemas-microsoft-com:vml" Requires="v">
                <p:oleObj spid="_x0000_s28694" name="数式" r:id="rId4" imgW="520248" imgH="177646" progId="Equation.3">
                  <p:embed/>
                </p:oleObj>
              </mc:Choice>
              <mc:Fallback>
                <p:oleObj name="数式" r:id="rId4" imgW="520248" imgH="1776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788" y="3716338"/>
                        <a:ext cx="17033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12"/>
          <p:cNvGraphicFramePr>
            <a:graphicFrameLocks noChangeAspect="1"/>
          </p:cNvGraphicFramePr>
          <p:nvPr/>
        </p:nvGraphicFramePr>
        <p:xfrm>
          <a:off x="2627313" y="2492375"/>
          <a:ext cx="922337" cy="515938"/>
        </p:xfrm>
        <a:graphic>
          <a:graphicData uri="http://schemas.openxmlformats.org/presentationml/2006/ole">
            <mc:AlternateContent xmlns:mc="http://schemas.openxmlformats.org/markup-compatibility/2006">
              <mc:Choice xmlns:v="urn:schemas-microsoft-com:vml" Requires="v">
                <p:oleObj spid="_x0000_s28695" name="数式" r:id="rId6" imgW="317087" imgH="177569" progId="Equation.3">
                  <p:embed/>
                </p:oleObj>
              </mc:Choice>
              <mc:Fallback>
                <p:oleObj name="数式" r:id="rId6" imgW="317087" imgH="177569"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2492375"/>
                        <a:ext cx="922337"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2" name="Object 17"/>
          <p:cNvGraphicFramePr>
            <a:graphicFrameLocks noChangeAspect="1"/>
          </p:cNvGraphicFramePr>
          <p:nvPr/>
        </p:nvGraphicFramePr>
        <p:xfrm>
          <a:off x="2124075" y="4149725"/>
          <a:ext cx="849313" cy="515938"/>
        </p:xfrm>
        <a:graphic>
          <a:graphicData uri="http://schemas.openxmlformats.org/presentationml/2006/ole">
            <mc:AlternateContent xmlns:mc="http://schemas.openxmlformats.org/markup-compatibility/2006">
              <mc:Choice xmlns:v="urn:schemas-microsoft-com:vml" Requires="v">
                <p:oleObj spid="_x0000_s28696" name="数式" r:id="rId8" imgW="291847" imgH="177646" progId="Equation.3">
                  <p:embed/>
                </p:oleObj>
              </mc:Choice>
              <mc:Fallback>
                <p:oleObj name="数式" r:id="rId8" imgW="291847" imgH="177646"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4149725"/>
                        <a:ext cx="8493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3" name="Object 14"/>
          <p:cNvGraphicFramePr>
            <a:graphicFrameLocks noChangeAspect="1"/>
          </p:cNvGraphicFramePr>
          <p:nvPr/>
        </p:nvGraphicFramePr>
        <p:xfrm>
          <a:off x="3995738" y="2852738"/>
          <a:ext cx="4872037" cy="874712"/>
        </p:xfrm>
        <a:graphic>
          <a:graphicData uri="http://schemas.openxmlformats.org/presentationml/2006/ole">
            <mc:AlternateContent xmlns:mc="http://schemas.openxmlformats.org/markup-compatibility/2006">
              <mc:Choice xmlns:v="urn:schemas-microsoft-com:vml" Requires="v">
                <p:oleObj spid="_x0000_s28697" name="数式" r:id="rId10" imgW="1270000" imgH="228600" progId="Equation.3">
                  <p:embed/>
                </p:oleObj>
              </mc:Choice>
              <mc:Fallback>
                <p:oleObj name="数式" r:id="rId10" imgW="1270000" imgH="2286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2852738"/>
                        <a:ext cx="4872037"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4" name="Line 14"/>
          <p:cNvSpPr>
            <a:spLocks noChangeShapeType="1"/>
          </p:cNvSpPr>
          <p:nvPr/>
        </p:nvSpPr>
        <p:spPr bwMode="auto">
          <a:xfrm flipV="1">
            <a:off x="5364163" y="4797425"/>
            <a:ext cx="2592387" cy="15113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5" name="Oval 7"/>
          <p:cNvSpPr>
            <a:spLocks noChangeArrowheads="1"/>
          </p:cNvSpPr>
          <p:nvPr/>
        </p:nvSpPr>
        <p:spPr bwMode="auto">
          <a:xfrm>
            <a:off x="7813675" y="4725988"/>
            <a:ext cx="215900"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8686" name="Oval 8"/>
          <p:cNvSpPr>
            <a:spLocks noChangeArrowheads="1"/>
          </p:cNvSpPr>
          <p:nvPr/>
        </p:nvSpPr>
        <p:spPr bwMode="auto">
          <a:xfrm>
            <a:off x="5219700" y="6237288"/>
            <a:ext cx="215900"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graphicFrame>
        <p:nvGraphicFramePr>
          <p:cNvPr id="28687" name="Object 14"/>
          <p:cNvGraphicFramePr>
            <a:graphicFrameLocks noChangeAspect="1"/>
          </p:cNvGraphicFramePr>
          <p:nvPr/>
        </p:nvGraphicFramePr>
        <p:xfrm>
          <a:off x="7956550" y="4508500"/>
          <a:ext cx="544513" cy="576263"/>
        </p:xfrm>
        <a:graphic>
          <a:graphicData uri="http://schemas.openxmlformats.org/presentationml/2006/ole">
            <mc:AlternateContent xmlns:mc="http://schemas.openxmlformats.org/markup-compatibility/2006">
              <mc:Choice xmlns:v="urn:schemas-microsoft-com:vml" Requires="v">
                <p:oleObj spid="_x0000_s28698" name="数式" r:id="rId12" imgW="215806" imgH="228501" progId="Equation.3">
                  <p:embed/>
                </p:oleObj>
              </mc:Choice>
              <mc:Fallback>
                <p:oleObj name="数式" r:id="rId12" imgW="215806" imgH="228501"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4508500"/>
                        <a:ext cx="54451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8" name="Object 14"/>
          <p:cNvGraphicFramePr>
            <a:graphicFrameLocks noChangeAspect="1"/>
          </p:cNvGraphicFramePr>
          <p:nvPr/>
        </p:nvGraphicFramePr>
        <p:xfrm>
          <a:off x="4787900" y="6165850"/>
          <a:ext cx="511175" cy="544513"/>
        </p:xfrm>
        <a:graphic>
          <a:graphicData uri="http://schemas.openxmlformats.org/presentationml/2006/ole">
            <mc:AlternateContent xmlns:mc="http://schemas.openxmlformats.org/markup-compatibility/2006">
              <mc:Choice xmlns:v="urn:schemas-microsoft-com:vml" Requires="v">
                <p:oleObj spid="_x0000_s28699" name="数式" r:id="rId14" imgW="203024" imgH="215713" progId="Equation.3">
                  <p:embed/>
                </p:oleObj>
              </mc:Choice>
              <mc:Fallback>
                <p:oleObj name="数式" r:id="rId14" imgW="203024" imgH="215713"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87900" y="6165850"/>
                        <a:ext cx="511175"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9" name="Oval 7"/>
          <p:cNvSpPr>
            <a:spLocks noChangeArrowheads="1"/>
          </p:cNvSpPr>
          <p:nvPr/>
        </p:nvSpPr>
        <p:spPr bwMode="auto">
          <a:xfrm>
            <a:off x="6732588" y="5300663"/>
            <a:ext cx="215900" cy="2159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graphicFrame>
        <p:nvGraphicFramePr>
          <p:cNvPr id="28690" name="Object 14"/>
          <p:cNvGraphicFramePr>
            <a:graphicFrameLocks noChangeAspect="1"/>
          </p:cNvGraphicFramePr>
          <p:nvPr/>
        </p:nvGraphicFramePr>
        <p:xfrm>
          <a:off x="6481763" y="4941888"/>
          <a:ext cx="395287" cy="431800"/>
        </p:xfrm>
        <a:graphic>
          <a:graphicData uri="http://schemas.openxmlformats.org/presentationml/2006/ole">
            <mc:AlternateContent xmlns:mc="http://schemas.openxmlformats.org/markup-compatibility/2006">
              <mc:Choice xmlns:v="urn:schemas-microsoft-com:vml" Requires="v">
                <p:oleObj spid="_x0000_s28700" name="数式" r:id="rId16" imgW="126835" imgH="139518" progId="Equation.3">
                  <p:embed/>
                </p:oleObj>
              </mc:Choice>
              <mc:Fallback>
                <p:oleObj name="数式" r:id="rId16" imgW="126835" imgH="139518"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1763" y="4941888"/>
                        <a:ext cx="3952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1" name="Text Box 23"/>
          <p:cNvSpPr txBox="1">
            <a:spLocks noChangeArrowheads="1"/>
          </p:cNvSpPr>
          <p:nvPr/>
        </p:nvSpPr>
        <p:spPr bwMode="auto">
          <a:xfrm rot="-1974458">
            <a:off x="7308850" y="5081588"/>
            <a:ext cx="296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i="1">
                <a:solidFill>
                  <a:srgbClr val="00FF00"/>
                </a:solidFill>
                <a:latin typeface="Times New Roman" panose="02020603050405020304" pitchFamily="18" charset="0"/>
              </a:rPr>
              <a:t>t</a:t>
            </a:r>
          </a:p>
        </p:txBody>
      </p:sp>
      <p:sp>
        <p:nvSpPr>
          <p:cNvPr id="28692" name="Text Box 24"/>
          <p:cNvSpPr txBox="1">
            <a:spLocks noChangeArrowheads="1"/>
          </p:cNvSpPr>
          <p:nvPr/>
        </p:nvSpPr>
        <p:spPr bwMode="auto">
          <a:xfrm rot="-1974489">
            <a:off x="6011863" y="5729288"/>
            <a:ext cx="63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a:solidFill>
                  <a:srgbClr val="00FF00"/>
                </a:solidFill>
                <a:latin typeface="Times New Roman" panose="02020603050405020304" pitchFamily="18" charset="0"/>
              </a:rPr>
              <a:t>1-</a:t>
            </a:r>
            <a:r>
              <a:rPr lang="en-US" altLang="ja-JP" i="1">
                <a:solidFill>
                  <a:srgbClr val="00FF00"/>
                </a:solidFill>
                <a:latin typeface="Times New Roman" panose="02020603050405020304" pitchFamily="18" charset="0"/>
              </a:rPr>
              <a:t>t</a:t>
            </a:r>
          </a:p>
        </p:txBody>
      </p:sp>
      <p:sp>
        <p:nvSpPr>
          <p:cNvPr id="2869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A37E55-1429-469A-AE6F-65D93D4907B2}" type="slidenum">
              <a:rPr lang="en-US" altLang="ja-JP" sz="1400"/>
              <a:pPr/>
              <a:t>23</a:t>
            </a:fld>
            <a:endParaRPr lang="en-US" altLang="ja-JP"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15888"/>
            <a:ext cx="8229600" cy="1143000"/>
          </a:xfrm>
        </p:spPr>
        <p:txBody>
          <a:bodyPr/>
          <a:lstStyle/>
          <a:p>
            <a:pPr eaLnBrk="1" hangingPunct="1"/>
            <a:r>
              <a:rPr lang="ja-JP" altLang="en-US" smtClean="0"/>
              <a:t>プログラム</a:t>
            </a:r>
          </a:p>
        </p:txBody>
      </p:sp>
      <p:sp>
        <p:nvSpPr>
          <p:cNvPr id="29699" name="Text Box 4"/>
          <p:cNvSpPr txBox="1">
            <a:spLocks noChangeArrowheads="1"/>
          </p:cNvSpPr>
          <p:nvPr/>
        </p:nvSpPr>
        <p:spPr bwMode="auto">
          <a:xfrm>
            <a:off x="250825" y="3357563"/>
            <a:ext cx="4105275" cy="2657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ＭＳ Ｐゴシック" panose="020B0600070205080204" pitchFamily="50" charset="-128"/>
              </a:rPr>
              <a:t>void morphing(float t){</a:t>
            </a:r>
          </a:p>
          <a:p>
            <a:pPr eaLnBrk="1" hangingPunct="1">
              <a:spcBef>
                <a:spcPct val="0"/>
              </a:spcBef>
              <a:buFontTx/>
              <a:buNone/>
            </a:pPr>
            <a:r>
              <a:rPr lang="en-US" altLang="ja-JP" sz="2400">
                <a:latin typeface="ＭＳ Ｐゴシック" panose="020B0600070205080204" pitchFamily="50" charset="-128"/>
              </a:rPr>
              <a:t>        </a:t>
            </a:r>
          </a:p>
          <a:p>
            <a:pPr eaLnBrk="1" hangingPunct="1">
              <a:spcBef>
                <a:spcPct val="0"/>
              </a:spcBef>
              <a:buFontTx/>
              <a:buNone/>
            </a:pPr>
            <a:endParaRPr lang="en-US" altLang="ja-JP" sz="2400">
              <a:latin typeface="ＭＳ Ｐゴシック" panose="020B0600070205080204" pitchFamily="50" charset="-128"/>
            </a:endParaRPr>
          </a:p>
          <a:p>
            <a:pPr eaLnBrk="1" hangingPunct="1">
              <a:spcBef>
                <a:spcPct val="0"/>
              </a:spcBef>
              <a:buFontTx/>
              <a:buNone/>
            </a:pPr>
            <a:endParaRPr lang="en-US" altLang="ja-JP" sz="2400">
              <a:latin typeface="ＭＳ Ｐゴシック" panose="020B0600070205080204" pitchFamily="50" charset="-128"/>
            </a:endParaRPr>
          </a:p>
          <a:p>
            <a:pPr eaLnBrk="1" hangingPunct="1">
              <a:spcBef>
                <a:spcPct val="0"/>
              </a:spcBef>
              <a:buFontTx/>
              <a:buNone/>
            </a:pPr>
            <a:endParaRPr lang="en-US" altLang="ja-JP" sz="2400">
              <a:latin typeface="ＭＳ Ｐゴシック" panose="020B0600070205080204" pitchFamily="50" charset="-128"/>
            </a:endParaRPr>
          </a:p>
          <a:p>
            <a:pPr eaLnBrk="1" hangingPunct="1">
              <a:spcBef>
                <a:spcPct val="0"/>
              </a:spcBef>
              <a:buFontTx/>
              <a:buNone/>
            </a:pPr>
            <a:endParaRPr lang="en-US" altLang="ja-JP" sz="2400">
              <a:latin typeface="ＭＳ Ｐゴシック" panose="020B0600070205080204" pitchFamily="50" charset="-128"/>
            </a:endParaRPr>
          </a:p>
          <a:p>
            <a:pPr eaLnBrk="1" hangingPunct="1">
              <a:spcBef>
                <a:spcPct val="0"/>
              </a:spcBef>
              <a:buFontTx/>
              <a:buNone/>
            </a:pPr>
            <a:r>
              <a:rPr lang="en-US" altLang="ja-JP" sz="2400">
                <a:latin typeface="ＭＳ Ｐゴシック" panose="020B0600070205080204" pitchFamily="50" charset="-128"/>
              </a:rPr>
              <a:t>}  </a:t>
            </a:r>
          </a:p>
        </p:txBody>
      </p:sp>
      <p:grpSp>
        <p:nvGrpSpPr>
          <p:cNvPr id="29700" name="Group 10"/>
          <p:cNvGrpSpPr>
            <a:grpSpLocks/>
          </p:cNvGrpSpPr>
          <p:nvPr/>
        </p:nvGrpSpPr>
        <p:grpSpPr bwMode="auto">
          <a:xfrm>
            <a:off x="755650" y="3941763"/>
            <a:ext cx="3313113" cy="1590675"/>
            <a:chOff x="566" y="2165"/>
            <a:chExt cx="2087" cy="1002"/>
          </a:xfrm>
        </p:grpSpPr>
        <p:sp>
          <p:nvSpPr>
            <p:cNvPr id="29713" name="Text Box 5"/>
            <p:cNvSpPr txBox="1">
              <a:spLocks noChangeArrowheads="1"/>
            </p:cNvSpPr>
            <p:nvPr/>
          </p:nvSpPr>
          <p:spPr bwMode="auto">
            <a:xfrm>
              <a:off x="566" y="2165"/>
              <a:ext cx="2087" cy="100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全ての頂点に関して</a:t>
              </a:r>
            </a:p>
            <a:p>
              <a:pPr algn="ctr" eaLnBrk="1" hangingPunct="1">
                <a:spcBef>
                  <a:spcPct val="0"/>
                </a:spcBef>
                <a:buFontTx/>
                <a:buNone/>
              </a:pPr>
              <a:endParaRPr lang="ja-JP" altLang="en-US" sz="2400"/>
            </a:p>
            <a:p>
              <a:pPr algn="ctr" eaLnBrk="1" hangingPunct="1">
                <a:spcBef>
                  <a:spcPct val="0"/>
                </a:spcBef>
                <a:buFontTx/>
                <a:buNone/>
              </a:pPr>
              <a:endParaRPr lang="ja-JP" altLang="en-US" sz="2400"/>
            </a:p>
            <a:p>
              <a:pPr algn="ctr" eaLnBrk="1" hangingPunct="1">
                <a:spcBef>
                  <a:spcPct val="0"/>
                </a:spcBef>
                <a:buFontTx/>
                <a:buNone/>
              </a:pPr>
              <a:r>
                <a:rPr lang="ja-JP" altLang="en-US" sz="2400"/>
                <a:t>を計算する</a:t>
              </a:r>
              <a:endParaRPr lang="en-US" altLang="ja-JP" sz="2400"/>
            </a:p>
          </p:txBody>
        </p:sp>
        <p:graphicFrame>
          <p:nvGraphicFramePr>
            <p:cNvPr id="29714" name="Object 14"/>
            <p:cNvGraphicFramePr>
              <a:graphicFrameLocks noChangeAspect="1"/>
            </p:cNvGraphicFramePr>
            <p:nvPr/>
          </p:nvGraphicFramePr>
          <p:xfrm>
            <a:off x="702" y="2518"/>
            <a:ext cx="1844" cy="331"/>
          </p:xfrm>
          <a:graphic>
            <a:graphicData uri="http://schemas.openxmlformats.org/presentationml/2006/ole">
              <mc:AlternateContent xmlns:mc="http://schemas.openxmlformats.org/markup-compatibility/2006">
                <mc:Choice xmlns:v="urn:schemas-microsoft-com:vml" Requires="v">
                  <p:oleObj spid="_x0000_s29715" name="数式" r:id="rId3" imgW="1270000" imgH="228600" progId="Equation.3">
                    <p:embed/>
                  </p:oleObj>
                </mc:Choice>
                <mc:Fallback>
                  <p:oleObj name="数式" r:id="rId3" imgW="1270000" imgH="2286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 y="2518"/>
                          <a:ext cx="1844"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9701" name="Text Box 4"/>
          <p:cNvSpPr txBox="1">
            <a:spLocks noChangeArrowheads="1"/>
          </p:cNvSpPr>
          <p:nvPr/>
        </p:nvSpPr>
        <p:spPr bwMode="auto">
          <a:xfrm>
            <a:off x="1763713" y="1511300"/>
            <a:ext cx="5832475"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ＭＳ Ｐゴシック" panose="020B0600070205080204" pitchFamily="50" charset="-128"/>
              </a:rPr>
              <a:t>float (*</a:t>
            </a:r>
            <a:r>
              <a:rPr lang="en-US" altLang="ja-JP" sz="2400" b="1">
                <a:solidFill>
                  <a:srgbClr val="FF0000"/>
                </a:solidFill>
                <a:latin typeface="ＭＳ Ｐゴシック" panose="020B0600070205080204" pitchFamily="50" charset="-128"/>
              </a:rPr>
              <a:t>ver0</a:t>
            </a:r>
            <a:r>
              <a:rPr lang="en-US" altLang="ja-JP" sz="2400">
                <a:latin typeface="ＭＳ Ｐゴシック" panose="020B0600070205080204" pitchFamily="50" charset="-128"/>
              </a:rPr>
              <a:t>)[3] ; //</a:t>
            </a:r>
            <a:r>
              <a:rPr lang="ja-JP" altLang="en-US" sz="2400">
                <a:latin typeface="ＭＳ Ｐゴシック" panose="020B0600070205080204" pitchFamily="50" charset="-128"/>
              </a:rPr>
              <a:t>モーフィング前のメッシュ</a:t>
            </a:r>
          </a:p>
          <a:p>
            <a:pPr eaLnBrk="1" hangingPunct="1">
              <a:spcBef>
                <a:spcPct val="0"/>
              </a:spcBef>
              <a:buFontTx/>
              <a:buNone/>
            </a:pPr>
            <a:r>
              <a:rPr lang="en-US" altLang="ja-JP" sz="2400">
                <a:latin typeface="ＭＳ Ｐゴシック" panose="020B0600070205080204" pitchFamily="50" charset="-128"/>
              </a:rPr>
              <a:t>float (*</a:t>
            </a:r>
            <a:r>
              <a:rPr lang="en-US" altLang="ja-JP" sz="2400" b="1">
                <a:solidFill>
                  <a:srgbClr val="FF0000"/>
                </a:solidFill>
                <a:latin typeface="ＭＳ Ｐゴシック" panose="020B0600070205080204" pitchFamily="50" charset="-128"/>
              </a:rPr>
              <a:t>ver1</a:t>
            </a:r>
            <a:r>
              <a:rPr lang="en-US" altLang="ja-JP" sz="2400">
                <a:latin typeface="ＭＳ Ｐゴシック" panose="020B0600070205080204" pitchFamily="50" charset="-128"/>
              </a:rPr>
              <a:t>)[3];  //</a:t>
            </a:r>
            <a:r>
              <a:rPr lang="ja-JP" altLang="en-US" sz="2400">
                <a:latin typeface="ＭＳ Ｐゴシック" panose="020B0600070205080204" pitchFamily="50" charset="-128"/>
              </a:rPr>
              <a:t>モーフィング後のメッシュ</a:t>
            </a:r>
          </a:p>
          <a:p>
            <a:pPr eaLnBrk="1" hangingPunct="1">
              <a:spcBef>
                <a:spcPct val="0"/>
              </a:spcBef>
              <a:buFontTx/>
              <a:buNone/>
            </a:pPr>
            <a:r>
              <a:rPr lang="en-US" altLang="ja-JP" sz="2400">
                <a:latin typeface="ＭＳ Ｐゴシック" panose="020B0600070205080204" pitchFamily="50" charset="-128"/>
              </a:rPr>
              <a:t>float (*</a:t>
            </a:r>
            <a:r>
              <a:rPr lang="en-US" altLang="ja-JP" sz="2400" b="1">
                <a:solidFill>
                  <a:srgbClr val="FF0000"/>
                </a:solidFill>
                <a:latin typeface="ＭＳ Ｐゴシック" panose="020B0600070205080204" pitchFamily="50" charset="-128"/>
              </a:rPr>
              <a:t>ver</a:t>
            </a:r>
            <a:r>
              <a:rPr lang="en-US" altLang="ja-JP" sz="2400">
                <a:latin typeface="ＭＳ Ｐゴシック" panose="020B0600070205080204" pitchFamily="50" charset="-128"/>
              </a:rPr>
              <a:t>)[3]; //</a:t>
            </a:r>
            <a:r>
              <a:rPr lang="ja-JP" altLang="en-US" sz="2400">
                <a:latin typeface="ＭＳ Ｐゴシック" panose="020B0600070205080204" pitchFamily="50" charset="-128"/>
              </a:rPr>
              <a:t>移動中のメッシュ</a:t>
            </a:r>
            <a:endParaRPr lang="en-US" altLang="ja-JP" sz="2400">
              <a:latin typeface="ＭＳ Ｐゴシック" panose="020B0600070205080204" pitchFamily="50" charset="-128"/>
            </a:endParaRPr>
          </a:p>
        </p:txBody>
      </p:sp>
      <p:sp>
        <p:nvSpPr>
          <p:cNvPr id="29702" name="Text Box 11"/>
          <p:cNvSpPr txBox="1">
            <a:spLocks noChangeArrowheads="1"/>
          </p:cNvSpPr>
          <p:nvPr/>
        </p:nvSpPr>
        <p:spPr bwMode="auto">
          <a:xfrm>
            <a:off x="5435600" y="5302250"/>
            <a:ext cx="3046413"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メッシュのレンダリング</a:t>
            </a:r>
          </a:p>
        </p:txBody>
      </p:sp>
      <p:sp>
        <p:nvSpPr>
          <p:cNvPr id="29703" name="Text Box 12"/>
          <p:cNvSpPr txBox="1">
            <a:spLocks noChangeArrowheads="1"/>
          </p:cNvSpPr>
          <p:nvPr/>
        </p:nvSpPr>
        <p:spPr bwMode="auto">
          <a:xfrm>
            <a:off x="5435600" y="4438650"/>
            <a:ext cx="2327275"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頂点位置の変更</a:t>
            </a:r>
          </a:p>
        </p:txBody>
      </p:sp>
      <p:sp>
        <p:nvSpPr>
          <p:cNvPr id="29704" name="Text Box 13"/>
          <p:cNvSpPr txBox="1">
            <a:spLocks noChangeArrowheads="1"/>
          </p:cNvSpPr>
          <p:nvPr/>
        </p:nvSpPr>
        <p:spPr bwMode="auto">
          <a:xfrm>
            <a:off x="5456238" y="3573463"/>
            <a:ext cx="3148012"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時間 </a:t>
            </a:r>
            <a:r>
              <a:rPr lang="en-US" altLang="ja-JP" sz="2400" i="1">
                <a:latin typeface="Times New Roman" panose="02020603050405020304" pitchFamily="18" charset="0"/>
              </a:rPr>
              <a:t>t</a:t>
            </a:r>
            <a:r>
              <a:rPr lang="en-US" altLang="ja-JP" sz="2400"/>
              <a:t> </a:t>
            </a:r>
            <a:r>
              <a:rPr lang="ja-JP" altLang="en-US" sz="2400"/>
              <a:t>を増やす</a:t>
            </a:r>
            <a:r>
              <a:rPr lang="en-US" altLang="ja-JP" sz="2400"/>
              <a:t>/</a:t>
            </a:r>
            <a:r>
              <a:rPr lang="ja-JP" altLang="en-US" sz="2400"/>
              <a:t>減らす</a:t>
            </a:r>
          </a:p>
        </p:txBody>
      </p:sp>
      <p:sp>
        <p:nvSpPr>
          <p:cNvPr id="29705" name="Line 14"/>
          <p:cNvSpPr>
            <a:spLocks noChangeShapeType="1"/>
          </p:cNvSpPr>
          <p:nvPr/>
        </p:nvSpPr>
        <p:spPr bwMode="auto">
          <a:xfrm flipH="1">
            <a:off x="4427538" y="4654550"/>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6" name="Line 16"/>
          <p:cNvSpPr>
            <a:spLocks noChangeShapeType="1"/>
          </p:cNvSpPr>
          <p:nvPr/>
        </p:nvSpPr>
        <p:spPr bwMode="auto">
          <a:xfrm>
            <a:off x="6300788" y="4078288"/>
            <a:ext cx="0" cy="360362"/>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7" name="Line 17"/>
          <p:cNvSpPr>
            <a:spLocks noChangeShapeType="1"/>
          </p:cNvSpPr>
          <p:nvPr/>
        </p:nvSpPr>
        <p:spPr bwMode="auto">
          <a:xfrm>
            <a:off x="6300788" y="4941888"/>
            <a:ext cx="0" cy="360362"/>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8" name="Line 18"/>
          <p:cNvSpPr>
            <a:spLocks noChangeShapeType="1"/>
          </p:cNvSpPr>
          <p:nvPr/>
        </p:nvSpPr>
        <p:spPr bwMode="auto">
          <a:xfrm flipV="1">
            <a:off x="7956550" y="4078288"/>
            <a:ext cx="0" cy="1223962"/>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9" name="Text Box 19"/>
          <p:cNvSpPr txBox="1">
            <a:spLocks noChangeArrowheads="1"/>
          </p:cNvSpPr>
          <p:nvPr/>
        </p:nvSpPr>
        <p:spPr bwMode="auto">
          <a:xfrm>
            <a:off x="7983538" y="4473575"/>
            <a:ext cx="1125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FF"/>
                </a:solidFill>
              </a:rPr>
              <a:t>繰り返す</a:t>
            </a:r>
          </a:p>
        </p:txBody>
      </p:sp>
      <p:sp>
        <p:nvSpPr>
          <p:cNvPr id="29710" name="AutoShape 20"/>
          <p:cNvSpPr>
            <a:spLocks noChangeArrowheads="1"/>
          </p:cNvSpPr>
          <p:nvPr/>
        </p:nvSpPr>
        <p:spPr bwMode="auto">
          <a:xfrm>
            <a:off x="5076825" y="3141663"/>
            <a:ext cx="3959225" cy="3024187"/>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9711" name="Text Box 15"/>
          <p:cNvSpPr txBox="1">
            <a:spLocks noChangeArrowheads="1"/>
          </p:cNvSpPr>
          <p:nvPr/>
        </p:nvSpPr>
        <p:spPr bwMode="auto">
          <a:xfrm>
            <a:off x="5435600" y="2925763"/>
            <a:ext cx="31988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アニメーションの仕組み</a:t>
            </a:r>
          </a:p>
        </p:txBody>
      </p:sp>
      <p:sp>
        <p:nvSpPr>
          <p:cNvPr id="2971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700FB83-6EBD-4B04-B6C2-CC41D546AA7B}" type="slidenum">
              <a:rPr lang="en-US" altLang="ja-JP" sz="1400"/>
              <a:pPr/>
              <a:t>24</a:t>
            </a:fld>
            <a:endParaRPr lang="en-US" altLang="ja-JP"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idx="4294967295"/>
          </p:nvPr>
        </p:nvSpPr>
        <p:spPr>
          <a:xfrm>
            <a:off x="457200" y="-142875"/>
            <a:ext cx="8229600" cy="1143000"/>
          </a:xfrm>
        </p:spPr>
        <p:txBody>
          <a:bodyPr/>
          <a:lstStyle/>
          <a:p>
            <a:r>
              <a:rPr lang="ja-JP" altLang="en-US" smtClean="0">
                <a:solidFill>
                  <a:srgbClr val="FF00FF"/>
                </a:solidFill>
              </a:rPr>
              <a:t>課題 </a:t>
            </a:r>
            <a:r>
              <a:rPr lang="en-US" altLang="ja-JP" smtClean="0">
                <a:solidFill>
                  <a:srgbClr val="FF00FF"/>
                </a:solidFill>
              </a:rPr>
              <a:t>2</a:t>
            </a:r>
          </a:p>
        </p:txBody>
      </p:sp>
      <p:sp>
        <p:nvSpPr>
          <p:cNvPr id="30723" name="コンテンツ プレースホルダ 2"/>
          <p:cNvSpPr>
            <a:spLocks noGrp="1"/>
          </p:cNvSpPr>
          <p:nvPr>
            <p:ph idx="4294967295"/>
          </p:nvPr>
        </p:nvSpPr>
        <p:spPr>
          <a:xfrm>
            <a:off x="285750" y="857250"/>
            <a:ext cx="8534400" cy="5595938"/>
          </a:xfrm>
        </p:spPr>
        <p:txBody>
          <a:bodyPr/>
          <a:lstStyle/>
          <a:p>
            <a:pPr marL="514350" indent="-514350">
              <a:buFontTx/>
              <a:buNone/>
            </a:pPr>
            <a:r>
              <a:rPr lang="en-US" altLang="ja-JP" u="sng" smtClean="0"/>
              <a:t>prog3-3 </a:t>
            </a:r>
            <a:r>
              <a:rPr lang="ja-JP" altLang="en-US" u="sng" smtClean="0"/>
              <a:t>を使う</a:t>
            </a:r>
            <a:endParaRPr lang="en-US" altLang="ja-JP" u="sng" smtClean="0"/>
          </a:p>
          <a:p>
            <a:pPr marL="514350" indent="-514350">
              <a:buFontTx/>
              <a:buAutoNum type="arabicPeriod"/>
            </a:pPr>
            <a:r>
              <a:rPr lang="ja-JP" altLang="en-US" smtClean="0"/>
              <a:t>モーフィングの関数 </a:t>
            </a:r>
            <a:r>
              <a:rPr lang="en-US" altLang="ja-JP" smtClean="0"/>
              <a:t>“morphing” </a:t>
            </a:r>
            <a:r>
              <a:rPr lang="ja-JP" altLang="en-US" smtClean="0"/>
              <a:t>を完成させよ</a:t>
            </a:r>
          </a:p>
          <a:p>
            <a:pPr marL="514350" indent="-514350">
              <a:buFontTx/>
              <a:buAutoNum type="arabicPeriod"/>
            </a:pPr>
            <a:endParaRPr lang="ja-JP" altLang="en-US" smtClean="0"/>
          </a:p>
          <a:p>
            <a:pPr marL="514350" indent="-514350">
              <a:buFontTx/>
              <a:buAutoNum type="arabicPeriod"/>
            </a:pPr>
            <a:r>
              <a:rPr lang="en-US" altLang="ja-JP" smtClean="0"/>
              <a:t>#define </a:t>
            </a:r>
            <a:r>
              <a:rPr lang="ja-JP" altLang="en-US" smtClean="0"/>
              <a:t>されている値 </a:t>
            </a:r>
            <a:r>
              <a:rPr lang="en-US" altLang="ja-JP" smtClean="0"/>
              <a:t>NUM_FRAME </a:t>
            </a:r>
            <a:r>
              <a:rPr lang="ja-JP" altLang="en-US" smtClean="0"/>
              <a:t>は </a:t>
            </a:r>
            <a:r>
              <a:rPr lang="en-US" altLang="ja-JP" smtClean="0"/>
              <a:t>t </a:t>
            </a:r>
            <a:r>
              <a:rPr lang="ja-JP" altLang="en-US" smtClean="0"/>
              <a:t>が </a:t>
            </a:r>
            <a:r>
              <a:rPr lang="en-US" altLang="ja-JP" smtClean="0"/>
              <a:t>0</a:t>
            </a:r>
            <a:r>
              <a:rPr lang="ja-JP" altLang="en-US" smtClean="0"/>
              <a:t>～</a:t>
            </a:r>
            <a:r>
              <a:rPr lang="en-US" altLang="ja-JP" smtClean="0"/>
              <a:t>1 </a:t>
            </a:r>
            <a:r>
              <a:rPr lang="ja-JP" altLang="en-US" smtClean="0"/>
              <a:t>に変わる間に何コマに分けるかを表す．</a:t>
            </a:r>
            <a:br>
              <a:rPr lang="ja-JP" altLang="en-US" smtClean="0"/>
            </a:br>
            <a:r>
              <a:rPr lang="ja-JP" altLang="en-US" smtClean="0"/>
              <a:t>この値を変更するとどうなるか観察せよ．</a:t>
            </a:r>
          </a:p>
          <a:p>
            <a:pPr marL="914400" lvl="1" indent="-514350">
              <a:buFontTx/>
              <a:buNone/>
            </a:pPr>
            <a:endParaRPr lang="ja-JP" altLang="en-US" smtClean="0"/>
          </a:p>
          <a:p>
            <a:pPr marL="914400" lvl="1" indent="-514350">
              <a:buFontTx/>
              <a:buNone/>
            </a:pPr>
            <a:endParaRPr lang="ja-JP" altLang="en-US" smtClean="0"/>
          </a:p>
          <a:p>
            <a:pPr marL="514350" indent="-514350">
              <a:buFontTx/>
              <a:buAutoNum type="arabicPeriod"/>
            </a:pPr>
            <a:r>
              <a:rPr lang="ja-JP" altLang="en-US" smtClean="0"/>
              <a:t>時間 </a:t>
            </a:r>
            <a:r>
              <a:rPr lang="en-US" altLang="ja-JP" smtClean="0"/>
              <a:t>t </a:t>
            </a:r>
            <a:r>
              <a:rPr lang="ja-JP" altLang="en-US" smtClean="0"/>
              <a:t>の変化の範囲を </a:t>
            </a:r>
            <a:r>
              <a:rPr lang="en-US" altLang="ja-JP" smtClean="0"/>
              <a:t>-1 </a:t>
            </a:r>
            <a:r>
              <a:rPr lang="ja-JP" altLang="en-US" smtClean="0"/>
              <a:t>～ </a:t>
            </a:r>
            <a:r>
              <a:rPr lang="en-US" altLang="ja-JP" smtClean="0"/>
              <a:t>2 </a:t>
            </a:r>
            <a:r>
              <a:rPr lang="ja-JP" altLang="en-US" smtClean="0"/>
              <a:t>に変更すると</a:t>
            </a:r>
            <a:br>
              <a:rPr lang="ja-JP" altLang="en-US" smtClean="0"/>
            </a:br>
            <a:r>
              <a:rPr lang="ja-JP" altLang="en-US" smtClean="0"/>
              <a:t>　                       どのように変わるか観察せよ</a:t>
            </a:r>
            <a:endParaRPr lang="en-US" altLang="ja-JP" smtClean="0"/>
          </a:p>
        </p:txBody>
      </p:sp>
      <p:sp>
        <p:nvSpPr>
          <p:cNvPr id="2" name="スライド番号プレースホルダー 1"/>
          <p:cNvSpPr>
            <a:spLocks noGrp="1"/>
          </p:cNvSpPr>
          <p:nvPr>
            <p:ph type="sldNum" sz="quarter" idx="12"/>
          </p:nvPr>
        </p:nvSpPr>
        <p:spPr/>
        <p:txBody>
          <a:bodyPr/>
          <a:lstStyle/>
          <a:p>
            <a:pPr>
              <a:defRPr/>
            </a:pPr>
            <a:fld id="{32C9285B-5EE9-4A52-BCBA-E5A38B9D4E37}" type="slidenum">
              <a:rPr lang="en-US" altLang="ja-JP"/>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4450"/>
            <a:ext cx="8229600" cy="1143000"/>
          </a:xfrm>
        </p:spPr>
        <p:txBody>
          <a:bodyPr/>
          <a:lstStyle/>
          <a:p>
            <a:pPr eaLnBrk="1" hangingPunct="1"/>
            <a:r>
              <a:rPr lang="ja-JP" altLang="en-US" smtClean="0"/>
              <a:t>メッシュ簡略化</a:t>
            </a:r>
          </a:p>
        </p:txBody>
      </p:sp>
      <p:sp>
        <p:nvSpPr>
          <p:cNvPr id="31747" name="Rectangle 3"/>
          <p:cNvSpPr>
            <a:spLocks noGrp="1" noChangeArrowheads="1"/>
          </p:cNvSpPr>
          <p:nvPr>
            <p:ph type="body" idx="1"/>
          </p:nvPr>
        </p:nvSpPr>
        <p:spPr>
          <a:xfrm>
            <a:off x="457200" y="1125538"/>
            <a:ext cx="8229600" cy="1181100"/>
          </a:xfrm>
        </p:spPr>
        <p:txBody>
          <a:bodyPr/>
          <a:lstStyle/>
          <a:p>
            <a:pPr eaLnBrk="1" hangingPunct="1"/>
            <a:r>
              <a:rPr lang="ja-JP" altLang="en-US" smtClean="0"/>
              <a:t>なるべく形が変わらないように、</a:t>
            </a:r>
            <a:br>
              <a:rPr lang="ja-JP" altLang="en-US" smtClean="0"/>
            </a:br>
            <a:r>
              <a:rPr lang="ja-JP" altLang="en-US" smtClean="0"/>
              <a:t>　　                メッシュの三角形の数を減らす</a:t>
            </a:r>
            <a:endParaRPr lang="en-US" altLang="ja-JP" smtClean="0"/>
          </a:p>
        </p:txBody>
      </p:sp>
      <p:pic>
        <p:nvPicPr>
          <p:cNvPr id="317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05038"/>
            <a:ext cx="410527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2282825"/>
            <a:ext cx="40560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6"/>
          <p:cNvSpPr>
            <a:spLocks noChangeShapeType="1"/>
          </p:cNvSpPr>
          <p:nvPr/>
        </p:nvSpPr>
        <p:spPr bwMode="auto">
          <a:xfrm>
            <a:off x="4284663" y="4076700"/>
            <a:ext cx="719137"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31751" name="Text Box 9"/>
          <p:cNvSpPr txBox="1">
            <a:spLocks noChangeArrowheads="1"/>
          </p:cNvSpPr>
          <p:nvPr/>
        </p:nvSpPr>
        <p:spPr bwMode="auto">
          <a:xfrm>
            <a:off x="5322888" y="6149975"/>
            <a:ext cx="342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約</a:t>
            </a:r>
            <a:r>
              <a:rPr lang="en-US" altLang="ja-JP" sz="2800"/>
              <a:t>4</a:t>
            </a:r>
            <a:r>
              <a:rPr lang="ja-JP" altLang="en-US" sz="2800"/>
              <a:t>分の</a:t>
            </a:r>
            <a:r>
              <a:rPr lang="en-US" altLang="ja-JP" sz="2800"/>
              <a:t>1</a:t>
            </a:r>
            <a:r>
              <a:rPr lang="ja-JP" altLang="en-US" sz="2800"/>
              <a:t>の三角形数</a:t>
            </a:r>
          </a:p>
        </p:txBody>
      </p:sp>
      <p:sp>
        <p:nvSpPr>
          <p:cNvPr id="3175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62ABD34-10C1-4F0E-894D-290833F37ADB}" type="slidenum">
              <a:rPr lang="en-US" altLang="ja-JP" sz="1400"/>
              <a:pPr/>
              <a:t>26</a:t>
            </a:fld>
            <a:endParaRPr lang="en-US" altLang="ja-JP"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9" descr="hand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813" y="4479925"/>
            <a:ext cx="3024187"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395288" y="53975"/>
            <a:ext cx="8229600" cy="1143000"/>
          </a:xfrm>
        </p:spPr>
        <p:txBody>
          <a:bodyPr/>
          <a:lstStyle/>
          <a:p>
            <a:pPr eaLnBrk="1" hangingPunct="1"/>
            <a:r>
              <a:rPr lang="ja-JP" altLang="en-US" sz="4000" smtClean="0"/>
              <a:t>最も良く用いられる手法</a:t>
            </a:r>
            <a:br>
              <a:rPr lang="ja-JP" altLang="en-US" sz="4000" smtClean="0"/>
            </a:br>
            <a:r>
              <a:rPr lang="en-US" altLang="ja-JP" sz="4000" smtClean="0"/>
              <a:t>(Garland-Heckbert </a:t>
            </a:r>
            <a:r>
              <a:rPr lang="ja-JP" altLang="en-US" sz="4000" smtClean="0"/>
              <a:t>法</a:t>
            </a:r>
            <a:r>
              <a:rPr lang="en-US" altLang="ja-JP" sz="4000" smtClean="0"/>
              <a:t>, 1997)</a:t>
            </a:r>
          </a:p>
        </p:txBody>
      </p:sp>
      <p:sp>
        <p:nvSpPr>
          <p:cNvPr id="32772" name="Rectangle 3"/>
          <p:cNvSpPr>
            <a:spLocks noGrp="1" noChangeArrowheads="1"/>
          </p:cNvSpPr>
          <p:nvPr>
            <p:ph type="body" idx="1"/>
          </p:nvPr>
        </p:nvSpPr>
        <p:spPr>
          <a:xfrm>
            <a:off x="468313" y="1206500"/>
            <a:ext cx="8229600" cy="965200"/>
          </a:xfrm>
        </p:spPr>
        <p:txBody>
          <a:bodyPr/>
          <a:lstStyle/>
          <a:p>
            <a:pPr eaLnBrk="1" hangingPunct="1"/>
            <a:r>
              <a:rPr lang="ja-JP" altLang="en-US" smtClean="0"/>
              <a:t>辺を潰すことを繰り返していく</a:t>
            </a:r>
            <a:endParaRPr lang="en-US" altLang="ja-JP" smtClean="0"/>
          </a:p>
        </p:txBody>
      </p:sp>
      <p:sp>
        <p:nvSpPr>
          <p:cNvPr id="32773" name="Freeform 4"/>
          <p:cNvSpPr>
            <a:spLocks/>
          </p:cNvSpPr>
          <p:nvPr/>
        </p:nvSpPr>
        <p:spPr bwMode="auto">
          <a:xfrm>
            <a:off x="647700" y="2924175"/>
            <a:ext cx="628650" cy="574675"/>
          </a:xfrm>
          <a:custGeom>
            <a:avLst/>
            <a:gdLst>
              <a:gd name="T0" fmla="*/ 0 w 396"/>
              <a:gd name="T1" fmla="*/ 0 h 362"/>
              <a:gd name="T2" fmla="*/ 786288750 w 396"/>
              <a:gd name="T3" fmla="*/ 912296563 h 362"/>
              <a:gd name="T4" fmla="*/ 997981875 w 396"/>
              <a:gd name="T5" fmla="*/ 12601575 h 362"/>
              <a:gd name="T6" fmla="*/ 0 w 396"/>
              <a:gd name="T7" fmla="*/ 0 h 362"/>
              <a:gd name="T8" fmla="*/ 0 60000 65536"/>
              <a:gd name="T9" fmla="*/ 0 60000 65536"/>
              <a:gd name="T10" fmla="*/ 0 60000 65536"/>
              <a:gd name="T11" fmla="*/ 0 60000 65536"/>
              <a:gd name="T12" fmla="*/ 0 w 396"/>
              <a:gd name="T13" fmla="*/ 0 h 362"/>
              <a:gd name="T14" fmla="*/ 396 w 396"/>
              <a:gd name="T15" fmla="*/ 362 h 362"/>
            </a:gdLst>
            <a:ahLst/>
            <a:cxnLst>
              <a:cxn ang="T8">
                <a:pos x="T0" y="T1"/>
              </a:cxn>
              <a:cxn ang="T9">
                <a:pos x="T2" y="T3"/>
              </a:cxn>
              <a:cxn ang="T10">
                <a:pos x="T4" y="T5"/>
              </a:cxn>
              <a:cxn ang="T11">
                <a:pos x="T6" y="T7"/>
              </a:cxn>
            </a:cxnLst>
            <a:rect l="T12" t="T13" r="T14" b="T15"/>
            <a:pathLst>
              <a:path w="396" h="362">
                <a:moveTo>
                  <a:pt x="0" y="0"/>
                </a:moveTo>
                <a:lnTo>
                  <a:pt x="312" y="362"/>
                </a:lnTo>
                <a:lnTo>
                  <a:pt x="396" y="5"/>
                </a:lnTo>
                <a:lnTo>
                  <a:pt x="0"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74" name="Freeform 5"/>
          <p:cNvSpPr>
            <a:spLocks/>
          </p:cNvSpPr>
          <p:nvPr/>
        </p:nvSpPr>
        <p:spPr bwMode="auto">
          <a:xfrm>
            <a:off x="1143000" y="2924175"/>
            <a:ext cx="628650" cy="565150"/>
          </a:xfrm>
          <a:custGeom>
            <a:avLst/>
            <a:gdLst>
              <a:gd name="T0" fmla="*/ 214214075 w 396"/>
              <a:gd name="T1" fmla="*/ 0 h 356"/>
              <a:gd name="T2" fmla="*/ 997981875 w 396"/>
              <a:gd name="T3" fmla="*/ 126007813 h 356"/>
              <a:gd name="T4" fmla="*/ 0 w 396"/>
              <a:gd name="T5" fmla="*/ 897175625 h 356"/>
              <a:gd name="T6" fmla="*/ 214214075 w 396"/>
              <a:gd name="T7" fmla="*/ 0 h 356"/>
              <a:gd name="T8" fmla="*/ 0 60000 65536"/>
              <a:gd name="T9" fmla="*/ 0 60000 65536"/>
              <a:gd name="T10" fmla="*/ 0 60000 65536"/>
              <a:gd name="T11" fmla="*/ 0 60000 65536"/>
              <a:gd name="T12" fmla="*/ 0 w 396"/>
              <a:gd name="T13" fmla="*/ 0 h 356"/>
              <a:gd name="T14" fmla="*/ 396 w 396"/>
              <a:gd name="T15" fmla="*/ 356 h 356"/>
            </a:gdLst>
            <a:ahLst/>
            <a:cxnLst>
              <a:cxn ang="T8">
                <a:pos x="T0" y="T1"/>
              </a:cxn>
              <a:cxn ang="T9">
                <a:pos x="T2" y="T3"/>
              </a:cxn>
              <a:cxn ang="T10">
                <a:pos x="T4" y="T5"/>
              </a:cxn>
              <a:cxn ang="T11">
                <a:pos x="T6" y="T7"/>
              </a:cxn>
            </a:cxnLst>
            <a:rect l="T12" t="T13" r="T14" b="T15"/>
            <a:pathLst>
              <a:path w="396" h="356">
                <a:moveTo>
                  <a:pt x="85" y="0"/>
                </a:moveTo>
                <a:lnTo>
                  <a:pt x="396" y="50"/>
                </a:lnTo>
                <a:lnTo>
                  <a:pt x="0" y="356"/>
                </a:lnTo>
                <a:lnTo>
                  <a:pt x="85"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75" name="Freeform 6"/>
          <p:cNvSpPr>
            <a:spLocks/>
          </p:cNvSpPr>
          <p:nvPr/>
        </p:nvSpPr>
        <p:spPr bwMode="auto">
          <a:xfrm>
            <a:off x="1703388" y="3084513"/>
            <a:ext cx="630237" cy="942975"/>
          </a:xfrm>
          <a:custGeom>
            <a:avLst/>
            <a:gdLst>
              <a:gd name="T0" fmla="*/ 0 w 397"/>
              <a:gd name="T1" fmla="*/ 1171873450 h 594"/>
              <a:gd name="T2" fmla="*/ 1000500444 w 397"/>
              <a:gd name="T3" fmla="*/ 1496972813 h 594"/>
              <a:gd name="T4" fmla="*/ 887094296 w 397"/>
              <a:gd name="T5" fmla="*/ 0 h 594"/>
              <a:gd name="T6" fmla="*/ 0 w 397"/>
              <a:gd name="T7" fmla="*/ 1171873450 h 594"/>
              <a:gd name="T8" fmla="*/ 0 60000 65536"/>
              <a:gd name="T9" fmla="*/ 0 60000 65536"/>
              <a:gd name="T10" fmla="*/ 0 60000 65536"/>
              <a:gd name="T11" fmla="*/ 0 60000 65536"/>
              <a:gd name="T12" fmla="*/ 0 w 397"/>
              <a:gd name="T13" fmla="*/ 0 h 594"/>
              <a:gd name="T14" fmla="*/ 397 w 397"/>
              <a:gd name="T15" fmla="*/ 594 h 594"/>
            </a:gdLst>
            <a:ahLst/>
            <a:cxnLst>
              <a:cxn ang="T8">
                <a:pos x="T0" y="T1"/>
              </a:cxn>
              <a:cxn ang="T9">
                <a:pos x="T2" y="T3"/>
              </a:cxn>
              <a:cxn ang="T10">
                <a:pos x="T4" y="T5"/>
              </a:cxn>
              <a:cxn ang="T11">
                <a:pos x="T6" y="T7"/>
              </a:cxn>
            </a:cxnLst>
            <a:rect l="T12" t="T13" r="T14" b="T15"/>
            <a:pathLst>
              <a:path w="397" h="594">
                <a:moveTo>
                  <a:pt x="0" y="465"/>
                </a:moveTo>
                <a:lnTo>
                  <a:pt x="397" y="594"/>
                </a:lnTo>
                <a:lnTo>
                  <a:pt x="352" y="0"/>
                </a:lnTo>
                <a:lnTo>
                  <a:pt x="0" y="465"/>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76" name="Freeform 7"/>
          <p:cNvSpPr>
            <a:spLocks/>
          </p:cNvSpPr>
          <p:nvPr/>
        </p:nvSpPr>
        <p:spPr bwMode="auto">
          <a:xfrm>
            <a:off x="2268538" y="3081338"/>
            <a:ext cx="1000125" cy="973137"/>
          </a:xfrm>
          <a:custGeom>
            <a:avLst/>
            <a:gdLst>
              <a:gd name="T0" fmla="*/ 161290000 w 630"/>
              <a:gd name="T1" fmla="*/ 1544854194 h 613"/>
              <a:gd name="T2" fmla="*/ 1587698438 w 630"/>
              <a:gd name="T3" fmla="*/ 655240288 h 613"/>
              <a:gd name="T4" fmla="*/ 75604688 w 630"/>
              <a:gd name="T5" fmla="*/ 5040310 h 613"/>
              <a:gd name="T6" fmla="*/ 0 w 630"/>
              <a:gd name="T7" fmla="*/ 0 h 613"/>
              <a:gd name="T8" fmla="*/ 161290000 w 630"/>
              <a:gd name="T9" fmla="*/ 1544854194 h 613"/>
              <a:gd name="T10" fmla="*/ 0 60000 65536"/>
              <a:gd name="T11" fmla="*/ 0 60000 65536"/>
              <a:gd name="T12" fmla="*/ 0 60000 65536"/>
              <a:gd name="T13" fmla="*/ 0 60000 65536"/>
              <a:gd name="T14" fmla="*/ 0 60000 65536"/>
              <a:gd name="T15" fmla="*/ 0 w 630"/>
              <a:gd name="T16" fmla="*/ 0 h 613"/>
              <a:gd name="T17" fmla="*/ 630 w 630"/>
              <a:gd name="T18" fmla="*/ 613 h 613"/>
            </a:gdLst>
            <a:ahLst/>
            <a:cxnLst>
              <a:cxn ang="T10">
                <a:pos x="T0" y="T1"/>
              </a:cxn>
              <a:cxn ang="T11">
                <a:pos x="T2" y="T3"/>
              </a:cxn>
              <a:cxn ang="T12">
                <a:pos x="T4" y="T5"/>
              </a:cxn>
              <a:cxn ang="T13">
                <a:pos x="T6" y="T7"/>
              </a:cxn>
              <a:cxn ang="T14">
                <a:pos x="T8" y="T9"/>
              </a:cxn>
            </a:cxnLst>
            <a:rect l="T15" t="T16" r="T17" b="T18"/>
            <a:pathLst>
              <a:path w="630" h="613">
                <a:moveTo>
                  <a:pt x="64" y="613"/>
                </a:moveTo>
                <a:lnTo>
                  <a:pt x="630" y="260"/>
                </a:lnTo>
                <a:lnTo>
                  <a:pt x="30" y="2"/>
                </a:lnTo>
                <a:lnTo>
                  <a:pt x="0" y="0"/>
                </a:lnTo>
                <a:lnTo>
                  <a:pt x="64" y="61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77" name="Freeform 8"/>
          <p:cNvSpPr>
            <a:spLocks/>
          </p:cNvSpPr>
          <p:nvPr/>
        </p:nvSpPr>
        <p:spPr bwMode="auto">
          <a:xfrm>
            <a:off x="1157288" y="3003550"/>
            <a:ext cx="619125" cy="814388"/>
          </a:xfrm>
          <a:custGeom>
            <a:avLst/>
            <a:gdLst>
              <a:gd name="T0" fmla="*/ 0 w 390"/>
              <a:gd name="T1" fmla="*/ 778729553 h 513"/>
              <a:gd name="T2" fmla="*/ 846772500 w 390"/>
              <a:gd name="T3" fmla="*/ 1292841744 h 513"/>
              <a:gd name="T4" fmla="*/ 982860938 w 390"/>
              <a:gd name="T5" fmla="*/ 0 h 513"/>
              <a:gd name="T6" fmla="*/ 919857825 w 390"/>
              <a:gd name="T7" fmla="*/ 35282209 h 513"/>
              <a:gd name="T8" fmla="*/ 0 w 390"/>
              <a:gd name="T9" fmla="*/ 778729553 h 513"/>
              <a:gd name="T10" fmla="*/ 0 60000 65536"/>
              <a:gd name="T11" fmla="*/ 0 60000 65536"/>
              <a:gd name="T12" fmla="*/ 0 60000 65536"/>
              <a:gd name="T13" fmla="*/ 0 60000 65536"/>
              <a:gd name="T14" fmla="*/ 0 60000 65536"/>
              <a:gd name="T15" fmla="*/ 0 w 390"/>
              <a:gd name="T16" fmla="*/ 0 h 513"/>
              <a:gd name="T17" fmla="*/ 390 w 390"/>
              <a:gd name="T18" fmla="*/ 513 h 513"/>
            </a:gdLst>
            <a:ahLst/>
            <a:cxnLst>
              <a:cxn ang="T10">
                <a:pos x="T0" y="T1"/>
              </a:cxn>
              <a:cxn ang="T11">
                <a:pos x="T2" y="T3"/>
              </a:cxn>
              <a:cxn ang="T12">
                <a:pos x="T4" y="T5"/>
              </a:cxn>
              <a:cxn ang="T13">
                <a:pos x="T6" y="T7"/>
              </a:cxn>
              <a:cxn ang="T14">
                <a:pos x="T8" y="T9"/>
              </a:cxn>
            </a:cxnLst>
            <a:rect l="T15" t="T16" r="T17" b="T18"/>
            <a:pathLst>
              <a:path w="390" h="513">
                <a:moveTo>
                  <a:pt x="0" y="309"/>
                </a:moveTo>
                <a:lnTo>
                  <a:pt x="336" y="513"/>
                </a:lnTo>
                <a:lnTo>
                  <a:pt x="390" y="0"/>
                </a:lnTo>
                <a:lnTo>
                  <a:pt x="365" y="14"/>
                </a:lnTo>
                <a:lnTo>
                  <a:pt x="0" y="309"/>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78" name="Freeform 9"/>
          <p:cNvSpPr>
            <a:spLocks/>
          </p:cNvSpPr>
          <p:nvPr/>
        </p:nvSpPr>
        <p:spPr bwMode="auto">
          <a:xfrm>
            <a:off x="1703388" y="3016250"/>
            <a:ext cx="544512" cy="788988"/>
          </a:xfrm>
          <a:custGeom>
            <a:avLst/>
            <a:gdLst>
              <a:gd name="T0" fmla="*/ 0 w 343"/>
              <a:gd name="T1" fmla="*/ 1252519244 h 497"/>
              <a:gd name="T2" fmla="*/ 864412006 w 343"/>
              <a:gd name="T3" fmla="*/ 108367581 h 497"/>
              <a:gd name="T4" fmla="*/ 133567365 w 343"/>
              <a:gd name="T5" fmla="*/ 0 h 497"/>
              <a:gd name="T6" fmla="*/ 0 w 343"/>
              <a:gd name="T7" fmla="*/ 1252519244 h 497"/>
              <a:gd name="T8" fmla="*/ 0 60000 65536"/>
              <a:gd name="T9" fmla="*/ 0 60000 65536"/>
              <a:gd name="T10" fmla="*/ 0 60000 65536"/>
              <a:gd name="T11" fmla="*/ 0 60000 65536"/>
              <a:gd name="T12" fmla="*/ 0 w 343"/>
              <a:gd name="T13" fmla="*/ 0 h 497"/>
              <a:gd name="T14" fmla="*/ 343 w 343"/>
              <a:gd name="T15" fmla="*/ 497 h 497"/>
            </a:gdLst>
            <a:ahLst/>
            <a:cxnLst>
              <a:cxn ang="T8">
                <a:pos x="T0" y="T1"/>
              </a:cxn>
              <a:cxn ang="T9">
                <a:pos x="T2" y="T3"/>
              </a:cxn>
              <a:cxn ang="T10">
                <a:pos x="T4" y="T5"/>
              </a:cxn>
              <a:cxn ang="T11">
                <a:pos x="T6" y="T7"/>
              </a:cxn>
            </a:cxnLst>
            <a:rect l="T12" t="T13" r="T14" b="T15"/>
            <a:pathLst>
              <a:path w="343" h="497">
                <a:moveTo>
                  <a:pt x="0" y="497"/>
                </a:moveTo>
                <a:lnTo>
                  <a:pt x="343" y="43"/>
                </a:lnTo>
                <a:lnTo>
                  <a:pt x="53" y="0"/>
                </a:lnTo>
                <a:lnTo>
                  <a:pt x="0" y="497"/>
                </a:lnTo>
                <a:close/>
              </a:path>
            </a:pathLst>
          </a:custGeom>
          <a:solidFill>
            <a:srgbClr val="FFFF00"/>
          </a:solidFill>
          <a:ln w="38100">
            <a:solidFill>
              <a:srgbClr val="FF99CC"/>
            </a:solidFill>
            <a:round/>
            <a:headEnd type="none" w="med" len="med"/>
            <a:tailEnd type="none" w="med" len="med"/>
          </a:ln>
        </p:spPr>
        <p:txBody>
          <a:bodyPr/>
          <a:lstStyle/>
          <a:p>
            <a:endParaRPr lang="ja-JP" altLang="en-US"/>
          </a:p>
        </p:txBody>
      </p:sp>
      <p:sp>
        <p:nvSpPr>
          <p:cNvPr id="32779" name="Freeform 10"/>
          <p:cNvSpPr>
            <a:spLocks/>
          </p:cNvSpPr>
          <p:nvPr/>
        </p:nvSpPr>
        <p:spPr bwMode="auto">
          <a:xfrm>
            <a:off x="1290638" y="2241550"/>
            <a:ext cx="501650" cy="657225"/>
          </a:xfrm>
          <a:custGeom>
            <a:avLst/>
            <a:gdLst>
              <a:gd name="T0" fmla="*/ 0 w 316"/>
              <a:gd name="T1" fmla="*/ 1043344688 h 414"/>
              <a:gd name="T2" fmla="*/ 796369375 w 316"/>
              <a:gd name="T3" fmla="*/ 456149075 h 414"/>
              <a:gd name="T4" fmla="*/ 52924075 w 316"/>
              <a:gd name="T5" fmla="*/ 0 h 414"/>
              <a:gd name="T6" fmla="*/ 0 w 316"/>
              <a:gd name="T7" fmla="*/ 1043344688 h 414"/>
              <a:gd name="T8" fmla="*/ 0 60000 65536"/>
              <a:gd name="T9" fmla="*/ 0 60000 65536"/>
              <a:gd name="T10" fmla="*/ 0 60000 65536"/>
              <a:gd name="T11" fmla="*/ 0 60000 65536"/>
              <a:gd name="T12" fmla="*/ 0 w 316"/>
              <a:gd name="T13" fmla="*/ 0 h 414"/>
              <a:gd name="T14" fmla="*/ 316 w 316"/>
              <a:gd name="T15" fmla="*/ 414 h 414"/>
            </a:gdLst>
            <a:ahLst/>
            <a:cxnLst>
              <a:cxn ang="T8">
                <a:pos x="T0" y="T1"/>
              </a:cxn>
              <a:cxn ang="T9">
                <a:pos x="T2" y="T3"/>
              </a:cxn>
              <a:cxn ang="T10">
                <a:pos x="T4" y="T5"/>
              </a:cxn>
              <a:cxn ang="T11">
                <a:pos x="T6" y="T7"/>
              </a:cxn>
            </a:cxnLst>
            <a:rect l="T12" t="T13" r="T14" b="T15"/>
            <a:pathLst>
              <a:path w="316" h="414">
                <a:moveTo>
                  <a:pt x="0" y="414"/>
                </a:moveTo>
                <a:lnTo>
                  <a:pt x="316" y="181"/>
                </a:lnTo>
                <a:lnTo>
                  <a:pt x="21" y="0"/>
                </a:lnTo>
                <a:lnTo>
                  <a:pt x="0" y="414"/>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0" name="Freeform 11"/>
          <p:cNvSpPr>
            <a:spLocks/>
          </p:cNvSpPr>
          <p:nvPr/>
        </p:nvSpPr>
        <p:spPr bwMode="auto">
          <a:xfrm>
            <a:off x="647700" y="2239963"/>
            <a:ext cx="669925" cy="682625"/>
          </a:xfrm>
          <a:custGeom>
            <a:avLst/>
            <a:gdLst>
              <a:gd name="T0" fmla="*/ 0 w 422"/>
              <a:gd name="T1" fmla="*/ 1066026888 h 430"/>
              <a:gd name="T2" fmla="*/ 1063505938 w 422"/>
              <a:gd name="T3" fmla="*/ 0 h 430"/>
              <a:gd name="T4" fmla="*/ 1005543138 w 422"/>
              <a:gd name="T5" fmla="*/ 1083667188 h 430"/>
              <a:gd name="T6" fmla="*/ 0 w 422"/>
              <a:gd name="T7" fmla="*/ 1066026888 h 430"/>
              <a:gd name="T8" fmla="*/ 0 60000 65536"/>
              <a:gd name="T9" fmla="*/ 0 60000 65536"/>
              <a:gd name="T10" fmla="*/ 0 60000 65536"/>
              <a:gd name="T11" fmla="*/ 0 60000 65536"/>
              <a:gd name="T12" fmla="*/ 0 w 422"/>
              <a:gd name="T13" fmla="*/ 0 h 430"/>
              <a:gd name="T14" fmla="*/ 422 w 422"/>
              <a:gd name="T15" fmla="*/ 430 h 430"/>
            </a:gdLst>
            <a:ahLst/>
            <a:cxnLst>
              <a:cxn ang="T8">
                <a:pos x="T0" y="T1"/>
              </a:cxn>
              <a:cxn ang="T9">
                <a:pos x="T2" y="T3"/>
              </a:cxn>
              <a:cxn ang="T10">
                <a:pos x="T4" y="T5"/>
              </a:cxn>
              <a:cxn ang="T11">
                <a:pos x="T6" y="T7"/>
              </a:cxn>
            </a:cxnLst>
            <a:rect l="T12" t="T13" r="T14" b="T15"/>
            <a:pathLst>
              <a:path w="422" h="430">
                <a:moveTo>
                  <a:pt x="0" y="423"/>
                </a:moveTo>
                <a:lnTo>
                  <a:pt x="422" y="0"/>
                </a:lnTo>
                <a:lnTo>
                  <a:pt x="399" y="430"/>
                </a:lnTo>
                <a:lnTo>
                  <a:pt x="0" y="42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1" name="Freeform 12"/>
          <p:cNvSpPr>
            <a:spLocks/>
          </p:cNvSpPr>
          <p:nvPr/>
        </p:nvSpPr>
        <p:spPr bwMode="auto">
          <a:xfrm>
            <a:off x="1328738" y="2212975"/>
            <a:ext cx="1025525" cy="304800"/>
          </a:xfrm>
          <a:custGeom>
            <a:avLst/>
            <a:gdLst>
              <a:gd name="T0" fmla="*/ 0 w 646"/>
              <a:gd name="T1" fmla="*/ 0 h 192"/>
              <a:gd name="T2" fmla="*/ 748487200 w 646"/>
              <a:gd name="T3" fmla="*/ 483870000 h 192"/>
              <a:gd name="T4" fmla="*/ 1628020938 w 646"/>
              <a:gd name="T5" fmla="*/ 83165950 h 192"/>
              <a:gd name="T6" fmla="*/ 0 w 646"/>
              <a:gd name="T7" fmla="*/ 0 h 192"/>
              <a:gd name="T8" fmla="*/ 0 60000 65536"/>
              <a:gd name="T9" fmla="*/ 0 60000 65536"/>
              <a:gd name="T10" fmla="*/ 0 60000 65536"/>
              <a:gd name="T11" fmla="*/ 0 60000 65536"/>
              <a:gd name="T12" fmla="*/ 0 w 646"/>
              <a:gd name="T13" fmla="*/ 0 h 192"/>
              <a:gd name="T14" fmla="*/ 646 w 646"/>
              <a:gd name="T15" fmla="*/ 192 h 192"/>
            </a:gdLst>
            <a:ahLst/>
            <a:cxnLst>
              <a:cxn ang="T8">
                <a:pos x="T0" y="T1"/>
              </a:cxn>
              <a:cxn ang="T9">
                <a:pos x="T2" y="T3"/>
              </a:cxn>
              <a:cxn ang="T10">
                <a:pos x="T4" y="T5"/>
              </a:cxn>
              <a:cxn ang="T11">
                <a:pos x="T6" y="T7"/>
              </a:cxn>
            </a:cxnLst>
            <a:rect l="T12" t="T13" r="T14" b="T15"/>
            <a:pathLst>
              <a:path w="646" h="192">
                <a:moveTo>
                  <a:pt x="0" y="0"/>
                </a:moveTo>
                <a:lnTo>
                  <a:pt x="297" y="192"/>
                </a:lnTo>
                <a:lnTo>
                  <a:pt x="646" y="33"/>
                </a:lnTo>
                <a:lnTo>
                  <a:pt x="0"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2" name="Freeform 13"/>
          <p:cNvSpPr>
            <a:spLocks/>
          </p:cNvSpPr>
          <p:nvPr/>
        </p:nvSpPr>
        <p:spPr bwMode="auto">
          <a:xfrm>
            <a:off x="1836738" y="2274888"/>
            <a:ext cx="550862" cy="755650"/>
          </a:xfrm>
          <a:custGeom>
            <a:avLst/>
            <a:gdLst>
              <a:gd name="T0" fmla="*/ 0 w 347"/>
              <a:gd name="T1" fmla="*/ 408265313 h 476"/>
              <a:gd name="T2" fmla="*/ 874492631 w 347"/>
              <a:gd name="T3" fmla="*/ 0 h 476"/>
              <a:gd name="T4" fmla="*/ 647678775 w 347"/>
              <a:gd name="T5" fmla="*/ 1199594375 h 476"/>
              <a:gd name="T6" fmla="*/ 0 w 347"/>
              <a:gd name="T7" fmla="*/ 408265313 h 476"/>
              <a:gd name="T8" fmla="*/ 0 60000 65536"/>
              <a:gd name="T9" fmla="*/ 0 60000 65536"/>
              <a:gd name="T10" fmla="*/ 0 60000 65536"/>
              <a:gd name="T11" fmla="*/ 0 60000 65536"/>
              <a:gd name="T12" fmla="*/ 0 w 347"/>
              <a:gd name="T13" fmla="*/ 0 h 476"/>
              <a:gd name="T14" fmla="*/ 347 w 347"/>
              <a:gd name="T15" fmla="*/ 476 h 476"/>
            </a:gdLst>
            <a:ahLst/>
            <a:cxnLst>
              <a:cxn ang="T8">
                <a:pos x="T0" y="T1"/>
              </a:cxn>
              <a:cxn ang="T9">
                <a:pos x="T2" y="T3"/>
              </a:cxn>
              <a:cxn ang="T10">
                <a:pos x="T4" y="T5"/>
              </a:cxn>
              <a:cxn ang="T11">
                <a:pos x="T6" y="T7"/>
              </a:cxn>
            </a:cxnLst>
            <a:rect l="T12" t="T13" r="T14" b="T15"/>
            <a:pathLst>
              <a:path w="347" h="476">
                <a:moveTo>
                  <a:pt x="0" y="162"/>
                </a:moveTo>
                <a:lnTo>
                  <a:pt x="347" y="0"/>
                </a:lnTo>
                <a:lnTo>
                  <a:pt x="257" y="476"/>
                </a:lnTo>
                <a:lnTo>
                  <a:pt x="0" y="162"/>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3" name="Freeform 14"/>
          <p:cNvSpPr>
            <a:spLocks/>
          </p:cNvSpPr>
          <p:nvPr/>
        </p:nvSpPr>
        <p:spPr bwMode="auto">
          <a:xfrm>
            <a:off x="1274763" y="2522538"/>
            <a:ext cx="542925" cy="468312"/>
          </a:xfrm>
          <a:custGeom>
            <a:avLst/>
            <a:gdLst>
              <a:gd name="T0" fmla="*/ 0 w 342"/>
              <a:gd name="T1" fmla="*/ 612396521 h 295"/>
              <a:gd name="T2" fmla="*/ 861893438 w 342"/>
              <a:gd name="T3" fmla="*/ 0 h 295"/>
              <a:gd name="T4" fmla="*/ 781248438 w 342"/>
              <a:gd name="T5" fmla="*/ 743444506 h 295"/>
              <a:gd name="T6" fmla="*/ 0 w 342"/>
              <a:gd name="T7" fmla="*/ 612396521 h 295"/>
              <a:gd name="T8" fmla="*/ 0 60000 65536"/>
              <a:gd name="T9" fmla="*/ 0 60000 65536"/>
              <a:gd name="T10" fmla="*/ 0 60000 65536"/>
              <a:gd name="T11" fmla="*/ 0 60000 65536"/>
              <a:gd name="T12" fmla="*/ 0 w 342"/>
              <a:gd name="T13" fmla="*/ 0 h 295"/>
              <a:gd name="T14" fmla="*/ 342 w 342"/>
              <a:gd name="T15" fmla="*/ 295 h 295"/>
            </a:gdLst>
            <a:ahLst/>
            <a:cxnLst>
              <a:cxn ang="T8">
                <a:pos x="T0" y="T1"/>
              </a:cxn>
              <a:cxn ang="T9">
                <a:pos x="T2" y="T3"/>
              </a:cxn>
              <a:cxn ang="T10">
                <a:pos x="T4" y="T5"/>
              </a:cxn>
              <a:cxn ang="T11">
                <a:pos x="T6" y="T7"/>
              </a:cxn>
            </a:cxnLst>
            <a:rect l="T12" t="T13" r="T14" b="T15"/>
            <a:pathLst>
              <a:path w="342" h="295">
                <a:moveTo>
                  <a:pt x="0" y="243"/>
                </a:moveTo>
                <a:lnTo>
                  <a:pt x="342" y="0"/>
                </a:lnTo>
                <a:lnTo>
                  <a:pt x="310" y="295"/>
                </a:lnTo>
                <a:lnTo>
                  <a:pt x="0" y="24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4" name="Freeform 15"/>
          <p:cNvSpPr>
            <a:spLocks/>
          </p:cNvSpPr>
          <p:nvPr/>
        </p:nvSpPr>
        <p:spPr bwMode="auto">
          <a:xfrm>
            <a:off x="1779588" y="2536825"/>
            <a:ext cx="492125" cy="528638"/>
          </a:xfrm>
          <a:custGeom>
            <a:avLst/>
            <a:gdLst>
              <a:gd name="T0" fmla="*/ 0 w 310"/>
              <a:gd name="T1" fmla="*/ 723286322 h 333"/>
              <a:gd name="T2" fmla="*/ 781248438 w 310"/>
              <a:gd name="T3" fmla="*/ 839213619 h 333"/>
              <a:gd name="T4" fmla="*/ 60483750 w 310"/>
              <a:gd name="T5" fmla="*/ 0 h 333"/>
              <a:gd name="T6" fmla="*/ 0 w 310"/>
              <a:gd name="T7" fmla="*/ 723286322 h 333"/>
              <a:gd name="T8" fmla="*/ 0 60000 65536"/>
              <a:gd name="T9" fmla="*/ 0 60000 65536"/>
              <a:gd name="T10" fmla="*/ 0 60000 65536"/>
              <a:gd name="T11" fmla="*/ 0 60000 65536"/>
              <a:gd name="T12" fmla="*/ 0 w 310"/>
              <a:gd name="T13" fmla="*/ 0 h 333"/>
              <a:gd name="T14" fmla="*/ 310 w 310"/>
              <a:gd name="T15" fmla="*/ 333 h 333"/>
            </a:gdLst>
            <a:ahLst/>
            <a:cxnLst>
              <a:cxn ang="T8">
                <a:pos x="T0" y="T1"/>
              </a:cxn>
              <a:cxn ang="T9">
                <a:pos x="T2" y="T3"/>
              </a:cxn>
              <a:cxn ang="T10">
                <a:pos x="T4" y="T5"/>
              </a:cxn>
              <a:cxn ang="T11">
                <a:pos x="T6" y="T7"/>
              </a:cxn>
            </a:cxnLst>
            <a:rect l="T12" t="T13" r="T14" b="T15"/>
            <a:pathLst>
              <a:path w="310" h="333">
                <a:moveTo>
                  <a:pt x="0" y="287"/>
                </a:moveTo>
                <a:lnTo>
                  <a:pt x="310" y="333"/>
                </a:lnTo>
                <a:lnTo>
                  <a:pt x="24" y="0"/>
                </a:lnTo>
                <a:lnTo>
                  <a:pt x="0" y="287"/>
                </a:lnTo>
                <a:close/>
              </a:path>
            </a:pathLst>
          </a:custGeom>
          <a:solidFill>
            <a:srgbClr val="FFFF00"/>
          </a:solidFill>
          <a:ln w="38100">
            <a:solidFill>
              <a:srgbClr val="FF99CC"/>
            </a:solidFill>
            <a:round/>
            <a:headEnd type="none" w="med" len="med"/>
            <a:tailEnd type="none" w="med" len="med"/>
          </a:ln>
        </p:spPr>
        <p:txBody>
          <a:bodyPr/>
          <a:lstStyle/>
          <a:p>
            <a:endParaRPr lang="ja-JP" altLang="en-US"/>
          </a:p>
        </p:txBody>
      </p:sp>
      <p:sp>
        <p:nvSpPr>
          <p:cNvPr id="32785" name="Freeform 16"/>
          <p:cNvSpPr>
            <a:spLocks/>
          </p:cNvSpPr>
          <p:nvPr/>
        </p:nvSpPr>
        <p:spPr bwMode="auto">
          <a:xfrm>
            <a:off x="2268538" y="2287588"/>
            <a:ext cx="727075" cy="757237"/>
          </a:xfrm>
          <a:custGeom>
            <a:avLst/>
            <a:gdLst>
              <a:gd name="T0" fmla="*/ 0 w 458"/>
              <a:gd name="T1" fmla="*/ 1202112944 h 477"/>
              <a:gd name="T2" fmla="*/ 1154231563 w 458"/>
              <a:gd name="T3" fmla="*/ 398184425 h 477"/>
              <a:gd name="T4" fmla="*/ 221773750 w 458"/>
              <a:gd name="T5" fmla="*/ 0 h 477"/>
              <a:gd name="T6" fmla="*/ 0 w 458"/>
              <a:gd name="T7" fmla="*/ 1202112944 h 477"/>
              <a:gd name="T8" fmla="*/ 0 60000 65536"/>
              <a:gd name="T9" fmla="*/ 0 60000 65536"/>
              <a:gd name="T10" fmla="*/ 0 60000 65536"/>
              <a:gd name="T11" fmla="*/ 0 60000 65536"/>
              <a:gd name="T12" fmla="*/ 0 w 458"/>
              <a:gd name="T13" fmla="*/ 0 h 477"/>
              <a:gd name="T14" fmla="*/ 458 w 458"/>
              <a:gd name="T15" fmla="*/ 477 h 477"/>
            </a:gdLst>
            <a:ahLst/>
            <a:cxnLst>
              <a:cxn ang="T8">
                <a:pos x="T0" y="T1"/>
              </a:cxn>
              <a:cxn ang="T9">
                <a:pos x="T2" y="T3"/>
              </a:cxn>
              <a:cxn ang="T10">
                <a:pos x="T4" y="T5"/>
              </a:cxn>
              <a:cxn ang="T11">
                <a:pos x="T6" y="T7"/>
              </a:cxn>
            </a:cxnLst>
            <a:rect l="T12" t="T13" r="T14" b="T15"/>
            <a:pathLst>
              <a:path w="458" h="477">
                <a:moveTo>
                  <a:pt x="0" y="477"/>
                </a:moveTo>
                <a:lnTo>
                  <a:pt x="458" y="158"/>
                </a:lnTo>
                <a:lnTo>
                  <a:pt x="88" y="0"/>
                </a:lnTo>
                <a:lnTo>
                  <a:pt x="0" y="477"/>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6" name="Freeform 17"/>
          <p:cNvSpPr>
            <a:spLocks/>
          </p:cNvSpPr>
          <p:nvPr/>
        </p:nvSpPr>
        <p:spPr bwMode="auto">
          <a:xfrm>
            <a:off x="2268538" y="2541588"/>
            <a:ext cx="977900" cy="928687"/>
          </a:xfrm>
          <a:custGeom>
            <a:avLst/>
            <a:gdLst>
              <a:gd name="T0" fmla="*/ 0 w 616"/>
              <a:gd name="T1" fmla="*/ 808968927 h 585"/>
              <a:gd name="T2" fmla="*/ 1192034700 w 616"/>
              <a:gd name="T3" fmla="*/ 0 h 585"/>
              <a:gd name="T4" fmla="*/ 1552416250 w 616"/>
              <a:gd name="T5" fmla="*/ 1474289819 h 585"/>
              <a:gd name="T6" fmla="*/ 0 w 616"/>
              <a:gd name="T7" fmla="*/ 808968927 h 585"/>
              <a:gd name="T8" fmla="*/ 0 60000 65536"/>
              <a:gd name="T9" fmla="*/ 0 60000 65536"/>
              <a:gd name="T10" fmla="*/ 0 60000 65536"/>
              <a:gd name="T11" fmla="*/ 0 60000 65536"/>
              <a:gd name="T12" fmla="*/ 0 w 616"/>
              <a:gd name="T13" fmla="*/ 0 h 585"/>
              <a:gd name="T14" fmla="*/ 616 w 616"/>
              <a:gd name="T15" fmla="*/ 585 h 585"/>
            </a:gdLst>
            <a:ahLst/>
            <a:cxnLst>
              <a:cxn ang="T8">
                <a:pos x="T0" y="T1"/>
              </a:cxn>
              <a:cxn ang="T9">
                <a:pos x="T2" y="T3"/>
              </a:cxn>
              <a:cxn ang="T10">
                <a:pos x="T4" y="T5"/>
              </a:cxn>
              <a:cxn ang="T11">
                <a:pos x="T6" y="T7"/>
              </a:cxn>
            </a:cxnLst>
            <a:rect l="T12" t="T13" r="T14" b="T15"/>
            <a:pathLst>
              <a:path w="616" h="585">
                <a:moveTo>
                  <a:pt x="0" y="321"/>
                </a:moveTo>
                <a:lnTo>
                  <a:pt x="473" y="0"/>
                </a:lnTo>
                <a:lnTo>
                  <a:pt x="616" y="585"/>
                </a:lnTo>
                <a:lnTo>
                  <a:pt x="0" y="321"/>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87" name="Line 18"/>
          <p:cNvSpPr>
            <a:spLocks noChangeShapeType="1"/>
          </p:cNvSpPr>
          <p:nvPr/>
        </p:nvSpPr>
        <p:spPr bwMode="auto">
          <a:xfrm>
            <a:off x="1763713" y="2995613"/>
            <a:ext cx="468312" cy="71437"/>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8" name="Oval 19"/>
          <p:cNvSpPr>
            <a:spLocks noChangeArrowheads="1"/>
          </p:cNvSpPr>
          <p:nvPr/>
        </p:nvSpPr>
        <p:spPr bwMode="auto">
          <a:xfrm>
            <a:off x="1655763" y="2887663"/>
            <a:ext cx="215900" cy="2159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2789" name="Oval 20"/>
          <p:cNvSpPr>
            <a:spLocks noChangeArrowheads="1"/>
          </p:cNvSpPr>
          <p:nvPr/>
        </p:nvSpPr>
        <p:spPr bwMode="auto">
          <a:xfrm>
            <a:off x="2159000" y="2959100"/>
            <a:ext cx="215900" cy="2159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2790" name="Line 21"/>
          <p:cNvSpPr>
            <a:spLocks noChangeShapeType="1"/>
          </p:cNvSpPr>
          <p:nvPr/>
        </p:nvSpPr>
        <p:spPr bwMode="auto">
          <a:xfrm>
            <a:off x="3781425" y="3009900"/>
            <a:ext cx="13700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91" name="Freeform 22"/>
          <p:cNvSpPr>
            <a:spLocks/>
          </p:cNvSpPr>
          <p:nvPr/>
        </p:nvSpPr>
        <p:spPr bwMode="auto">
          <a:xfrm>
            <a:off x="5741988" y="2960688"/>
            <a:ext cx="628650" cy="574675"/>
          </a:xfrm>
          <a:custGeom>
            <a:avLst/>
            <a:gdLst>
              <a:gd name="T0" fmla="*/ 0 w 396"/>
              <a:gd name="T1" fmla="*/ 0 h 362"/>
              <a:gd name="T2" fmla="*/ 786288750 w 396"/>
              <a:gd name="T3" fmla="*/ 912296563 h 362"/>
              <a:gd name="T4" fmla="*/ 997981875 w 396"/>
              <a:gd name="T5" fmla="*/ 12601575 h 362"/>
              <a:gd name="T6" fmla="*/ 0 w 396"/>
              <a:gd name="T7" fmla="*/ 0 h 362"/>
              <a:gd name="T8" fmla="*/ 0 60000 65536"/>
              <a:gd name="T9" fmla="*/ 0 60000 65536"/>
              <a:gd name="T10" fmla="*/ 0 60000 65536"/>
              <a:gd name="T11" fmla="*/ 0 60000 65536"/>
              <a:gd name="T12" fmla="*/ 0 w 396"/>
              <a:gd name="T13" fmla="*/ 0 h 362"/>
              <a:gd name="T14" fmla="*/ 396 w 396"/>
              <a:gd name="T15" fmla="*/ 362 h 362"/>
            </a:gdLst>
            <a:ahLst/>
            <a:cxnLst>
              <a:cxn ang="T8">
                <a:pos x="T0" y="T1"/>
              </a:cxn>
              <a:cxn ang="T9">
                <a:pos x="T2" y="T3"/>
              </a:cxn>
              <a:cxn ang="T10">
                <a:pos x="T4" y="T5"/>
              </a:cxn>
              <a:cxn ang="T11">
                <a:pos x="T6" y="T7"/>
              </a:cxn>
            </a:cxnLst>
            <a:rect l="T12" t="T13" r="T14" b="T15"/>
            <a:pathLst>
              <a:path w="396" h="362">
                <a:moveTo>
                  <a:pt x="0" y="0"/>
                </a:moveTo>
                <a:lnTo>
                  <a:pt x="312" y="362"/>
                </a:lnTo>
                <a:lnTo>
                  <a:pt x="396" y="5"/>
                </a:lnTo>
                <a:lnTo>
                  <a:pt x="0"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2" name="Freeform 23"/>
          <p:cNvSpPr>
            <a:spLocks/>
          </p:cNvSpPr>
          <p:nvPr/>
        </p:nvSpPr>
        <p:spPr bwMode="auto">
          <a:xfrm>
            <a:off x="6237288" y="2960688"/>
            <a:ext cx="881062" cy="565150"/>
          </a:xfrm>
          <a:custGeom>
            <a:avLst/>
            <a:gdLst>
              <a:gd name="T0" fmla="*/ 214212366 w 555"/>
              <a:gd name="T1" fmla="*/ 0 h 356"/>
              <a:gd name="T2" fmla="*/ 1398685131 w 555"/>
              <a:gd name="T3" fmla="*/ 141128750 h 356"/>
              <a:gd name="T4" fmla="*/ 0 w 555"/>
              <a:gd name="T5" fmla="*/ 897175625 h 356"/>
              <a:gd name="T6" fmla="*/ 214212366 w 555"/>
              <a:gd name="T7" fmla="*/ 0 h 356"/>
              <a:gd name="T8" fmla="*/ 0 60000 65536"/>
              <a:gd name="T9" fmla="*/ 0 60000 65536"/>
              <a:gd name="T10" fmla="*/ 0 60000 65536"/>
              <a:gd name="T11" fmla="*/ 0 60000 65536"/>
              <a:gd name="T12" fmla="*/ 0 w 555"/>
              <a:gd name="T13" fmla="*/ 0 h 356"/>
              <a:gd name="T14" fmla="*/ 555 w 555"/>
              <a:gd name="T15" fmla="*/ 356 h 356"/>
            </a:gdLst>
            <a:ahLst/>
            <a:cxnLst>
              <a:cxn ang="T8">
                <a:pos x="T0" y="T1"/>
              </a:cxn>
              <a:cxn ang="T9">
                <a:pos x="T2" y="T3"/>
              </a:cxn>
              <a:cxn ang="T10">
                <a:pos x="T4" y="T5"/>
              </a:cxn>
              <a:cxn ang="T11">
                <a:pos x="T6" y="T7"/>
              </a:cxn>
            </a:cxnLst>
            <a:rect l="T12" t="T13" r="T14" b="T15"/>
            <a:pathLst>
              <a:path w="555" h="356">
                <a:moveTo>
                  <a:pt x="85" y="0"/>
                </a:moveTo>
                <a:lnTo>
                  <a:pt x="555" y="56"/>
                </a:lnTo>
                <a:lnTo>
                  <a:pt x="0" y="356"/>
                </a:lnTo>
                <a:lnTo>
                  <a:pt x="85"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3" name="Freeform 24"/>
          <p:cNvSpPr>
            <a:spLocks/>
          </p:cNvSpPr>
          <p:nvPr/>
        </p:nvSpPr>
        <p:spPr bwMode="auto">
          <a:xfrm>
            <a:off x="6797675" y="3073400"/>
            <a:ext cx="630238" cy="990600"/>
          </a:xfrm>
          <a:custGeom>
            <a:avLst/>
            <a:gdLst>
              <a:gd name="T0" fmla="*/ 0 w 397"/>
              <a:gd name="T1" fmla="*/ 1247478138 h 624"/>
              <a:gd name="T2" fmla="*/ 1000503619 w 397"/>
              <a:gd name="T3" fmla="*/ 1572577500 h 624"/>
              <a:gd name="T4" fmla="*/ 592237982 w 397"/>
              <a:gd name="T5" fmla="*/ 0 h 624"/>
              <a:gd name="T6" fmla="*/ 0 w 397"/>
              <a:gd name="T7" fmla="*/ 1247478138 h 624"/>
              <a:gd name="T8" fmla="*/ 0 60000 65536"/>
              <a:gd name="T9" fmla="*/ 0 60000 65536"/>
              <a:gd name="T10" fmla="*/ 0 60000 65536"/>
              <a:gd name="T11" fmla="*/ 0 60000 65536"/>
              <a:gd name="T12" fmla="*/ 0 w 397"/>
              <a:gd name="T13" fmla="*/ 0 h 624"/>
              <a:gd name="T14" fmla="*/ 397 w 397"/>
              <a:gd name="T15" fmla="*/ 624 h 624"/>
            </a:gdLst>
            <a:ahLst/>
            <a:cxnLst>
              <a:cxn ang="T8">
                <a:pos x="T0" y="T1"/>
              </a:cxn>
              <a:cxn ang="T9">
                <a:pos x="T2" y="T3"/>
              </a:cxn>
              <a:cxn ang="T10">
                <a:pos x="T4" y="T5"/>
              </a:cxn>
              <a:cxn ang="T11">
                <a:pos x="T6" y="T7"/>
              </a:cxn>
            </a:cxnLst>
            <a:rect l="T12" t="T13" r="T14" b="T15"/>
            <a:pathLst>
              <a:path w="397" h="624">
                <a:moveTo>
                  <a:pt x="0" y="495"/>
                </a:moveTo>
                <a:lnTo>
                  <a:pt x="397" y="624"/>
                </a:lnTo>
                <a:lnTo>
                  <a:pt x="235" y="0"/>
                </a:lnTo>
                <a:lnTo>
                  <a:pt x="0" y="495"/>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4" name="Freeform 25"/>
          <p:cNvSpPr>
            <a:spLocks/>
          </p:cNvSpPr>
          <p:nvPr/>
        </p:nvSpPr>
        <p:spPr bwMode="auto">
          <a:xfrm>
            <a:off x="7189788" y="3063875"/>
            <a:ext cx="1152525" cy="1012825"/>
          </a:xfrm>
          <a:custGeom>
            <a:avLst/>
            <a:gdLst>
              <a:gd name="T0" fmla="*/ 403225000 w 726"/>
              <a:gd name="T1" fmla="*/ 1607859688 h 638"/>
              <a:gd name="T2" fmla="*/ 1829633438 w 726"/>
              <a:gd name="T3" fmla="*/ 718245325 h 638"/>
              <a:gd name="T4" fmla="*/ 0 w 726"/>
              <a:gd name="T5" fmla="*/ 0 h 638"/>
              <a:gd name="T6" fmla="*/ 403225000 w 726"/>
              <a:gd name="T7" fmla="*/ 1607859688 h 638"/>
              <a:gd name="T8" fmla="*/ 0 60000 65536"/>
              <a:gd name="T9" fmla="*/ 0 60000 65536"/>
              <a:gd name="T10" fmla="*/ 0 60000 65536"/>
              <a:gd name="T11" fmla="*/ 0 60000 65536"/>
              <a:gd name="T12" fmla="*/ 0 w 726"/>
              <a:gd name="T13" fmla="*/ 0 h 638"/>
              <a:gd name="T14" fmla="*/ 726 w 726"/>
              <a:gd name="T15" fmla="*/ 638 h 638"/>
            </a:gdLst>
            <a:ahLst/>
            <a:cxnLst>
              <a:cxn ang="T8">
                <a:pos x="T0" y="T1"/>
              </a:cxn>
              <a:cxn ang="T9">
                <a:pos x="T2" y="T3"/>
              </a:cxn>
              <a:cxn ang="T10">
                <a:pos x="T4" y="T5"/>
              </a:cxn>
              <a:cxn ang="T11">
                <a:pos x="T6" y="T7"/>
              </a:cxn>
            </a:cxnLst>
            <a:rect l="T12" t="T13" r="T14" b="T15"/>
            <a:pathLst>
              <a:path w="726" h="638">
                <a:moveTo>
                  <a:pt x="160" y="638"/>
                </a:moveTo>
                <a:lnTo>
                  <a:pt x="726" y="285"/>
                </a:lnTo>
                <a:lnTo>
                  <a:pt x="0" y="0"/>
                </a:lnTo>
                <a:lnTo>
                  <a:pt x="160" y="638"/>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5" name="Freeform 26"/>
          <p:cNvSpPr>
            <a:spLocks/>
          </p:cNvSpPr>
          <p:nvPr/>
        </p:nvSpPr>
        <p:spPr bwMode="auto">
          <a:xfrm>
            <a:off x="6251575" y="3059113"/>
            <a:ext cx="900113" cy="795337"/>
          </a:xfrm>
          <a:custGeom>
            <a:avLst/>
            <a:gdLst>
              <a:gd name="T0" fmla="*/ 0 w 567"/>
              <a:gd name="T1" fmla="*/ 748485142 h 501"/>
              <a:gd name="T2" fmla="*/ 846772970 w 567"/>
              <a:gd name="T3" fmla="*/ 1262596694 h 501"/>
              <a:gd name="T4" fmla="*/ 1428930181 w 567"/>
              <a:gd name="T5" fmla="*/ 0 h 501"/>
              <a:gd name="T6" fmla="*/ 0 w 567"/>
              <a:gd name="T7" fmla="*/ 748485142 h 501"/>
              <a:gd name="T8" fmla="*/ 0 60000 65536"/>
              <a:gd name="T9" fmla="*/ 0 60000 65536"/>
              <a:gd name="T10" fmla="*/ 0 60000 65536"/>
              <a:gd name="T11" fmla="*/ 0 60000 65536"/>
              <a:gd name="T12" fmla="*/ 0 w 567"/>
              <a:gd name="T13" fmla="*/ 0 h 501"/>
              <a:gd name="T14" fmla="*/ 567 w 567"/>
              <a:gd name="T15" fmla="*/ 501 h 501"/>
            </a:gdLst>
            <a:ahLst/>
            <a:cxnLst>
              <a:cxn ang="T8">
                <a:pos x="T0" y="T1"/>
              </a:cxn>
              <a:cxn ang="T9">
                <a:pos x="T2" y="T3"/>
              </a:cxn>
              <a:cxn ang="T10">
                <a:pos x="T4" y="T5"/>
              </a:cxn>
              <a:cxn ang="T11">
                <a:pos x="T6" y="T7"/>
              </a:cxn>
            </a:cxnLst>
            <a:rect l="T12" t="T13" r="T14" b="T15"/>
            <a:pathLst>
              <a:path w="567" h="501">
                <a:moveTo>
                  <a:pt x="0" y="297"/>
                </a:moveTo>
                <a:lnTo>
                  <a:pt x="336" y="501"/>
                </a:lnTo>
                <a:lnTo>
                  <a:pt x="567" y="0"/>
                </a:lnTo>
                <a:lnTo>
                  <a:pt x="0" y="297"/>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6" name="Freeform 27"/>
          <p:cNvSpPr>
            <a:spLocks/>
          </p:cNvSpPr>
          <p:nvPr/>
        </p:nvSpPr>
        <p:spPr bwMode="auto">
          <a:xfrm>
            <a:off x="6384925" y="2278063"/>
            <a:ext cx="501650" cy="657225"/>
          </a:xfrm>
          <a:custGeom>
            <a:avLst/>
            <a:gdLst>
              <a:gd name="T0" fmla="*/ 0 w 316"/>
              <a:gd name="T1" fmla="*/ 1043344688 h 414"/>
              <a:gd name="T2" fmla="*/ 796369375 w 316"/>
              <a:gd name="T3" fmla="*/ 456149075 h 414"/>
              <a:gd name="T4" fmla="*/ 52924075 w 316"/>
              <a:gd name="T5" fmla="*/ 0 h 414"/>
              <a:gd name="T6" fmla="*/ 0 w 316"/>
              <a:gd name="T7" fmla="*/ 1043344688 h 414"/>
              <a:gd name="T8" fmla="*/ 0 60000 65536"/>
              <a:gd name="T9" fmla="*/ 0 60000 65536"/>
              <a:gd name="T10" fmla="*/ 0 60000 65536"/>
              <a:gd name="T11" fmla="*/ 0 60000 65536"/>
              <a:gd name="T12" fmla="*/ 0 w 316"/>
              <a:gd name="T13" fmla="*/ 0 h 414"/>
              <a:gd name="T14" fmla="*/ 316 w 316"/>
              <a:gd name="T15" fmla="*/ 414 h 414"/>
            </a:gdLst>
            <a:ahLst/>
            <a:cxnLst>
              <a:cxn ang="T8">
                <a:pos x="T0" y="T1"/>
              </a:cxn>
              <a:cxn ang="T9">
                <a:pos x="T2" y="T3"/>
              </a:cxn>
              <a:cxn ang="T10">
                <a:pos x="T4" y="T5"/>
              </a:cxn>
              <a:cxn ang="T11">
                <a:pos x="T6" y="T7"/>
              </a:cxn>
            </a:cxnLst>
            <a:rect l="T12" t="T13" r="T14" b="T15"/>
            <a:pathLst>
              <a:path w="316" h="414">
                <a:moveTo>
                  <a:pt x="0" y="414"/>
                </a:moveTo>
                <a:lnTo>
                  <a:pt x="316" y="181"/>
                </a:lnTo>
                <a:lnTo>
                  <a:pt x="21" y="0"/>
                </a:lnTo>
                <a:lnTo>
                  <a:pt x="0" y="414"/>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7" name="Freeform 28"/>
          <p:cNvSpPr>
            <a:spLocks/>
          </p:cNvSpPr>
          <p:nvPr/>
        </p:nvSpPr>
        <p:spPr bwMode="auto">
          <a:xfrm>
            <a:off x="5741988" y="2276475"/>
            <a:ext cx="669925" cy="682625"/>
          </a:xfrm>
          <a:custGeom>
            <a:avLst/>
            <a:gdLst>
              <a:gd name="T0" fmla="*/ 0 w 422"/>
              <a:gd name="T1" fmla="*/ 1066026888 h 430"/>
              <a:gd name="T2" fmla="*/ 1063505938 w 422"/>
              <a:gd name="T3" fmla="*/ 0 h 430"/>
              <a:gd name="T4" fmla="*/ 1005543138 w 422"/>
              <a:gd name="T5" fmla="*/ 1083667188 h 430"/>
              <a:gd name="T6" fmla="*/ 0 w 422"/>
              <a:gd name="T7" fmla="*/ 1066026888 h 430"/>
              <a:gd name="T8" fmla="*/ 0 60000 65536"/>
              <a:gd name="T9" fmla="*/ 0 60000 65536"/>
              <a:gd name="T10" fmla="*/ 0 60000 65536"/>
              <a:gd name="T11" fmla="*/ 0 60000 65536"/>
              <a:gd name="T12" fmla="*/ 0 w 422"/>
              <a:gd name="T13" fmla="*/ 0 h 430"/>
              <a:gd name="T14" fmla="*/ 422 w 422"/>
              <a:gd name="T15" fmla="*/ 430 h 430"/>
            </a:gdLst>
            <a:ahLst/>
            <a:cxnLst>
              <a:cxn ang="T8">
                <a:pos x="T0" y="T1"/>
              </a:cxn>
              <a:cxn ang="T9">
                <a:pos x="T2" y="T3"/>
              </a:cxn>
              <a:cxn ang="T10">
                <a:pos x="T4" y="T5"/>
              </a:cxn>
              <a:cxn ang="T11">
                <a:pos x="T6" y="T7"/>
              </a:cxn>
            </a:cxnLst>
            <a:rect l="T12" t="T13" r="T14" b="T15"/>
            <a:pathLst>
              <a:path w="422" h="430">
                <a:moveTo>
                  <a:pt x="0" y="423"/>
                </a:moveTo>
                <a:lnTo>
                  <a:pt x="422" y="0"/>
                </a:lnTo>
                <a:lnTo>
                  <a:pt x="399" y="430"/>
                </a:lnTo>
                <a:lnTo>
                  <a:pt x="0" y="42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8" name="Freeform 29"/>
          <p:cNvSpPr>
            <a:spLocks/>
          </p:cNvSpPr>
          <p:nvPr/>
        </p:nvSpPr>
        <p:spPr bwMode="auto">
          <a:xfrm>
            <a:off x="6423025" y="2249488"/>
            <a:ext cx="1025525" cy="304800"/>
          </a:xfrm>
          <a:custGeom>
            <a:avLst/>
            <a:gdLst>
              <a:gd name="T0" fmla="*/ 0 w 646"/>
              <a:gd name="T1" fmla="*/ 0 h 192"/>
              <a:gd name="T2" fmla="*/ 748487200 w 646"/>
              <a:gd name="T3" fmla="*/ 483870000 h 192"/>
              <a:gd name="T4" fmla="*/ 1628020938 w 646"/>
              <a:gd name="T5" fmla="*/ 83165950 h 192"/>
              <a:gd name="T6" fmla="*/ 0 w 646"/>
              <a:gd name="T7" fmla="*/ 0 h 192"/>
              <a:gd name="T8" fmla="*/ 0 60000 65536"/>
              <a:gd name="T9" fmla="*/ 0 60000 65536"/>
              <a:gd name="T10" fmla="*/ 0 60000 65536"/>
              <a:gd name="T11" fmla="*/ 0 60000 65536"/>
              <a:gd name="T12" fmla="*/ 0 w 646"/>
              <a:gd name="T13" fmla="*/ 0 h 192"/>
              <a:gd name="T14" fmla="*/ 646 w 646"/>
              <a:gd name="T15" fmla="*/ 192 h 192"/>
            </a:gdLst>
            <a:ahLst/>
            <a:cxnLst>
              <a:cxn ang="T8">
                <a:pos x="T0" y="T1"/>
              </a:cxn>
              <a:cxn ang="T9">
                <a:pos x="T2" y="T3"/>
              </a:cxn>
              <a:cxn ang="T10">
                <a:pos x="T4" y="T5"/>
              </a:cxn>
              <a:cxn ang="T11">
                <a:pos x="T6" y="T7"/>
              </a:cxn>
            </a:cxnLst>
            <a:rect l="T12" t="T13" r="T14" b="T15"/>
            <a:pathLst>
              <a:path w="646" h="192">
                <a:moveTo>
                  <a:pt x="0" y="0"/>
                </a:moveTo>
                <a:lnTo>
                  <a:pt x="297" y="192"/>
                </a:lnTo>
                <a:lnTo>
                  <a:pt x="646" y="33"/>
                </a:lnTo>
                <a:lnTo>
                  <a:pt x="0" y="0"/>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799" name="Freeform 30"/>
          <p:cNvSpPr>
            <a:spLocks/>
          </p:cNvSpPr>
          <p:nvPr/>
        </p:nvSpPr>
        <p:spPr bwMode="auto">
          <a:xfrm>
            <a:off x="6913563" y="2311400"/>
            <a:ext cx="568325" cy="742950"/>
          </a:xfrm>
          <a:custGeom>
            <a:avLst/>
            <a:gdLst>
              <a:gd name="T0" fmla="*/ 0 w 358"/>
              <a:gd name="T1" fmla="*/ 408265313 h 468"/>
              <a:gd name="T2" fmla="*/ 902215938 w 358"/>
              <a:gd name="T3" fmla="*/ 0 h 468"/>
              <a:gd name="T4" fmla="*/ 393144375 w 358"/>
              <a:gd name="T5" fmla="*/ 1179433125 h 468"/>
              <a:gd name="T6" fmla="*/ 0 w 358"/>
              <a:gd name="T7" fmla="*/ 408265313 h 468"/>
              <a:gd name="T8" fmla="*/ 0 60000 65536"/>
              <a:gd name="T9" fmla="*/ 0 60000 65536"/>
              <a:gd name="T10" fmla="*/ 0 60000 65536"/>
              <a:gd name="T11" fmla="*/ 0 60000 65536"/>
              <a:gd name="T12" fmla="*/ 0 w 358"/>
              <a:gd name="T13" fmla="*/ 0 h 468"/>
              <a:gd name="T14" fmla="*/ 358 w 358"/>
              <a:gd name="T15" fmla="*/ 468 h 468"/>
            </a:gdLst>
            <a:ahLst/>
            <a:cxnLst>
              <a:cxn ang="T8">
                <a:pos x="T0" y="T1"/>
              </a:cxn>
              <a:cxn ang="T9">
                <a:pos x="T2" y="T3"/>
              </a:cxn>
              <a:cxn ang="T10">
                <a:pos x="T4" y="T5"/>
              </a:cxn>
              <a:cxn ang="T11">
                <a:pos x="T6" y="T7"/>
              </a:cxn>
            </a:cxnLst>
            <a:rect l="T12" t="T13" r="T14" b="T15"/>
            <a:pathLst>
              <a:path w="358" h="468">
                <a:moveTo>
                  <a:pt x="0" y="162"/>
                </a:moveTo>
                <a:lnTo>
                  <a:pt x="358" y="0"/>
                </a:lnTo>
                <a:lnTo>
                  <a:pt x="156" y="468"/>
                </a:lnTo>
                <a:lnTo>
                  <a:pt x="0" y="162"/>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800" name="Freeform 31"/>
          <p:cNvSpPr>
            <a:spLocks/>
          </p:cNvSpPr>
          <p:nvPr/>
        </p:nvSpPr>
        <p:spPr bwMode="auto">
          <a:xfrm>
            <a:off x="6369050" y="2578100"/>
            <a:ext cx="782638" cy="476250"/>
          </a:xfrm>
          <a:custGeom>
            <a:avLst/>
            <a:gdLst>
              <a:gd name="T0" fmla="*/ 0 w 493"/>
              <a:gd name="T1" fmla="*/ 582156888 h 300"/>
              <a:gd name="T2" fmla="*/ 841732725 w 493"/>
              <a:gd name="T3" fmla="*/ 0 h 300"/>
              <a:gd name="T4" fmla="*/ 1242438619 w 493"/>
              <a:gd name="T5" fmla="*/ 756046875 h 300"/>
              <a:gd name="T6" fmla="*/ 0 w 493"/>
              <a:gd name="T7" fmla="*/ 582156888 h 300"/>
              <a:gd name="T8" fmla="*/ 0 60000 65536"/>
              <a:gd name="T9" fmla="*/ 0 60000 65536"/>
              <a:gd name="T10" fmla="*/ 0 60000 65536"/>
              <a:gd name="T11" fmla="*/ 0 60000 65536"/>
              <a:gd name="T12" fmla="*/ 0 w 493"/>
              <a:gd name="T13" fmla="*/ 0 h 300"/>
              <a:gd name="T14" fmla="*/ 493 w 493"/>
              <a:gd name="T15" fmla="*/ 300 h 300"/>
            </a:gdLst>
            <a:ahLst/>
            <a:cxnLst>
              <a:cxn ang="T8">
                <a:pos x="T0" y="T1"/>
              </a:cxn>
              <a:cxn ang="T9">
                <a:pos x="T2" y="T3"/>
              </a:cxn>
              <a:cxn ang="T10">
                <a:pos x="T4" y="T5"/>
              </a:cxn>
              <a:cxn ang="T11">
                <a:pos x="T6" y="T7"/>
              </a:cxn>
            </a:cxnLst>
            <a:rect l="T12" t="T13" r="T14" b="T15"/>
            <a:pathLst>
              <a:path w="493" h="300">
                <a:moveTo>
                  <a:pt x="0" y="231"/>
                </a:moveTo>
                <a:lnTo>
                  <a:pt x="334" y="0"/>
                </a:lnTo>
                <a:lnTo>
                  <a:pt x="493" y="300"/>
                </a:lnTo>
                <a:lnTo>
                  <a:pt x="0" y="231"/>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801" name="Freeform 32"/>
          <p:cNvSpPr>
            <a:spLocks/>
          </p:cNvSpPr>
          <p:nvPr/>
        </p:nvSpPr>
        <p:spPr bwMode="auto">
          <a:xfrm>
            <a:off x="7194550" y="2324100"/>
            <a:ext cx="895350" cy="735013"/>
          </a:xfrm>
          <a:custGeom>
            <a:avLst/>
            <a:gdLst>
              <a:gd name="T0" fmla="*/ 0 w 564"/>
              <a:gd name="T1" fmla="*/ 1166833931 h 463"/>
              <a:gd name="T2" fmla="*/ 1421368125 w 564"/>
              <a:gd name="T3" fmla="*/ 398184958 h 463"/>
              <a:gd name="T4" fmla="*/ 488910313 w 564"/>
              <a:gd name="T5" fmla="*/ 0 h 463"/>
              <a:gd name="T6" fmla="*/ 0 w 564"/>
              <a:gd name="T7" fmla="*/ 1166833931 h 463"/>
              <a:gd name="T8" fmla="*/ 0 60000 65536"/>
              <a:gd name="T9" fmla="*/ 0 60000 65536"/>
              <a:gd name="T10" fmla="*/ 0 60000 65536"/>
              <a:gd name="T11" fmla="*/ 0 60000 65536"/>
              <a:gd name="T12" fmla="*/ 0 w 564"/>
              <a:gd name="T13" fmla="*/ 0 h 463"/>
              <a:gd name="T14" fmla="*/ 564 w 564"/>
              <a:gd name="T15" fmla="*/ 463 h 463"/>
            </a:gdLst>
            <a:ahLst/>
            <a:cxnLst>
              <a:cxn ang="T8">
                <a:pos x="T0" y="T1"/>
              </a:cxn>
              <a:cxn ang="T9">
                <a:pos x="T2" y="T3"/>
              </a:cxn>
              <a:cxn ang="T10">
                <a:pos x="T4" y="T5"/>
              </a:cxn>
              <a:cxn ang="T11">
                <a:pos x="T6" y="T7"/>
              </a:cxn>
            </a:cxnLst>
            <a:rect l="T12" t="T13" r="T14" b="T15"/>
            <a:pathLst>
              <a:path w="564" h="463">
                <a:moveTo>
                  <a:pt x="0" y="463"/>
                </a:moveTo>
                <a:lnTo>
                  <a:pt x="564" y="158"/>
                </a:lnTo>
                <a:lnTo>
                  <a:pt x="194" y="0"/>
                </a:lnTo>
                <a:lnTo>
                  <a:pt x="0" y="46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802" name="Freeform 33"/>
          <p:cNvSpPr>
            <a:spLocks/>
          </p:cNvSpPr>
          <p:nvPr/>
        </p:nvSpPr>
        <p:spPr bwMode="auto">
          <a:xfrm>
            <a:off x="7237413" y="2578100"/>
            <a:ext cx="1103312" cy="928688"/>
          </a:xfrm>
          <a:custGeom>
            <a:avLst/>
            <a:gdLst>
              <a:gd name="T0" fmla="*/ 0 w 695"/>
              <a:gd name="T1" fmla="*/ 763608549 h 585"/>
              <a:gd name="T2" fmla="*/ 1391125620 w 695"/>
              <a:gd name="T3" fmla="*/ 0 h 585"/>
              <a:gd name="T4" fmla="*/ 1751507006 w 695"/>
              <a:gd name="T5" fmla="*/ 1474292994 h 585"/>
              <a:gd name="T6" fmla="*/ 0 w 695"/>
              <a:gd name="T7" fmla="*/ 763608549 h 585"/>
              <a:gd name="T8" fmla="*/ 0 60000 65536"/>
              <a:gd name="T9" fmla="*/ 0 60000 65536"/>
              <a:gd name="T10" fmla="*/ 0 60000 65536"/>
              <a:gd name="T11" fmla="*/ 0 60000 65536"/>
              <a:gd name="T12" fmla="*/ 0 w 695"/>
              <a:gd name="T13" fmla="*/ 0 h 585"/>
              <a:gd name="T14" fmla="*/ 695 w 695"/>
              <a:gd name="T15" fmla="*/ 585 h 585"/>
            </a:gdLst>
            <a:ahLst/>
            <a:cxnLst>
              <a:cxn ang="T8">
                <a:pos x="T0" y="T1"/>
              </a:cxn>
              <a:cxn ang="T9">
                <a:pos x="T2" y="T3"/>
              </a:cxn>
              <a:cxn ang="T10">
                <a:pos x="T4" y="T5"/>
              </a:cxn>
              <a:cxn ang="T11">
                <a:pos x="T6" y="T7"/>
              </a:cxn>
            </a:cxnLst>
            <a:rect l="T12" t="T13" r="T14" b="T15"/>
            <a:pathLst>
              <a:path w="695" h="585">
                <a:moveTo>
                  <a:pt x="0" y="303"/>
                </a:moveTo>
                <a:lnTo>
                  <a:pt x="552" y="0"/>
                </a:lnTo>
                <a:lnTo>
                  <a:pt x="695" y="585"/>
                </a:lnTo>
                <a:lnTo>
                  <a:pt x="0" y="303"/>
                </a:lnTo>
                <a:close/>
              </a:path>
            </a:pathLst>
          </a:custGeom>
          <a:solidFill>
            <a:srgbClr val="0000FF"/>
          </a:solidFill>
          <a:ln w="25400">
            <a:solidFill>
              <a:schemeClr val="bg1"/>
            </a:solidFill>
            <a:round/>
            <a:headEnd type="none" w="med" len="med"/>
            <a:tailEnd type="none" w="med" len="med"/>
          </a:ln>
        </p:spPr>
        <p:txBody>
          <a:bodyPr/>
          <a:lstStyle/>
          <a:p>
            <a:endParaRPr lang="ja-JP" altLang="en-US"/>
          </a:p>
        </p:txBody>
      </p:sp>
      <p:sp>
        <p:nvSpPr>
          <p:cNvPr id="32803" name="Oval 34"/>
          <p:cNvSpPr>
            <a:spLocks noChangeArrowheads="1"/>
          </p:cNvSpPr>
          <p:nvPr/>
        </p:nvSpPr>
        <p:spPr bwMode="auto">
          <a:xfrm>
            <a:off x="7054850" y="2959100"/>
            <a:ext cx="215900" cy="2159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2804" name="Text Box 35"/>
          <p:cNvSpPr txBox="1">
            <a:spLocks noChangeArrowheads="1"/>
          </p:cNvSpPr>
          <p:nvPr/>
        </p:nvSpPr>
        <p:spPr bwMode="auto">
          <a:xfrm>
            <a:off x="2862263" y="1736725"/>
            <a:ext cx="326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辺を潰す</a:t>
            </a:r>
            <a:br>
              <a:rPr lang="ja-JP" altLang="en-US" sz="2400"/>
            </a:br>
            <a:r>
              <a:rPr lang="en-US" altLang="ja-JP" sz="2400"/>
              <a:t>(</a:t>
            </a:r>
            <a:r>
              <a:rPr lang="ja-JP" altLang="en-US" sz="2400"/>
              <a:t>頂点が</a:t>
            </a:r>
            <a:r>
              <a:rPr lang="en-US" altLang="ja-JP" sz="2400"/>
              <a:t>1</a:t>
            </a:r>
            <a:r>
              <a:rPr lang="ja-JP" altLang="en-US" sz="2400"/>
              <a:t>個、三角形</a:t>
            </a:r>
            <a:r>
              <a:rPr lang="en-US" altLang="ja-JP" sz="2400"/>
              <a:t>2</a:t>
            </a:r>
            <a:r>
              <a:rPr lang="ja-JP" altLang="en-US" sz="2400"/>
              <a:t>個</a:t>
            </a:r>
            <a:br>
              <a:rPr lang="ja-JP" altLang="en-US" sz="2400"/>
            </a:br>
            <a:r>
              <a:rPr lang="ja-JP" altLang="en-US" sz="2400"/>
              <a:t>が消える</a:t>
            </a:r>
            <a:r>
              <a:rPr lang="en-US" altLang="ja-JP" sz="2400"/>
              <a:t>)</a:t>
            </a:r>
          </a:p>
        </p:txBody>
      </p:sp>
      <p:pic>
        <p:nvPicPr>
          <p:cNvPr id="32805" name="Picture 38" descr="ha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3" y="4068763"/>
            <a:ext cx="29813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36" descr="hand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92525"/>
            <a:ext cx="30575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7" name="Line 40"/>
          <p:cNvSpPr>
            <a:spLocks noChangeShapeType="1"/>
          </p:cNvSpPr>
          <p:nvPr/>
        </p:nvSpPr>
        <p:spPr bwMode="auto">
          <a:xfrm>
            <a:off x="2411413" y="6021388"/>
            <a:ext cx="4392612"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808" name="Text Box 41"/>
          <p:cNvSpPr txBox="1">
            <a:spLocks noChangeArrowheads="1"/>
          </p:cNvSpPr>
          <p:nvPr/>
        </p:nvSpPr>
        <p:spPr bwMode="auto">
          <a:xfrm>
            <a:off x="3348038" y="6237288"/>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繰り返し数</a:t>
            </a:r>
          </a:p>
        </p:txBody>
      </p:sp>
      <p:sp>
        <p:nvSpPr>
          <p:cNvPr id="32809"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5BB6276-0D30-4A7A-9295-12E195E1D0D4}" type="slidenum">
              <a:rPr lang="en-US" altLang="ja-JP" sz="1400"/>
              <a:pPr/>
              <a:t>27</a:t>
            </a:fld>
            <a:endParaRPr lang="en-US" altLang="ja-JP"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3" descr="draw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3068638"/>
            <a:ext cx="331311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457200" y="115888"/>
            <a:ext cx="8229600" cy="1143000"/>
          </a:xfrm>
        </p:spPr>
        <p:txBody>
          <a:bodyPr/>
          <a:lstStyle/>
          <a:p>
            <a:pPr eaLnBrk="1" hangingPunct="1"/>
            <a:r>
              <a:rPr lang="ja-JP" altLang="en-US" smtClean="0"/>
              <a:t>単純な手法</a:t>
            </a:r>
          </a:p>
        </p:txBody>
      </p:sp>
      <p:sp>
        <p:nvSpPr>
          <p:cNvPr id="33796" name="Rectangle 3"/>
          <p:cNvSpPr>
            <a:spLocks noGrp="1" noChangeArrowheads="1"/>
          </p:cNvSpPr>
          <p:nvPr>
            <p:ph type="body" idx="1"/>
          </p:nvPr>
        </p:nvSpPr>
        <p:spPr>
          <a:xfrm>
            <a:off x="395288" y="1196975"/>
            <a:ext cx="8207375" cy="1944688"/>
          </a:xfrm>
        </p:spPr>
        <p:txBody>
          <a:bodyPr/>
          <a:lstStyle/>
          <a:p>
            <a:pPr eaLnBrk="1" hangingPunct="1"/>
            <a:r>
              <a:rPr lang="ja-JP" altLang="en-US" smtClean="0"/>
              <a:t>格子を使って、頂点をまとめる</a:t>
            </a:r>
          </a:p>
          <a:p>
            <a:pPr lvl="1" eaLnBrk="1" hangingPunct="1"/>
            <a:r>
              <a:rPr lang="ja-JP" altLang="en-US" smtClean="0"/>
              <a:t>単位格子 </a:t>
            </a:r>
            <a:r>
              <a:rPr lang="en-US" altLang="ja-JP" smtClean="0"/>
              <a:t>(</a:t>
            </a:r>
            <a:r>
              <a:rPr lang="ja-JP" altLang="en-US" smtClean="0"/>
              <a:t>セル</a:t>
            </a:r>
            <a:r>
              <a:rPr lang="en-US" altLang="ja-JP" smtClean="0"/>
              <a:t>) </a:t>
            </a:r>
            <a:r>
              <a:rPr lang="ja-JP" altLang="en-US" smtClean="0"/>
              <a:t>に入っている複数の頂点を</a:t>
            </a:r>
            <a:br>
              <a:rPr lang="ja-JP" altLang="en-US" smtClean="0"/>
            </a:br>
            <a:r>
              <a:rPr lang="ja-JP" altLang="en-US" smtClean="0"/>
              <a:t>　　　　　　　　　　　　　　　ひとつの頂点へまとめる</a:t>
            </a:r>
            <a:endParaRPr lang="en-US" altLang="ja-JP" smtClean="0"/>
          </a:p>
        </p:txBody>
      </p:sp>
      <p:graphicFrame>
        <p:nvGraphicFramePr>
          <p:cNvPr id="76098" name="Group 322"/>
          <p:cNvGraphicFramePr>
            <a:graphicFrameLocks noGrp="1"/>
          </p:cNvGraphicFramePr>
          <p:nvPr/>
        </p:nvGraphicFramePr>
        <p:xfrm>
          <a:off x="1295400" y="2781300"/>
          <a:ext cx="3382962" cy="3609978"/>
        </p:xfrm>
        <a:graphic>
          <a:graphicData uri="http://schemas.openxmlformats.org/drawingml/2006/table">
            <a:tbl>
              <a:tblPr/>
              <a:tblGrid>
                <a:gridCol w="563562"/>
                <a:gridCol w="563563"/>
                <a:gridCol w="565150"/>
                <a:gridCol w="563562"/>
                <a:gridCol w="563563"/>
                <a:gridCol w="563562"/>
              </a:tblGrid>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3848" name="Oval 287"/>
          <p:cNvSpPr>
            <a:spLocks noChangeArrowheads="1"/>
          </p:cNvSpPr>
          <p:nvPr/>
        </p:nvSpPr>
        <p:spPr bwMode="auto">
          <a:xfrm>
            <a:off x="3419475" y="32226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49" name="Oval 288"/>
          <p:cNvSpPr>
            <a:spLocks noChangeArrowheads="1"/>
          </p:cNvSpPr>
          <p:nvPr/>
        </p:nvSpPr>
        <p:spPr bwMode="auto">
          <a:xfrm>
            <a:off x="3238500" y="37179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0" name="Oval 289"/>
          <p:cNvSpPr>
            <a:spLocks noChangeArrowheads="1"/>
          </p:cNvSpPr>
          <p:nvPr/>
        </p:nvSpPr>
        <p:spPr bwMode="auto">
          <a:xfrm>
            <a:off x="2590800" y="4076700"/>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1" name="Oval 290"/>
          <p:cNvSpPr>
            <a:spLocks noChangeArrowheads="1"/>
          </p:cNvSpPr>
          <p:nvPr/>
        </p:nvSpPr>
        <p:spPr bwMode="auto">
          <a:xfrm>
            <a:off x="2446338" y="37179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2" name="Oval 291"/>
          <p:cNvSpPr>
            <a:spLocks noChangeArrowheads="1"/>
          </p:cNvSpPr>
          <p:nvPr/>
        </p:nvSpPr>
        <p:spPr bwMode="auto">
          <a:xfrm>
            <a:off x="2159000" y="3141663"/>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3" name="Oval 292"/>
          <p:cNvSpPr>
            <a:spLocks noChangeArrowheads="1"/>
          </p:cNvSpPr>
          <p:nvPr/>
        </p:nvSpPr>
        <p:spPr bwMode="auto">
          <a:xfrm>
            <a:off x="3022600" y="4294188"/>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4" name="Oval 323"/>
          <p:cNvSpPr>
            <a:spLocks noChangeArrowheads="1"/>
          </p:cNvSpPr>
          <p:nvPr/>
        </p:nvSpPr>
        <p:spPr bwMode="auto">
          <a:xfrm>
            <a:off x="1943100" y="3644900"/>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5" name="Oval 324"/>
          <p:cNvSpPr>
            <a:spLocks noChangeArrowheads="1"/>
          </p:cNvSpPr>
          <p:nvPr/>
        </p:nvSpPr>
        <p:spPr bwMode="auto">
          <a:xfrm>
            <a:off x="1871663" y="4221163"/>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6" name="Oval 325"/>
          <p:cNvSpPr>
            <a:spLocks noChangeArrowheads="1"/>
          </p:cNvSpPr>
          <p:nvPr/>
        </p:nvSpPr>
        <p:spPr bwMode="auto">
          <a:xfrm>
            <a:off x="1582738" y="4868863"/>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7" name="Oval 326"/>
          <p:cNvSpPr>
            <a:spLocks noChangeArrowheads="1"/>
          </p:cNvSpPr>
          <p:nvPr/>
        </p:nvSpPr>
        <p:spPr bwMode="auto">
          <a:xfrm>
            <a:off x="1438275" y="54451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8" name="Oval 327"/>
          <p:cNvSpPr>
            <a:spLocks noChangeArrowheads="1"/>
          </p:cNvSpPr>
          <p:nvPr/>
        </p:nvSpPr>
        <p:spPr bwMode="auto">
          <a:xfrm>
            <a:off x="2230438" y="5949950"/>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59" name="Oval 328"/>
          <p:cNvSpPr>
            <a:spLocks noChangeArrowheads="1"/>
          </p:cNvSpPr>
          <p:nvPr/>
        </p:nvSpPr>
        <p:spPr bwMode="auto">
          <a:xfrm>
            <a:off x="2663825" y="6094413"/>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0" name="Oval 329"/>
          <p:cNvSpPr>
            <a:spLocks noChangeArrowheads="1"/>
          </p:cNvSpPr>
          <p:nvPr/>
        </p:nvSpPr>
        <p:spPr bwMode="auto">
          <a:xfrm>
            <a:off x="3311525" y="6021388"/>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1" name="Oval 330"/>
          <p:cNvSpPr>
            <a:spLocks noChangeArrowheads="1"/>
          </p:cNvSpPr>
          <p:nvPr/>
        </p:nvSpPr>
        <p:spPr bwMode="auto">
          <a:xfrm>
            <a:off x="3743325" y="58769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2" name="Oval 332"/>
          <p:cNvSpPr>
            <a:spLocks noChangeArrowheads="1"/>
          </p:cNvSpPr>
          <p:nvPr/>
        </p:nvSpPr>
        <p:spPr bwMode="auto">
          <a:xfrm>
            <a:off x="4246563" y="5518150"/>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3" name="Oval 333"/>
          <p:cNvSpPr>
            <a:spLocks noChangeArrowheads="1"/>
          </p:cNvSpPr>
          <p:nvPr/>
        </p:nvSpPr>
        <p:spPr bwMode="auto">
          <a:xfrm>
            <a:off x="4175125" y="50133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4" name="Oval 334"/>
          <p:cNvSpPr>
            <a:spLocks noChangeArrowheads="1"/>
          </p:cNvSpPr>
          <p:nvPr/>
        </p:nvSpPr>
        <p:spPr bwMode="auto">
          <a:xfrm>
            <a:off x="3959225" y="4725988"/>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5" name="Oval 335"/>
          <p:cNvSpPr>
            <a:spLocks noChangeArrowheads="1"/>
          </p:cNvSpPr>
          <p:nvPr/>
        </p:nvSpPr>
        <p:spPr bwMode="auto">
          <a:xfrm>
            <a:off x="3743325" y="3717925"/>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6" name="Oval 336"/>
          <p:cNvSpPr>
            <a:spLocks noChangeArrowheads="1"/>
          </p:cNvSpPr>
          <p:nvPr/>
        </p:nvSpPr>
        <p:spPr bwMode="auto">
          <a:xfrm>
            <a:off x="3887788" y="4437063"/>
            <a:ext cx="142875" cy="144462"/>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7" name="Oval 338"/>
          <p:cNvSpPr>
            <a:spLocks noChangeArrowheads="1"/>
          </p:cNvSpPr>
          <p:nvPr/>
        </p:nvSpPr>
        <p:spPr bwMode="auto">
          <a:xfrm>
            <a:off x="1871663" y="3429000"/>
            <a:ext cx="431800"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68" name="Line 339"/>
          <p:cNvSpPr>
            <a:spLocks noChangeShapeType="1"/>
          </p:cNvSpPr>
          <p:nvPr/>
        </p:nvSpPr>
        <p:spPr bwMode="auto">
          <a:xfrm>
            <a:off x="1079500" y="3644900"/>
            <a:ext cx="7921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69" name="Text Box 340"/>
          <p:cNvSpPr txBox="1">
            <a:spLocks noChangeArrowheads="1"/>
          </p:cNvSpPr>
          <p:nvPr/>
        </p:nvSpPr>
        <p:spPr bwMode="auto">
          <a:xfrm>
            <a:off x="179388" y="3429000"/>
            <a:ext cx="1074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一つに</a:t>
            </a:r>
            <a:br>
              <a:rPr lang="ja-JP" altLang="en-US" sz="2000"/>
            </a:br>
            <a:r>
              <a:rPr lang="ja-JP" altLang="en-US" sz="2000"/>
              <a:t>まとめる</a:t>
            </a:r>
          </a:p>
        </p:txBody>
      </p:sp>
      <p:sp>
        <p:nvSpPr>
          <p:cNvPr id="33870" name="Freeform 343"/>
          <p:cNvSpPr>
            <a:spLocks/>
          </p:cNvSpPr>
          <p:nvPr/>
        </p:nvSpPr>
        <p:spPr bwMode="auto">
          <a:xfrm>
            <a:off x="5868988" y="3276600"/>
            <a:ext cx="2806700" cy="3043238"/>
          </a:xfrm>
          <a:custGeom>
            <a:avLst/>
            <a:gdLst>
              <a:gd name="T0" fmla="*/ 1129030000 w 1768"/>
              <a:gd name="T1" fmla="*/ 171370653 h 1917"/>
              <a:gd name="T2" fmla="*/ 788809700 w 1768"/>
              <a:gd name="T3" fmla="*/ 965220796 h 1917"/>
              <a:gd name="T4" fmla="*/ 688003450 w 1768"/>
              <a:gd name="T5" fmla="*/ 1862396568 h 1917"/>
              <a:gd name="T6" fmla="*/ 211693125 w 1768"/>
              <a:gd name="T7" fmla="*/ 2147483646 h 1917"/>
              <a:gd name="T8" fmla="*/ 0 w 1768"/>
              <a:gd name="T9" fmla="*/ 2147483646 h 1917"/>
              <a:gd name="T10" fmla="*/ 1285279688 w 1768"/>
              <a:gd name="T11" fmla="*/ 2147483646 h 1917"/>
              <a:gd name="T12" fmla="*/ 1950600938 w 1768"/>
              <a:gd name="T13" fmla="*/ 2147483646 h 1917"/>
              <a:gd name="T14" fmla="*/ 2147483646 w 1768"/>
              <a:gd name="T15" fmla="*/ 2147483646 h 1917"/>
              <a:gd name="T16" fmla="*/ 2147483646 w 1768"/>
              <a:gd name="T17" fmla="*/ 2147483646 h 1917"/>
              <a:gd name="T18" fmla="*/ 2147483646 w 1768"/>
              <a:gd name="T19" fmla="*/ 2147483646 h 1917"/>
              <a:gd name="T20" fmla="*/ 2147483646 w 1768"/>
              <a:gd name="T21" fmla="*/ 2147483646 h 1917"/>
              <a:gd name="T22" fmla="*/ 2147483646 w 1768"/>
              <a:gd name="T23" fmla="*/ 2147483646 h 1917"/>
              <a:gd name="T24" fmla="*/ 2147483646 w 1768"/>
              <a:gd name="T25" fmla="*/ 2147483646 h 1917"/>
              <a:gd name="T26" fmla="*/ 2147483646 w 1768"/>
              <a:gd name="T27" fmla="*/ 1076107689 h 1917"/>
              <a:gd name="T28" fmla="*/ 2147483646 w 1768"/>
              <a:gd name="T29" fmla="*/ 0 h 1917"/>
              <a:gd name="T30" fmla="*/ 2147483646 w 1768"/>
              <a:gd name="T31" fmla="*/ 244455990 h 1917"/>
              <a:gd name="T32" fmla="*/ 2147483646 w 1768"/>
              <a:gd name="T33" fmla="*/ 1983364088 h 1917"/>
              <a:gd name="T34" fmla="*/ 1817033450 w 1768"/>
              <a:gd name="T35" fmla="*/ 1630542155 h 1917"/>
              <a:gd name="T36" fmla="*/ 1575098450 w 1768"/>
              <a:gd name="T37" fmla="*/ 1063506112 h 1917"/>
              <a:gd name="T38" fmla="*/ 1129030000 w 1768"/>
              <a:gd name="T39" fmla="*/ 171370653 h 19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8"/>
              <a:gd name="T61" fmla="*/ 0 h 1917"/>
              <a:gd name="T62" fmla="*/ 1768 w 1768"/>
              <a:gd name="T63" fmla="*/ 1917 h 19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8" h="1917">
                <a:moveTo>
                  <a:pt x="448" y="68"/>
                </a:moveTo>
                <a:lnTo>
                  <a:pt x="313" y="383"/>
                </a:lnTo>
                <a:lnTo>
                  <a:pt x="273" y="739"/>
                </a:lnTo>
                <a:lnTo>
                  <a:pt x="84" y="1157"/>
                </a:lnTo>
                <a:lnTo>
                  <a:pt x="0" y="1504"/>
                </a:lnTo>
                <a:lnTo>
                  <a:pt x="510" y="1834"/>
                </a:lnTo>
                <a:lnTo>
                  <a:pt x="774" y="1917"/>
                </a:lnTo>
                <a:lnTo>
                  <a:pt x="1174" y="1882"/>
                </a:lnTo>
                <a:lnTo>
                  <a:pt x="1443" y="1785"/>
                </a:lnTo>
                <a:lnTo>
                  <a:pt x="1768" y="1566"/>
                </a:lnTo>
                <a:lnTo>
                  <a:pt x="1715" y="1236"/>
                </a:lnTo>
                <a:lnTo>
                  <a:pt x="1588" y="1064"/>
                </a:lnTo>
                <a:lnTo>
                  <a:pt x="1535" y="880"/>
                </a:lnTo>
                <a:lnTo>
                  <a:pt x="1434" y="427"/>
                </a:lnTo>
                <a:lnTo>
                  <a:pt x="1412" y="0"/>
                </a:lnTo>
                <a:lnTo>
                  <a:pt x="1267" y="97"/>
                </a:lnTo>
                <a:lnTo>
                  <a:pt x="1003" y="787"/>
                </a:lnTo>
                <a:lnTo>
                  <a:pt x="721" y="647"/>
                </a:lnTo>
                <a:lnTo>
                  <a:pt x="625" y="422"/>
                </a:lnTo>
                <a:lnTo>
                  <a:pt x="448" y="68"/>
                </a:lnTo>
                <a:close/>
              </a:path>
            </a:pathLst>
          </a:custGeom>
          <a:noFill/>
          <a:ln w="1905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871" name="Line 344"/>
          <p:cNvSpPr>
            <a:spLocks noChangeShapeType="1"/>
          </p:cNvSpPr>
          <p:nvPr/>
        </p:nvSpPr>
        <p:spPr bwMode="auto">
          <a:xfrm>
            <a:off x="4895850" y="4510088"/>
            <a:ext cx="7921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72" name="Oval 346"/>
          <p:cNvSpPr>
            <a:spLocks noChangeArrowheads="1"/>
          </p:cNvSpPr>
          <p:nvPr/>
        </p:nvSpPr>
        <p:spPr bwMode="auto">
          <a:xfrm>
            <a:off x="3635375" y="3079750"/>
            <a:ext cx="142875" cy="144463"/>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387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BD12C97-8444-4DF8-B481-9AE65D10A7B2}" type="slidenum">
              <a:rPr lang="en-US" altLang="ja-JP" sz="1400"/>
              <a:pPr/>
              <a:t>28</a:t>
            </a:fld>
            <a:endParaRPr lang="en-US" altLang="ja-JP"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0"/>
            <a:ext cx="8229600" cy="1143000"/>
          </a:xfrm>
        </p:spPr>
        <p:txBody>
          <a:bodyPr/>
          <a:lstStyle/>
          <a:p>
            <a:pPr eaLnBrk="1" hangingPunct="1"/>
            <a:r>
              <a:rPr lang="ja-JP" altLang="en-US" smtClean="0"/>
              <a:t>計算方法</a:t>
            </a:r>
          </a:p>
        </p:txBody>
      </p:sp>
      <p:sp>
        <p:nvSpPr>
          <p:cNvPr id="34819" name="Rectangle 3"/>
          <p:cNvSpPr>
            <a:spLocks noGrp="1" noChangeArrowheads="1"/>
          </p:cNvSpPr>
          <p:nvPr>
            <p:ph type="body" idx="1"/>
          </p:nvPr>
        </p:nvSpPr>
        <p:spPr>
          <a:xfrm>
            <a:off x="395288" y="981075"/>
            <a:ext cx="8497887" cy="2232025"/>
          </a:xfrm>
          <a:ln>
            <a:solidFill>
              <a:schemeClr val="tx1"/>
            </a:solidFill>
            <a:miter lim="800000"/>
            <a:headEnd/>
            <a:tailEnd/>
          </a:ln>
        </p:spPr>
        <p:txBody>
          <a:bodyPr/>
          <a:lstStyle/>
          <a:p>
            <a:pPr marL="609600" indent="-609600" eaLnBrk="1" hangingPunct="1">
              <a:lnSpc>
                <a:spcPct val="80000"/>
              </a:lnSpc>
              <a:buFontTx/>
              <a:buNone/>
            </a:pPr>
            <a:r>
              <a:rPr lang="ja-JP" altLang="en-US" sz="2400" smtClean="0"/>
              <a:t>各三角形</a:t>
            </a:r>
            <a:r>
              <a:rPr lang="en-US" altLang="ja-JP" sz="2400" smtClean="0"/>
              <a:t> </a:t>
            </a:r>
            <a:r>
              <a:rPr lang="en-US" altLang="ja-JP" sz="2400" smtClean="0">
                <a:latin typeface="Times New Roman" panose="02020603050405020304" pitchFamily="18" charset="0"/>
              </a:rPr>
              <a:t>(</a:t>
            </a:r>
            <a:r>
              <a:rPr lang="en-US" altLang="ja-JP" sz="2400" i="1" smtClean="0">
                <a:latin typeface="Times New Roman" panose="02020603050405020304" pitchFamily="18" charset="0"/>
              </a:rPr>
              <a:t>A,B,C</a:t>
            </a:r>
            <a:r>
              <a:rPr lang="en-US" altLang="ja-JP" sz="2400" smtClean="0">
                <a:latin typeface="Times New Roman" panose="02020603050405020304" pitchFamily="18" charset="0"/>
              </a:rPr>
              <a:t>) </a:t>
            </a:r>
            <a:r>
              <a:rPr lang="ja-JP" altLang="en-US" sz="2400" smtClean="0">
                <a:latin typeface="Times New Roman" panose="02020603050405020304" pitchFamily="18" charset="0"/>
              </a:rPr>
              <a:t>において以下を行う</a:t>
            </a:r>
          </a:p>
          <a:p>
            <a:pPr marL="990600" lvl="1" indent="-533400" eaLnBrk="1" hangingPunct="1">
              <a:lnSpc>
                <a:spcPct val="80000"/>
              </a:lnSpc>
              <a:buFontTx/>
              <a:buAutoNum type="arabicPeriod"/>
            </a:pPr>
            <a:r>
              <a:rPr lang="ja-JP" altLang="en-US" sz="2400" smtClean="0"/>
              <a:t>関数 </a:t>
            </a:r>
            <a:r>
              <a:rPr lang="en-US" altLang="ja-JP" sz="2400" smtClean="0">
                <a:latin typeface="Times New Roman" panose="02020603050405020304" pitchFamily="18" charset="0"/>
              </a:rPr>
              <a:t>cellVertexID(</a:t>
            </a:r>
            <a:r>
              <a:rPr lang="en-US" altLang="ja-JP" sz="2400" i="1" smtClean="0">
                <a:latin typeface="Times New Roman" panose="02020603050405020304" pitchFamily="18" charset="0"/>
              </a:rPr>
              <a:t>A</a:t>
            </a:r>
            <a:r>
              <a:rPr lang="en-US" altLang="ja-JP" sz="2400" smtClean="0">
                <a:latin typeface="Times New Roman" panose="02020603050405020304" pitchFamily="18" charset="0"/>
              </a:rPr>
              <a:t>)</a:t>
            </a:r>
            <a:r>
              <a:rPr lang="en-US" altLang="ja-JP" sz="2400" smtClean="0"/>
              <a:t> </a:t>
            </a:r>
            <a:r>
              <a:rPr lang="ja-JP" altLang="en-US" sz="2400" smtClean="0"/>
              <a:t>の返り値を </a:t>
            </a:r>
            <a:r>
              <a:rPr lang="en-US" altLang="ja-JP" sz="2400" i="1" smtClean="0">
                <a:latin typeface="Times New Roman" panose="02020603050405020304" pitchFamily="18" charset="0"/>
              </a:rPr>
              <a:t>A’ </a:t>
            </a:r>
            <a:r>
              <a:rPr lang="ja-JP" altLang="en-US" sz="2400" smtClean="0">
                <a:latin typeface="Times New Roman" panose="02020603050405020304" pitchFamily="18" charset="0"/>
              </a:rPr>
              <a:t>へ代入</a:t>
            </a:r>
          </a:p>
          <a:p>
            <a:pPr marL="990600" lvl="1" indent="-533400" eaLnBrk="1" hangingPunct="1">
              <a:lnSpc>
                <a:spcPct val="80000"/>
              </a:lnSpc>
              <a:buFontTx/>
              <a:buAutoNum type="arabicPeriod"/>
            </a:pPr>
            <a:r>
              <a:rPr lang="ja-JP" altLang="en-US" sz="2400" smtClean="0"/>
              <a:t>関数 </a:t>
            </a:r>
            <a:r>
              <a:rPr lang="en-US" altLang="ja-JP" sz="2400" smtClean="0">
                <a:latin typeface="Times New Roman" panose="02020603050405020304" pitchFamily="18" charset="0"/>
              </a:rPr>
              <a:t>cellVertexID(</a:t>
            </a:r>
            <a:r>
              <a:rPr lang="en-US" altLang="ja-JP" sz="2400" i="1" smtClean="0">
                <a:latin typeface="Times New Roman" panose="02020603050405020304" pitchFamily="18" charset="0"/>
              </a:rPr>
              <a:t>B</a:t>
            </a:r>
            <a:r>
              <a:rPr lang="en-US" altLang="ja-JP" sz="2400" smtClean="0">
                <a:latin typeface="Times New Roman" panose="02020603050405020304" pitchFamily="18" charset="0"/>
              </a:rPr>
              <a:t>)</a:t>
            </a:r>
            <a:r>
              <a:rPr lang="en-US" altLang="ja-JP" sz="2400" smtClean="0"/>
              <a:t> </a:t>
            </a:r>
            <a:r>
              <a:rPr lang="ja-JP" altLang="en-US" sz="2400" smtClean="0"/>
              <a:t>の返り値を </a:t>
            </a:r>
            <a:r>
              <a:rPr lang="en-US" altLang="ja-JP" sz="2400" i="1" smtClean="0">
                <a:latin typeface="Times New Roman" panose="02020603050405020304" pitchFamily="18" charset="0"/>
              </a:rPr>
              <a:t>B’ </a:t>
            </a:r>
            <a:r>
              <a:rPr lang="ja-JP" altLang="en-US" sz="2400" i="1" smtClean="0">
                <a:latin typeface="Times New Roman" panose="02020603050405020304" pitchFamily="18" charset="0"/>
              </a:rPr>
              <a:t>へ代入</a:t>
            </a:r>
          </a:p>
          <a:p>
            <a:pPr marL="990600" lvl="1" indent="-533400" eaLnBrk="1" hangingPunct="1">
              <a:lnSpc>
                <a:spcPct val="80000"/>
              </a:lnSpc>
              <a:buFontTx/>
              <a:buAutoNum type="arabicPeriod"/>
            </a:pPr>
            <a:r>
              <a:rPr lang="ja-JP" altLang="en-US" sz="2400" smtClean="0"/>
              <a:t>関数 </a:t>
            </a:r>
            <a:r>
              <a:rPr lang="en-US" altLang="ja-JP" sz="2400" smtClean="0">
                <a:latin typeface="Times New Roman" panose="02020603050405020304" pitchFamily="18" charset="0"/>
              </a:rPr>
              <a:t>cellVertexID(</a:t>
            </a:r>
            <a:r>
              <a:rPr lang="en-US" altLang="ja-JP" sz="2400" i="1" smtClean="0">
                <a:latin typeface="Times New Roman" panose="02020603050405020304" pitchFamily="18" charset="0"/>
              </a:rPr>
              <a:t>C</a:t>
            </a:r>
            <a:r>
              <a:rPr lang="en-US" altLang="ja-JP" sz="2400" smtClean="0">
                <a:latin typeface="Times New Roman" panose="02020603050405020304" pitchFamily="18" charset="0"/>
              </a:rPr>
              <a:t>)</a:t>
            </a:r>
            <a:r>
              <a:rPr lang="en-US" altLang="ja-JP" sz="2400" smtClean="0"/>
              <a:t> </a:t>
            </a:r>
            <a:r>
              <a:rPr lang="ja-JP" altLang="en-US" sz="2400" smtClean="0"/>
              <a:t>の返り値を </a:t>
            </a:r>
            <a:r>
              <a:rPr lang="en-US" altLang="ja-JP" sz="2400" i="1" smtClean="0">
                <a:latin typeface="Times New Roman" panose="02020603050405020304" pitchFamily="18" charset="0"/>
              </a:rPr>
              <a:t>C’ </a:t>
            </a:r>
            <a:r>
              <a:rPr lang="ja-JP" altLang="en-US" sz="2400" i="1" smtClean="0">
                <a:latin typeface="Times New Roman" panose="02020603050405020304" pitchFamily="18" charset="0"/>
              </a:rPr>
              <a:t>へ代入</a:t>
            </a:r>
          </a:p>
          <a:p>
            <a:pPr marL="990600" lvl="1" indent="-533400" eaLnBrk="1" hangingPunct="1">
              <a:lnSpc>
                <a:spcPct val="80000"/>
              </a:lnSpc>
              <a:buFontTx/>
              <a:buAutoNum type="arabicPeriod"/>
            </a:pPr>
            <a:r>
              <a:rPr lang="ja-JP" altLang="en-US" sz="2400" smtClean="0"/>
              <a:t>もし </a:t>
            </a:r>
            <a:r>
              <a:rPr lang="en-US" altLang="ja-JP" sz="2400" i="1" smtClean="0">
                <a:latin typeface="Times New Roman" panose="02020603050405020304" pitchFamily="18" charset="0"/>
              </a:rPr>
              <a:t>A’</a:t>
            </a:r>
            <a:r>
              <a:rPr lang="en-US" altLang="ja-JP" sz="2400" smtClean="0">
                <a:latin typeface="Times New Roman" panose="02020603050405020304" pitchFamily="18" charset="0"/>
                <a:cs typeface="Arial" panose="020B0604020202020204" pitchFamily="34" charset="0"/>
              </a:rPr>
              <a:t>≠ </a:t>
            </a:r>
            <a:r>
              <a:rPr lang="en-US" altLang="ja-JP" sz="2400" i="1" smtClean="0">
                <a:latin typeface="Times New Roman" panose="02020603050405020304" pitchFamily="18" charset="0"/>
              </a:rPr>
              <a:t>B’ </a:t>
            </a:r>
            <a:r>
              <a:rPr lang="ja-JP" altLang="en-US" sz="2400" smtClean="0"/>
              <a:t>かつ</a:t>
            </a:r>
            <a:r>
              <a:rPr lang="ja-JP" altLang="en-US" sz="2400" i="1" smtClean="0">
                <a:latin typeface="Times New Roman" panose="02020603050405020304" pitchFamily="18" charset="0"/>
              </a:rPr>
              <a:t> </a:t>
            </a:r>
            <a:r>
              <a:rPr lang="en-US" altLang="ja-JP" sz="2400" i="1" smtClean="0">
                <a:latin typeface="Times New Roman" panose="02020603050405020304" pitchFamily="18" charset="0"/>
              </a:rPr>
              <a:t>B’</a:t>
            </a:r>
            <a:r>
              <a:rPr lang="en-US" altLang="ja-JP" sz="2400" smtClean="0">
                <a:latin typeface="Times New Roman" panose="02020603050405020304" pitchFamily="18" charset="0"/>
                <a:cs typeface="Arial" panose="020B0604020202020204" pitchFamily="34" charset="0"/>
              </a:rPr>
              <a:t>≠ C</a:t>
            </a:r>
            <a:r>
              <a:rPr lang="en-US" altLang="ja-JP" sz="2400" i="1" smtClean="0">
                <a:latin typeface="Times New Roman" panose="02020603050405020304" pitchFamily="18" charset="0"/>
              </a:rPr>
              <a:t>’ </a:t>
            </a:r>
            <a:r>
              <a:rPr lang="ja-JP" altLang="en-US" sz="2400" smtClean="0"/>
              <a:t>かつ</a:t>
            </a:r>
            <a:r>
              <a:rPr lang="ja-JP" altLang="en-US" sz="2400" i="1" smtClean="0">
                <a:latin typeface="Times New Roman" panose="02020603050405020304" pitchFamily="18" charset="0"/>
              </a:rPr>
              <a:t> </a:t>
            </a:r>
            <a:r>
              <a:rPr lang="en-US" altLang="ja-JP" sz="2400" i="1" smtClean="0">
                <a:latin typeface="Times New Roman" panose="02020603050405020304" pitchFamily="18" charset="0"/>
              </a:rPr>
              <a:t>C’</a:t>
            </a:r>
            <a:r>
              <a:rPr lang="en-US" altLang="ja-JP" sz="2400" smtClean="0">
                <a:latin typeface="Times New Roman" panose="02020603050405020304" pitchFamily="18" charset="0"/>
                <a:cs typeface="Arial" panose="020B0604020202020204" pitchFamily="34" charset="0"/>
              </a:rPr>
              <a:t>≠ A</a:t>
            </a:r>
            <a:r>
              <a:rPr lang="en-US" altLang="ja-JP" sz="2400" i="1" smtClean="0">
                <a:latin typeface="Times New Roman" panose="02020603050405020304" pitchFamily="18" charset="0"/>
              </a:rPr>
              <a:t>’ </a:t>
            </a:r>
            <a:r>
              <a:rPr lang="ja-JP" altLang="en-US" sz="2400" smtClean="0">
                <a:latin typeface="Times New Roman" panose="02020603050405020304" pitchFamily="18" charset="0"/>
              </a:rPr>
              <a:t>ならば</a:t>
            </a:r>
            <a:r>
              <a:rPr lang="ja-JP" altLang="en-US" sz="2400" i="1" smtClean="0">
                <a:latin typeface="Times New Roman" panose="02020603050405020304" pitchFamily="18" charset="0"/>
              </a:rPr>
              <a:t/>
            </a:r>
            <a:br>
              <a:rPr lang="ja-JP" altLang="en-US" sz="2400" i="1" smtClean="0">
                <a:latin typeface="Times New Roman" panose="02020603050405020304" pitchFamily="18" charset="0"/>
              </a:rPr>
            </a:br>
            <a:r>
              <a:rPr lang="ja-JP" altLang="en-US" sz="2400" i="1" smtClean="0">
                <a:latin typeface="Times New Roman" panose="02020603050405020304" pitchFamily="18" charset="0"/>
              </a:rPr>
              <a:t>    　　　　</a:t>
            </a:r>
            <a:r>
              <a:rPr lang="ja-JP" altLang="en-US" sz="2400" smtClean="0"/>
              <a:t>三角形</a:t>
            </a:r>
            <a:r>
              <a:rPr lang="en-US" altLang="ja-JP" sz="2400" smtClean="0"/>
              <a:t> </a:t>
            </a:r>
            <a:r>
              <a:rPr lang="en-US" altLang="ja-JP" sz="2400" smtClean="0">
                <a:latin typeface="Times New Roman" panose="02020603050405020304" pitchFamily="18" charset="0"/>
              </a:rPr>
              <a:t>(</a:t>
            </a:r>
            <a:r>
              <a:rPr lang="en-US" altLang="ja-JP" sz="2400" i="1" smtClean="0">
                <a:latin typeface="Times New Roman" panose="02020603050405020304" pitchFamily="18" charset="0"/>
              </a:rPr>
              <a:t>A’,B’,C’</a:t>
            </a:r>
            <a:r>
              <a:rPr lang="en-US" altLang="ja-JP" sz="2400" smtClean="0">
                <a:latin typeface="Times New Roman" panose="02020603050405020304" pitchFamily="18" charset="0"/>
              </a:rPr>
              <a:t>)</a:t>
            </a:r>
            <a:r>
              <a:rPr lang="en-US" altLang="ja-JP" sz="2400" smtClean="0"/>
              <a:t> </a:t>
            </a:r>
            <a:r>
              <a:rPr lang="ja-JP" altLang="en-US" sz="2400" smtClean="0"/>
              <a:t>を簡略化メッシュへ追加する</a:t>
            </a:r>
            <a:endParaRPr lang="en-US" altLang="ja-JP" sz="2400" smtClean="0"/>
          </a:p>
        </p:txBody>
      </p:sp>
      <p:sp>
        <p:nvSpPr>
          <p:cNvPr id="34820" name="Text Box 9"/>
          <p:cNvSpPr txBox="1">
            <a:spLocks noChangeArrowheads="1"/>
          </p:cNvSpPr>
          <p:nvPr/>
        </p:nvSpPr>
        <p:spPr bwMode="auto">
          <a:xfrm>
            <a:off x="468313" y="4005263"/>
            <a:ext cx="6553200" cy="229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関数 </a:t>
            </a:r>
            <a:r>
              <a:rPr lang="en-US" altLang="ja-JP" sz="2400">
                <a:latin typeface="Times New Roman" panose="02020603050405020304" pitchFamily="18" charset="0"/>
              </a:rPr>
              <a:t>cellVertexID(</a:t>
            </a:r>
            <a:r>
              <a:rPr lang="en-US" altLang="ja-JP" sz="2400" i="1">
                <a:latin typeface="Times New Roman" panose="02020603050405020304" pitchFamily="18" charset="0"/>
              </a:rPr>
              <a:t>v</a:t>
            </a:r>
            <a:r>
              <a:rPr lang="en-US" altLang="ja-JP" sz="2400">
                <a:latin typeface="Times New Roman" panose="02020603050405020304" pitchFamily="18" charset="0"/>
              </a:rPr>
              <a:t>)</a:t>
            </a:r>
            <a:r>
              <a:rPr lang="en-US" altLang="ja-JP" sz="2400"/>
              <a:t> :</a:t>
            </a:r>
          </a:p>
          <a:p>
            <a:pPr eaLnBrk="1" hangingPunct="1">
              <a:spcBef>
                <a:spcPct val="0"/>
              </a:spcBef>
              <a:buFontTx/>
              <a:buAutoNum type="arabicPeriod"/>
            </a:pPr>
            <a:r>
              <a:rPr lang="en-US" altLang="ja-JP" sz="2400"/>
              <a:t> </a:t>
            </a:r>
            <a:r>
              <a:rPr lang="ja-JP" altLang="en-US" sz="2400"/>
              <a:t>頂点 </a:t>
            </a:r>
            <a:r>
              <a:rPr lang="en-US" altLang="ja-JP" sz="2400" i="1">
                <a:latin typeface="Times New Roman" panose="02020603050405020304" pitchFamily="18" charset="0"/>
              </a:rPr>
              <a:t>v </a:t>
            </a:r>
            <a:r>
              <a:rPr lang="ja-JP" altLang="en-US" sz="2400"/>
              <a:t>を含むセル </a:t>
            </a:r>
            <a:r>
              <a:rPr lang="en-US" altLang="ja-JP" sz="2400" i="1">
                <a:latin typeface="Times New Roman" panose="02020603050405020304" pitchFamily="18" charset="0"/>
              </a:rPr>
              <a:t>C</a:t>
            </a:r>
            <a:r>
              <a:rPr lang="en-US" altLang="ja-JP" sz="2400"/>
              <a:t> </a:t>
            </a:r>
            <a:r>
              <a:rPr lang="ja-JP" altLang="en-US" sz="2400"/>
              <a:t>を見つける</a:t>
            </a:r>
            <a:endParaRPr lang="en-US" altLang="ja-JP" sz="2400"/>
          </a:p>
          <a:p>
            <a:pPr eaLnBrk="1" hangingPunct="1">
              <a:spcBef>
                <a:spcPct val="0"/>
              </a:spcBef>
              <a:buFontTx/>
              <a:buAutoNum type="arabicPeriod"/>
            </a:pPr>
            <a:r>
              <a:rPr lang="en-US" altLang="ja-JP" sz="2400"/>
              <a:t> </a:t>
            </a:r>
            <a:r>
              <a:rPr lang="ja-JP" altLang="en-US" sz="2400"/>
              <a:t>もしセル </a:t>
            </a:r>
            <a:r>
              <a:rPr lang="en-US" altLang="ja-JP" sz="2400" i="1">
                <a:latin typeface="Times New Roman" panose="02020603050405020304" pitchFamily="18" charset="0"/>
              </a:rPr>
              <a:t>C</a:t>
            </a:r>
            <a:r>
              <a:rPr lang="en-US" altLang="ja-JP" sz="2400"/>
              <a:t> </a:t>
            </a:r>
            <a:r>
              <a:rPr lang="ja-JP" altLang="en-US" sz="2400"/>
              <a:t>に簡略化後の頂点が未割当なら</a:t>
            </a:r>
            <a:r>
              <a:rPr lang="en-US" altLang="ja-JP" sz="2400"/>
              <a:t/>
            </a:r>
            <a:br>
              <a:rPr lang="en-US" altLang="ja-JP" sz="2400"/>
            </a:br>
            <a:r>
              <a:rPr lang="en-US" altLang="ja-JP" sz="2400"/>
              <a:t>     </a:t>
            </a:r>
            <a:r>
              <a:rPr lang="ja-JP" altLang="en-US" sz="2400"/>
              <a:t>簡略化後のメッシュへ 頂点 </a:t>
            </a:r>
            <a:r>
              <a:rPr lang="en-US" altLang="ja-JP" sz="2400" i="1">
                <a:latin typeface="Times New Roman" panose="02020603050405020304" pitchFamily="18" charset="0"/>
              </a:rPr>
              <a:t>v</a:t>
            </a:r>
            <a:r>
              <a:rPr lang="en-US" altLang="ja-JP" sz="2400"/>
              <a:t> </a:t>
            </a:r>
            <a:r>
              <a:rPr lang="ja-JP" altLang="en-US" sz="2400"/>
              <a:t>を追加する</a:t>
            </a:r>
            <a:br>
              <a:rPr lang="ja-JP" altLang="en-US" sz="2400"/>
            </a:br>
            <a:r>
              <a:rPr lang="ja-JP" altLang="en-US" sz="2400"/>
              <a:t>     セル </a:t>
            </a:r>
            <a:r>
              <a:rPr lang="en-US" altLang="ja-JP" sz="2400" i="1">
                <a:latin typeface="Times New Roman" panose="02020603050405020304" pitchFamily="18" charset="0"/>
              </a:rPr>
              <a:t>C</a:t>
            </a:r>
            <a:r>
              <a:rPr lang="en-US" altLang="ja-JP" sz="2400"/>
              <a:t> </a:t>
            </a:r>
            <a:r>
              <a:rPr lang="ja-JP" altLang="en-US" sz="2400"/>
              <a:t>へ 頂点 </a:t>
            </a:r>
            <a:r>
              <a:rPr lang="en-US" altLang="ja-JP" sz="2400" i="1">
                <a:latin typeface="Times New Roman" panose="02020603050405020304" pitchFamily="18" charset="0"/>
              </a:rPr>
              <a:t>v</a:t>
            </a:r>
            <a:r>
              <a:rPr lang="en-US" altLang="ja-JP" sz="2400"/>
              <a:t> </a:t>
            </a:r>
            <a:r>
              <a:rPr lang="ja-JP" altLang="en-US" sz="2400"/>
              <a:t>を割り当てる</a:t>
            </a:r>
            <a:endParaRPr lang="en-US" altLang="ja-JP" sz="2400"/>
          </a:p>
          <a:p>
            <a:pPr eaLnBrk="1" hangingPunct="1">
              <a:spcBef>
                <a:spcPct val="0"/>
              </a:spcBef>
              <a:buFontTx/>
              <a:buAutoNum type="arabicPeriod"/>
            </a:pPr>
            <a:r>
              <a:rPr lang="en-US" altLang="ja-JP" sz="2400"/>
              <a:t> </a:t>
            </a:r>
            <a:r>
              <a:rPr lang="ja-JP" altLang="en-US" sz="2400"/>
              <a:t>セル </a:t>
            </a:r>
            <a:r>
              <a:rPr lang="en-US" altLang="ja-JP" sz="2400" i="1">
                <a:latin typeface="Times New Roman" panose="02020603050405020304" pitchFamily="18" charset="0"/>
              </a:rPr>
              <a:t>C</a:t>
            </a:r>
            <a:r>
              <a:rPr lang="en-US" altLang="ja-JP" sz="2400"/>
              <a:t> </a:t>
            </a:r>
            <a:r>
              <a:rPr lang="ja-JP" altLang="en-US" sz="2400"/>
              <a:t>に割り当てられている頂点を返す</a:t>
            </a:r>
            <a:endParaRPr lang="en-US" altLang="ja-JP" sz="2400"/>
          </a:p>
        </p:txBody>
      </p:sp>
      <p:sp>
        <p:nvSpPr>
          <p:cNvPr id="34821" name="Line 10"/>
          <p:cNvSpPr>
            <a:spLocks noChangeShapeType="1"/>
          </p:cNvSpPr>
          <p:nvPr/>
        </p:nvSpPr>
        <p:spPr bwMode="auto">
          <a:xfrm flipH="1">
            <a:off x="7092950" y="5445125"/>
            <a:ext cx="43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4822" name="Text Box 11"/>
          <p:cNvSpPr txBox="1">
            <a:spLocks noChangeArrowheads="1"/>
          </p:cNvSpPr>
          <p:nvPr/>
        </p:nvSpPr>
        <p:spPr bwMode="auto">
          <a:xfrm>
            <a:off x="7596188" y="515778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サブ関数</a:t>
            </a:r>
          </a:p>
        </p:txBody>
      </p:sp>
      <p:sp>
        <p:nvSpPr>
          <p:cNvPr id="3482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A7EDF45-FCE5-4FD2-BB23-E6DBA038921E}" type="slidenum">
              <a:rPr lang="en-US" altLang="ja-JP" sz="1400"/>
              <a:pPr/>
              <a:t>29</a:t>
            </a:fld>
            <a:endParaRPr lang="en-US" altLang="ja-JP"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36513"/>
            <a:ext cx="8229600" cy="1143001"/>
          </a:xfrm>
        </p:spPr>
        <p:txBody>
          <a:bodyPr/>
          <a:lstStyle/>
          <a:p>
            <a:pPr eaLnBrk="1" hangingPunct="1"/>
            <a:r>
              <a:rPr lang="ja-JP" altLang="en-US" smtClean="0">
                <a:solidFill>
                  <a:srgbClr val="0000FF"/>
                </a:solidFill>
              </a:rPr>
              <a:t>話の流れ</a:t>
            </a:r>
          </a:p>
        </p:txBody>
      </p:sp>
      <p:sp>
        <p:nvSpPr>
          <p:cNvPr id="8195" name="Rectangle 3"/>
          <p:cNvSpPr>
            <a:spLocks noGrp="1" noChangeArrowheads="1"/>
          </p:cNvSpPr>
          <p:nvPr>
            <p:ph type="body" idx="4294967295"/>
          </p:nvPr>
        </p:nvSpPr>
        <p:spPr>
          <a:xfrm>
            <a:off x="457200" y="998538"/>
            <a:ext cx="8229600" cy="5392737"/>
          </a:xfrm>
        </p:spPr>
        <p:txBody>
          <a:bodyPr/>
          <a:lstStyle/>
          <a:p>
            <a:pPr lvl="1" eaLnBrk="1" hangingPunct="1">
              <a:buFontTx/>
              <a:buNone/>
            </a:pPr>
            <a:endParaRPr lang="en-US" altLang="ja-JP" smtClean="0"/>
          </a:p>
          <a:p>
            <a:pPr eaLnBrk="1" hangingPunct="1"/>
            <a:r>
              <a:rPr lang="ja-JP" altLang="en-US" smtClean="0"/>
              <a:t>変形</a:t>
            </a:r>
          </a:p>
          <a:p>
            <a:pPr eaLnBrk="1" hangingPunct="1"/>
            <a:endParaRPr lang="ja-JP" altLang="en-US" smtClean="0"/>
          </a:p>
          <a:p>
            <a:pPr eaLnBrk="1" hangingPunct="1"/>
            <a:r>
              <a:rPr lang="ja-JP" altLang="en-US" smtClean="0"/>
              <a:t>モーフィング</a:t>
            </a:r>
          </a:p>
          <a:p>
            <a:pPr eaLnBrk="1" hangingPunct="1"/>
            <a:endParaRPr lang="ja-JP" altLang="en-US" smtClean="0"/>
          </a:p>
          <a:p>
            <a:pPr eaLnBrk="1" hangingPunct="1"/>
            <a:r>
              <a:rPr lang="ja-JP" altLang="en-US" smtClean="0"/>
              <a:t>簡略化</a:t>
            </a:r>
          </a:p>
          <a:p>
            <a:pPr eaLnBrk="1" hangingPunct="1">
              <a:buFontTx/>
              <a:buNone/>
            </a:pPr>
            <a:endParaRPr lang="en-US" altLang="ja-JP" smtClean="0"/>
          </a:p>
        </p:txBody>
      </p:sp>
      <p:sp>
        <p:nvSpPr>
          <p:cNvPr id="2" name="スライド番号プレースホルダー 1"/>
          <p:cNvSpPr>
            <a:spLocks noGrp="1"/>
          </p:cNvSpPr>
          <p:nvPr>
            <p:ph type="sldNum" sz="quarter" idx="12"/>
          </p:nvPr>
        </p:nvSpPr>
        <p:spPr/>
        <p:txBody>
          <a:bodyPr/>
          <a:lstStyle/>
          <a:p>
            <a:pPr>
              <a:defRPr/>
            </a:pPr>
            <a:fld id="{E32E60B6-70BB-4E42-9202-2F5733EDC307}" type="slidenum">
              <a:rPr lang="en-US" altLang="ja-JP"/>
              <a:pPr>
                <a:defRPr/>
              </a:pPr>
              <a:t>3</a:t>
            </a:fld>
            <a:endParaRPr lang="en-US"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50825" y="842963"/>
            <a:ext cx="3743325"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セルとその数</a:t>
            </a: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#deinfe CELLN 50 </a:t>
            </a:r>
            <a:endParaRPr lang="ja-JP" altLang="en-US"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int </a:t>
            </a:r>
            <a:r>
              <a:rPr lang="en-US" altLang="ja-JP" sz="2000" b="1">
                <a:solidFill>
                  <a:srgbClr val="FF0000"/>
                </a:solidFill>
                <a:latin typeface="ＭＳ Ｐゴシック" panose="020B0600070205080204" pitchFamily="50" charset="-128"/>
              </a:rPr>
              <a:t>cell</a:t>
            </a:r>
            <a:r>
              <a:rPr lang="en-US" altLang="ja-JP" sz="2000">
                <a:latin typeface="ＭＳ Ｐゴシック" panose="020B0600070205080204" pitchFamily="50" charset="-128"/>
              </a:rPr>
              <a:t>[CELLN][CELLN][CELLN]</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簡略化前のメッシュ</a:t>
            </a:r>
          </a:p>
          <a:p>
            <a:pPr eaLnBrk="1" hangingPunct="1">
              <a:spcBef>
                <a:spcPct val="0"/>
              </a:spcBef>
              <a:buFontTx/>
              <a:buNone/>
            </a:pPr>
            <a:r>
              <a:rPr lang="en-US" altLang="ja-JP" sz="2000">
                <a:latin typeface="ＭＳ Ｐゴシック" panose="020B0600070205080204" pitchFamily="50" charset="-128"/>
              </a:rPr>
              <a:t>int ver0N; </a:t>
            </a:r>
          </a:p>
          <a:p>
            <a:pPr eaLnBrk="1" hangingPunct="1">
              <a:spcBef>
                <a:spcPct val="0"/>
              </a:spcBef>
              <a:buFontTx/>
              <a:buNone/>
            </a:pPr>
            <a:r>
              <a:rPr lang="en-US" altLang="ja-JP" sz="2000">
                <a:latin typeface="ＭＳ Ｐゴシック" panose="020B0600070205080204" pitchFamily="50" charset="-128"/>
              </a:rPr>
              <a:t>float (*ver0)[3] ;</a:t>
            </a:r>
          </a:p>
          <a:p>
            <a:pPr eaLnBrk="1" hangingPunct="1">
              <a:spcBef>
                <a:spcPct val="0"/>
              </a:spcBef>
              <a:buFontTx/>
              <a:buNone/>
            </a:pPr>
            <a:r>
              <a:rPr lang="en-US" altLang="ja-JP" sz="2000">
                <a:latin typeface="ＭＳ Ｐゴシック" panose="020B0600070205080204" pitchFamily="50" charset="-128"/>
              </a:rPr>
              <a:t>int tri0N;</a:t>
            </a:r>
          </a:p>
          <a:p>
            <a:pPr eaLnBrk="1" hangingPunct="1">
              <a:spcBef>
                <a:spcPct val="0"/>
              </a:spcBef>
              <a:buFontTx/>
              <a:buNone/>
            </a:pPr>
            <a:r>
              <a:rPr lang="en-US" altLang="ja-JP" sz="2000">
                <a:latin typeface="ＭＳ Ｐゴシック" panose="020B0600070205080204" pitchFamily="50" charset="-128"/>
              </a:rPr>
              <a:t>int (*tri0)[3]; </a:t>
            </a:r>
          </a:p>
          <a:p>
            <a:pPr eaLnBrk="1" hangingPunct="1">
              <a:spcBef>
                <a:spcPct val="0"/>
              </a:spcBef>
              <a:buFontTx/>
              <a:buNone/>
            </a:pPr>
            <a:endParaRPr lang="en-US" altLang="ja-JP"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a:t>
            </a:r>
            <a:r>
              <a:rPr lang="ja-JP" altLang="en-US" sz="2000">
                <a:latin typeface="ＭＳ Ｐゴシック" panose="020B0600070205080204" pitchFamily="50" charset="-128"/>
              </a:rPr>
              <a:t>簡略化後のメッシュ</a:t>
            </a:r>
          </a:p>
          <a:p>
            <a:pPr eaLnBrk="1" hangingPunct="1">
              <a:spcBef>
                <a:spcPct val="0"/>
              </a:spcBef>
              <a:buFontTx/>
              <a:buNone/>
            </a:pPr>
            <a:r>
              <a:rPr lang="en-US" altLang="ja-JP" sz="2000">
                <a:latin typeface="ＭＳ Ｐゴシック" panose="020B0600070205080204" pitchFamily="50" charset="-128"/>
              </a:rPr>
              <a:t>int verN; </a:t>
            </a:r>
          </a:p>
          <a:p>
            <a:pPr eaLnBrk="1" hangingPunct="1">
              <a:spcBef>
                <a:spcPct val="0"/>
              </a:spcBef>
              <a:buFontTx/>
              <a:buNone/>
            </a:pPr>
            <a:r>
              <a:rPr lang="en-US" altLang="ja-JP" sz="2000">
                <a:latin typeface="ＭＳ Ｐゴシック" panose="020B0600070205080204" pitchFamily="50" charset="-128"/>
              </a:rPr>
              <a:t>float (*ver)[3] ;</a:t>
            </a:r>
          </a:p>
          <a:p>
            <a:pPr eaLnBrk="1" hangingPunct="1">
              <a:spcBef>
                <a:spcPct val="0"/>
              </a:spcBef>
              <a:buFontTx/>
              <a:buNone/>
            </a:pPr>
            <a:r>
              <a:rPr lang="en-US" altLang="ja-JP" sz="2000">
                <a:latin typeface="ＭＳ Ｐゴシック" panose="020B0600070205080204" pitchFamily="50" charset="-128"/>
              </a:rPr>
              <a:t>int triN;</a:t>
            </a:r>
          </a:p>
          <a:p>
            <a:pPr eaLnBrk="1" hangingPunct="1">
              <a:spcBef>
                <a:spcPct val="0"/>
              </a:spcBef>
              <a:buFontTx/>
              <a:buNone/>
            </a:pPr>
            <a:r>
              <a:rPr lang="en-US" altLang="ja-JP" sz="2000">
                <a:latin typeface="ＭＳ Ｐゴシック" panose="020B0600070205080204" pitchFamily="50" charset="-128"/>
              </a:rPr>
              <a:t>int (*tri)[3]; </a:t>
            </a:r>
          </a:p>
        </p:txBody>
      </p:sp>
      <p:sp>
        <p:nvSpPr>
          <p:cNvPr id="35843" name="Text Box 8"/>
          <p:cNvSpPr txBox="1">
            <a:spLocks noChangeArrowheads="1"/>
          </p:cNvSpPr>
          <p:nvPr/>
        </p:nvSpPr>
        <p:spPr bwMode="auto">
          <a:xfrm>
            <a:off x="1476375" y="404813"/>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データ</a:t>
            </a:r>
          </a:p>
        </p:txBody>
      </p:sp>
      <p:sp>
        <p:nvSpPr>
          <p:cNvPr id="35844" name="Text Box 10"/>
          <p:cNvSpPr txBox="1">
            <a:spLocks noChangeArrowheads="1"/>
          </p:cNvSpPr>
          <p:nvPr/>
        </p:nvSpPr>
        <p:spPr bwMode="auto">
          <a:xfrm>
            <a:off x="4398963" y="307975"/>
            <a:ext cx="456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簡略化をする前のデータの初期化</a:t>
            </a:r>
          </a:p>
        </p:txBody>
      </p:sp>
      <p:sp>
        <p:nvSpPr>
          <p:cNvPr id="35845" name="Text Box 12"/>
          <p:cNvSpPr txBox="1">
            <a:spLocks noChangeArrowheads="1"/>
          </p:cNvSpPr>
          <p:nvPr/>
        </p:nvSpPr>
        <p:spPr bwMode="auto">
          <a:xfrm>
            <a:off x="4787900" y="835025"/>
            <a:ext cx="3529013" cy="193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solidFill>
                  <a:srgbClr val="FF0000"/>
                </a:solidFill>
                <a:latin typeface="ＭＳ Ｐゴシック" panose="020B0600070205080204" pitchFamily="50" charset="-128"/>
              </a:rPr>
              <a:t>verN = 0;</a:t>
            </a:r>
          </a:p>
          <a:p>
            <a:pPr eaLnBrk="1" hangingPunct="1">
              <a:spcBef>
                <a:spcPct val="0"/>
              </a:spcBef>
              <a:buFontTx/>
              <a:buNone/>
            </a:pPr>
            <a:r>
              <a:rPr lang="en-US" altLang="ja-JP" sz="2000" b="1">
                <a:solidFill>
                  <a:srgbClr val="FF0000"/>
                </a:solidFill>
                <a:latin typeface="ＭＳ Ｐゴシック" panose="020B0600070205080204" pitchFamily="50" charset="-128"/>
              </a:rPr>
              <a:t>triN = 0;</a:t>
            </a:r>
          </a:p>
          <a:p>
            <a:pPr eaLnBrk="1" hangingPunct="1">
              <a:spcBef>
                <a:spcPct val="0"/>
              </a:spcBef>
              <a:buFontTx/>
              <a:buNone/>
            </a:pPr>
            <a:r>
              <a:rPr lang="en-US" altLang="ja-JP" sz="2000">
                <a:latin typeface="ＭＳ Ｐゴシック" panose="020B0600070205080204" pitchFamily="50" charset="-128"/>
              </a:rPr>
              <a:t>for(int i=0; i&lt;CELLN; i++)</a:t>
            </a:r>
          </a:p>
          <a:p>
            <a:pPr eaLnBrk="1" hangingPunct="1">
              <a:spcBef>
                <a:spcPct val="0"/>
              </a:spcBef>
              <a:buFontTx/>
              <a:buNone/>
            </a:pPr>
            <a:r>
              <a:rPr lang="en-US" altLang="ja-JP" sz="2000">
                <a:latin typeface="ＭＳ Ｐゴシック" panose="020B0600070205080204" pitchFamily="50" charset="-128"/>
              </a:rPr>
              <a:t>for(int j=0; j&lt;CELLN; j++)</a:t>
            </a:r>
          </a:p>
          <a:p>
            <a:pPr eaLnBrk="1" hangingPunct="1">
              <a:spcBef>
                <a:spcPct val="0"/>
              </a:spcBef>
              <a:buFontTx/>
              <a:buNone/>
            </a:pPr>
            <a:r>
              <a:rPr lang="en-US" altLang="ja-JP" sz="2000">
                <a:latin typeface="ＭＳ Ｐゴシック" panose="020B0600070205080204" pitchFamily="50" charset="-128"/>
              </a:rPr>
              <a:t>for(int k=0; k&lt;CELLN; k++)</a:t>
            </a:r>
          </a:p>
          <a:p>
            <a:pPr eaLnBrk="1" hangingPunct="1">
              <a:spcBef>
                <a:spcPct val="0"/>
              </a:spcBef>
              <a:buFontTx/>
              <a:buNone/>
            </a:pPr>
            <a:r>
              <a:rPr lang="en-US" altLang="ja-JP" sz="2000">
                <a:latin typeface="ＭＳ Ｐゴシック" panose="020B0600070205080204" pitchFamily="50" charset="-128"/>
              </a:rPr>
              <a:t>  </a:t>
            </a:r>
            <a:r>
              <a:rPr lang="en-US" altLang="ja-JP" sz="2000" b="1">
                <a:solidFill>
                  <a:srgbClr val="FF0000"/>
                </a:solidFill>
                <a:latin typeface="ＭＳ Ｐゴシック" panose="020B0600070205080204" pitchFamily="50" charset="-128"/>
              </a:rPr>
              <a:t>cell[i][j][k] = -1;</a:t>
            </a:r>
          </a:p>
        </p:txBody>
      </p:sp>
      <p:sp>
        <p:nvSpPr>
          <p:cNvPr id="35846" name="Text Box 13"/>
          <p:cNvSpPr txBox="1">
            <a:spLocks noChangeArrowheads="1"/>
          </p:cNvSpPr>
          <p:nvPr/>
        </p:nvSpPr>
        <p:spPr bwMode="auto">
          <a:xfrm>
            <a:off x="4211638" y="3752850"/>
            <a:ext cx="3816350" cy="284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for(int i=0; i&lt;tri0N; i++){</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int* t0 = tri0[i];</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int a = </a:t>
            </a:r>
            <a:r>
              <a:rPr lang="en-US" altLang="ja-JP" sz="2000" b="1">
                <a:solidFill>
                  <a:srgbClr val="0000FF"/>
                </a:solidFill>
                <a:latin typeface="MS UI Gothic" panose="020B0600070205080204" pitchFamily="50" charset="-128"/>
                <a:ea typeface="MS UI Gothic" panose="020B0600070205080204" pitchFamily="50" charset="-128"/>
              </a:rPr>
              <a:t>cellVertexID</a:t>
            </a:r>
            <a:r>
              <a:rPr lang="en-US" altLang="ja-JP" sz="2000">
                <a:latin typeface="MS UI Gothic" panose="020B0600070205080204" pitchFamily="50" charset="-128"/>
                <a:ea typeface="MS UI Gothic" panose="020B0600070205080204" pitchFamily="50" charset="-128"/>
              </a:rPr>
              <a:t>( t0[0] );</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int b = </a:t>
            </a:r>
            <a:r>
              <a:rPr lang="en-US" altLang="ja-JP" sz="2000" b="1">
                <a:solidFill>
                  <a:srgbClr val="0000FF"/>
                </a:solidFill>
                <a:latin typeface="MS UI Gothic" panose="020B0600070205080204" pitchFamily="50" charset="-128"/>
                <a:ea typeface="MS UI Gothic" panose="020B0600070205080204" pitchFamily="50" charset="-128"/>
              </a:rPr>
              <a:t>cellVertexID</a:t>
            </a:r>
            <a:r>
              <a:rPr lang="en-US" altLang="ja-JP" sz="2000">
                <a:latin typeface="MS UI Gothic" panose="020B0600070205080204" pitchFamily="50" charset="-128"/>
                <a:ea typeface="MS UI Gothic" panose="020B0600070205080204" pitchFamily="50" charset="-128"/>
              </a:rPr>
              <a:t>( t0[1] );</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int c = </a:t>
            </a:r>
            <a:r>
              <a:rPr lang="en-US" altLang="ja-JP" sz="2000" b="1">
                <a:solidFill>
                  <a:srgbClr val="0000FF"/>
                </a:solidFill>
                <a:latin typeface="MS UI Gothic" panose="020B0600070205080204" pitchFamily="50" charset="-128"/>
                <a:ea typeface="MS UI Gothic" panose="020B0600070205080204" pitchFamily="50" charset="-128"/>
              </a:rPr>
              <a:t>cellVertexID</a:t>
            </a:r>
            <a:r>
              <a:rPr lang="en-US" altLang="ja-JP" sz="2000">
                <a:latin typeface="MS UI Gothic" panose="020B0600070205080204" pitchFamily="50" charset="-128"/>
                <a:ea typeface="MS UI Gothic" panose="020B0600070205080204" pitchFamily="50" charset="-128"/>
              </a:rPr>
              <a:t>( t0[2] );</a:t>
            </a: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if(a != b &amp;&amp; b != c &amp;&amp; c != a)</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a:t>
            </a:r>
            <a:r>
              <a:rPr lang="en-US" altLang="ja-JP" sz="2000" b="1">
                <a:solidFill>
                  <a:srgbClr val="0000FF"/>
                </a:solidFill>
                <a:latin typeface="MS UI Gothic" panose="020B0600070205080204" pitchFamily="50" charset="-128"/>
                <a:ea typeface="MS UI Gothic" panose="020B0600070205080204" pitchFamily="50" charset="-128"/>
              </a:rPr>
              <a:t>addTriangle</a:t>
            </a:r>
            <a:r>
              <a:rPr lang="en-US" altLang="ja-JP" sz="2000" b="1">
                <a:solidFill>
                  <a:srgbClr val="FF0000"/>
                </a:solidFill>
                <a:latin typeface="MS UI Gothic" panose="020B0600070205080204" pitchFamily="50" charset="-128"/>
                <a:ea typeface="MS UI Gothic" panose="020B0600070205080204" pitchFamily="50" charset="-128"/>
              </a:rPr>
              <a:t>(a, b, c );</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a:t>
            </a:r>
          </a:p>
        </p:txBody>
      </p:sp>
      <p:sp>
        <p:nvSpPr>
          <p:cNvPr id="35847" name="Text Box 14"/>
          <p:cNvSpPr txBox="1">
            <a:spLocks noChangeArrowheads="1"/>
          </p:cNvSpPr>
          <p:nvPr/>
        </p:nvSpPr>
        <p:spPr bwMode="auto">
          <a:xfrm>
            <a:off x="5003800" y="3284538"/>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簡略化の処理</a:t>
            </a:r>
          </a:p>
        </p:txBody>
      </p:sp>
      <p:sp>
        <p:nvSpPr>
          <p:cNvPr id="35848" name="AutoShape 9"/>
          <p:cNvSpPr>
            <a:spLocks/>
          </p:cNvSpPr>
          <p:nvPr/>
        </p:nvSpPr>
        <p:spPr bwMode="auto">
          <a:xfrm>
            <a:off x="7453313" y="4365625"/>
            <a:ext cx="719137" cy="1008063"/>
          </a:xfrm>
          <a:prstGeom prst="rightBrace">
            <a:avLst>
              <a:gd name="adj1" fmla="val 11681"/>
              <a:gd name="adj2" fmla="val 5007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5849" name="Text Box 10"/>
          <p:cNvSpPr txBox="1">
            <a:spLocks noChangeArrowheads="1"/>
          </p:cNvSpPr>
          <p:nvPr/>
        </p:nvSpPr>
        <p:spPr bwMode="auto">
          <a:xfrm>
            <a:off x="8067675" y="4478338"/>
            <a:ext cx="104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t>次</a:t>
            </a:r>
          </a:p>
          <a:p>
            <a:pPr algn="ctr" eaLnBrk="1" hangingPunct="1">
              <a:spcBef>
                <a:spcPct val="0"/>
              </a:spcBef>
              <a:buFontTx/>
              <a:buNone/>
            </a:pPr>
            <a:r>
              <a:rPr lang="ja-JP" altLang="en-US" sz="2400"/>
              <a:t>ページ</a:t>
            </a:r>
          </a:p>
        </p:txBody>
      </p:sp>
      <p:sp>
        <p:nvSpPr>
          <p:cNvPr id="35850"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788D444-6B13-4082-B7A8-1C9BD5566CB1}" type="slidenum">
              <a:rPr lang="en-US" altLang="ja-JP" sz="1400"/>
              <a:pPr/>
              <a:t>30</a:t>
            </a:fld>
            <a:endParaRPr lang="en-US" altLang="ja-JP"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179388" y="981075"/>
            <a:ext cx="4392612"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ＭＳ Ｐゴシック" panose="020B0600070205080204" pitchFamily="50" charset="-128"/>
              </a:rPr>
              <a:t>int </a:t>
            </a:r>
            <a:r>
              <a:rPr lang="en-US" altLang="ja-JP" sz="2000" b="1">
                <a:solidFill>
                  <a:srgbClr val="0000FF"/>
                </a:solidFill>
                <a:latin typeface="ＭＳ Ｐゴシック" panose="020B0600070205080204" pitchFamily="50" charset="-128"/>
              </a:rPr>
              <a:t>cellVertex</a:t>
            </a:r>
            <a:r>
              <a:rPr lang="en-US" altLang="ja-JP" sz="2000">
                <a:latin typeface="ＭＳ Ｐゴシック" panose="020B0600070205080204" pitchFamily="50" charset="-128"/>
              </a:rPr>
              <a:t>(int id){</a:t>
            </a:r>
            <a:br>
              <a:rPr lang="en-US" altLang="ja-JP" sz="2000">
                <a:latin typeface="ＭＳ Ｐゴシック" panose="020B0600070205080204" pitchFamily="50" charset="-128"/>
              </a:rPr>
            </a:br>
            <a:r>
              <a:rPr lang="en-US" altLang="ja-JP" sz="2000">
                <a:latin typeface="ＭＳ Ｐゴシック" panose="020B0600070205080204" pitchFamily="50" charset="-128"/>
              </a:rPr>
              <a:t>  float* p = ver0[id];</a:t>
            </a:r>
            <a:br>
              <a:rPr lang="en-US" altLang="ja-JP" sz="2000">
                <a:latin typeface="ＭＳ Ｐゴシック" panose="020B0600070205080204" pitchFamily="50" charset="-128"/>
              </a:rPr>
            </a:br>
            <a:r>
              <a:rPr lang="en-US" altLang="ja-JP" sz="2000">
                <a:latin typeface="ＭＳ Ｐゴシック" panose="020B0600070205080204" pitchFamily="50" charset="-128"/>
              </a:rPr>
              <a:t>  </a:t>
            </a:r>
          </a:p>
          <a:p>
            <a:pPr eaLnBrk="1" hangingPunct="1">
              <a:spcBef>
                <a:spcPct val="0"/>
              </a:spcBef>
              <a:buFontTx/>
              <a:buNone/>
            </a:pPr>
            <a:r>
              <a:rPr lang="en-US" altLang="ja-JP" sz="2000">
                <a:latin typeface="ＭＳ Ｐゴシック" panose="020B0600070205080204" pitchFamily="50" charset="-128"/>
              </a:rPr>
              <a:t>  //p </a:t>
            </a:r>
            <a:r>
              <a:rPr lang="ja-JP" altLang="en-US" sz="2000">
                <a:latin typeface="ＭＳ Ｐゴシック" panose="020B0600070205080204" pitchFamily="50" charset="-128"/>
              </a:rPr>
              <a:t>を含むセルの番地を計算する</a:t>
            </a:r>
          </a:p>
          <a:p>
            <a:pPr eaLnBrk="1" hangingPunct="1">
              <a:spcBef>
                <a:spcPct val="0"/>
              </a:spcBef>
              <a:buFontTx/>
              <a:buNone/>
            </a:pPr>
            <a:r>
              <a:rPr lang="ja-JP" altLang="en-US" sz="2000">
                <a:latin typeface="ＭＳ Ｐゴシック" panose="020B0600070205080204" pitchFamily="50" charset="-128"/>
              </a:rPr>
              <a:t>  </a:t>
            </a:r>
            <a:r>
              <a:rPr lang="en-US" altLang="ja-JP" sz="2000">
                <a:latin typeface="ＭＳ Ｐゴシック" panose="020B0600070205080204" pitchFamily="50" charset="-128"/>
              </a:rPr>
              <a:t>//</a:t>
            </a:r>
            <a:r>
              <a:rPr lang="ja-JP" altLang="en-US" sz="2000">
                <a:latin typeface="ＭＳ Ｐゴシック" panose="020B0600070205080204" pitchFamily="50" charset="-128"/>
              </a:rPr>
              <a:t>格子全体の大きさは </a:t>
            </a:r>
            <a:r>
              <a:rPr lang="en-US" altLang="ja-JP" sz="2000">
                <a:latin typeface="ＭＳ Ｐゴシック" panose="020B0600070205080204" pitchFamily="50" charset="-128"/>
              </a:rPr>
              <a:t>[-1,1]</a:t>
            </a:r>
            <a:r>
              <a:rPr lang="en-US" altLang="ja-JP" sz="2000" baseline="30000">
                <a:latin typeface="ＭＳ Ｐゴシック" panose="020B0600070205080204" pitchFamily="50" charset="-128"/>
              </a:rPr>
              <a:t>3 </a:t>
            </a:r>
            <a:endParaRPr lang="ja-JP" altLang="en-US" sz="2000">
              <a:latin typeface="ＭＳ Ｐゴシック" panose="020B0600070205080204" pitchFamily="50" charset="-128"/>
            </a:endParaRPr>
          </a:p>
          <a:p>
            <a:pPr eaLnBrk="1" hangingPunct="1">
              <a:spcBef>
                <a:spcPct val="0"/>
              </a:spcBef>
              <a:buFontTx/>
              <a:buNone/>
            </a:pPr>
            <a:r>
              <a:rPr lang="en-US" altLang="ja-JP" sz="2000">
                <a:latin typeface="ＭＳ Ｐゴシック" panose="020B0600070205080204" pitchFamily="50" charset="-128"/>
              </a:rPr>
              <a:t>  int cx = (int)(CELL*(p[0] + 1.0f)/2.0f);</a:t>
            </a:r>
          </a:p>
          <a:p>
            <a:pPr eaLnBrk="1" hangingPunct="1">
              <a:spcBef>
                <a:spcPct val="0"/>
              </a:spcBef>
              <a:buFontTx/>
              <a:buNone/>
            </a:pPr>
            <a:r>
              <a:rPr lang="en-US" altLang="ja-JP" sz="2000">
                <a:latin typeface="ＭＳ Ｐゴシック" panose="020B0600070205080204" pitchFamily="50" charset="-128"/>
              </a:rPr>
              <a:t>  int cy = (int)(CELL*(p[1] + 1.0f)/2.0f);</a:t>
            </a:r>
          </a:p>
          <a:p>
            <a:pPr eaLnBrk="1" hangingPunct="1">
              <a:spcBef>
                <a:spcPct val="0"/>
              </a:spcBef>
              <a:buFontTx/>
              <a:buNone/>
            </a:pPr>
            <a:r>
              <a:rPr lang="en-US" altLang="ja-JP" sz="2000">
                <a:latin typeface="ＭＳ Ｐゴシック" panose="020B0600070205080204" pitchFamily="50" charset="-128"/>
              </a:rPr>
              <a:t>  int cz = (int)(CELL*(p[2] + 1.0f)/2.0f);</a:t>
            </a:r>
          </a:p>
          <a:p>
            <a:pPr eaLnBrk="1" hangingPunct="1">
              <a:spcBef>
                <a:spcPct val="0"/>
              </a:spcBef>
              <a:buFontTx/>
              <a:buNone/>
            </a:pPr>
            <a:r>
              <a:rPr lang="en-US" altLang="ja-JP" sz="2000">
                <a:latin typeface="ＭＳ Ｐゴシック" panose="020B0600070205080204" pitchFamily="50" charset="-128"/>
              </a:rPr>
              <a:t>  </a:t>
            </a:r>
          </a:p>
          <a:p>
            <a:pPr eaLnBrk="1" hangingPunct="1">
              <a:spcBef>
                <a:spcPct val="0"/>
              </a:spcBef>
              <a:buFontTx/>
              <a:buNone/>
            </a:pPr>
            <a:r>
              <a:rPr lang="en-US" altLang="ja-JP" sz="2000">
                <a:latin typeface="ＭＳ Ｐゴシック" panose="020B0600070205080204" pitchFamily="50" charset="-128"/>
              </a:rPr>
              <a:t>  </a:t>
            </a:r>
            <a:r>
              <a:rPr lang="en-US" altLang="ja-JP" sz="2000" b="1">
                <a:solidFill>
                  <a:srgbClr val="FF0000"/>
                </a:solidFill>
                <a:latin typeface="ＭＳ Ｐゴシック" panose="020B0600070205080204" pitchFamily="50" charset="-128"/>
              </a:rPr>
              <a:t>if(cells[cz][cy][cx] &lt; 0){       </a:t>
            </a:r>
            <a:br>
              <a:rPr lang="en-US" altLang="ja-JP" sz="2000" b="1">
                <a:solidFill>
                  <a:srgbClr val="FF0000"/>
                </a:solidFill>
                <a:latin typeface="ＭＳ Ｐゴシック" panose="020B0600070205080204" pitchFamily="50" charset="-128"/>
              </a:rPr>
            </a:br>
            <a:r>
              <a:rPr lang="en-US" altLang="ja-JP" sz="2000" b="1">
                <a:solidFill>
                  <a:srgbClr val="FF0000"/>
                </a:solidFill>
                <a:latin typeface="ＭＳ Ｐゴシック" panose="020B0600070205080204" pitchFamily="50" charset="-128"/>
              </a:rPr>
              <a:t>    cells[cz][cy][cx] = numVertices;</a:t>
            </a:r>
            <a:br>
              <a:rPr lang="en-US" altLang="ja-JP" sz="2000" b="1">
                <a:solidFill>
                  <a:srgbClr val="FF0000"/>
                </a:solidFill>
                <a:latin typeface="ＭＳ Ｐゴシック" panose="020B0600070205080204" pitchFamily="50" charset="-128"/>
              </a:rPr>
            </a:br>
            <a:r>
              <a:rPr lang="en-US" altLang="ja-JP" sz="2000" b="1">
                <a:solidFill>
                  <a:srgbClr val="FF0000"/>
                </a:solidFill>
                <a:latin typeface="ＭＳ Ｐゴシック" panose="020B0600070205080204" pitchFamily="50" charset="-128"/>
              </a:rPr>
              <a:t>    </a:t>
            </a:r>
            <a:r>
              <a:rPr lang="en-US" altLang="ja-JP" sz="2000" b="1">
                <a:solidFill>
                  <a:srgbClr val="0000FF"/>
                </a:solidFill>
                <a:latin typeface="ＭＳ Ｐゴシック" panose="020B0600070205080204" pitchFamily="50" charset="-128"/>
              </a:rPr>
              <a:t>addVertex</a:t>
            </a:r>
            <a:r>
              <a:rPr lang="en-US" altLang="ja-JP" sz="2000" b="1">
                <a:solidFill>
                  <a:srgbClr val="FF0000"/>
                </a:solidFill>
                <a:latin typeface="ＭＳ Ｐゴシック" panose="020B0600070205080204" pitchFamily="50" charset="-128"/>
              </a:rPr>
              <a:t>( p );</a:t>
            </a:r>
          </a:p>
          <a:p>
            <a:pPr eaLnBrk="1" hangingPunct="1">
              <a:spcBef>
                <a:spcPct val="0"/>
              </a:spcBef>
              <a:buFontTx/>
              <a:buNone/>
            </a:pPr>
            <a:r>
              <a:rPr lang="en-US" altLang="ja-JP" sz="2000" b="1">
                <a:solidFill>
                  <a:srgbClr val="FF0000"/>
                </a:solidFill>
                <a:latin typeface="ＭＳ Ｐゴシック" panose="020B0600070205080204" pitchFamily="50" charset="-128"/>
              </a:rPr>
              <a:t>  }</a:t>
            </a:r>
          </a:p>
          <a:p>
            <a:pPr eaLnBrk="1" hangingPunct="1">
              <a:spcBef>
                <a:spcPct val="0"/>
              </a:spcBef>
              <a:buFontTx/>
              <a:buNone/>
            </a:pPr>
            <a:r>
              <a:rPr lang="en-US" altLang="ja-JP" sz="2000" b="1">
                <a:solidFill>
                  <a:srgbClr val="FF0000"/>
                </a:solidFill>
                <a:latin typeface="ＭＳ Ｐゴシック" panose="020B0600070205080204" pitchFamily="50" charset="-128"/>
              </a:rPr>
              <a:t>  return cells[cz][cy][cx];</a:t>
            </a:r>
          </a:p>
          <a:p>
            <a:pPr eaLnBrk="1" hangingPunct="1">
              <a:spcBef>
                <a:spcPct val="0"/>
              </a:spcBef>
              <a:buFontTx/>
              <a:buNone/>
            </a:pPr>
            <a:r>
              <a:rPr lang="en-US" altLang="ja-JP" sz="2000">
                <a:latin typeface="ＭＳ Ｐゴシック" panose="020B0600070205080204" pitchFamily="50" charset="-128"/>
              </a:rPr>
              <a:t>}</a:t>
            </a:r>
          </a:p>
        </p:txBody>
      </p:sp>
      <p:sp>
        <p:nvSpPr>
          <p:cNvPr id="36867" name="Text Box 8"/>
          <p:cNvSpPr txBox="1">
            <a:spLocks noChangeArrowheads="1"/>
          </p:cNvSpPr>
          <p:nvPr/>
        </p:nvSpPr>
        <p:spPr bwMode="auto">
          <a:xfrm>
            <a:off x="4932363" y="1125538"/>
            <a:ext cx="3962400" cy="193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void </a:t>
            </a:r>
            <a:r>
              <a:rPr lang="en-US" altLang="ja-JP" sz="2000" b="1">
                <a:solidFill>
                  <a:srgbClr val="0000FF"/>
                </a:solidFill>
                <a:latin typeface="MS UI Gothic" panose="020B0600070205080204" pitchFamily="50" charset="-128"/>
                <a:ea typeface="MS UI Gothic" panose="020B0600070205080204" pitchFamily="50" charset="-128"/>
              </a:rPr>
              <a:t>addTriangle</a:t>
            </a:r>
            <a:r>
              <a:rPr lang="en-US" altLang="ja-JP" sz="2000">
                <a:latin typeface="MS UI Gothic" panose="020B0600070205080204" pitchFamily="50" charset="-128"/>
                <a:ea typeface="MS UI Gothic" panose="020B0600070205080204" pitchFamily="50" charset="-128"/>
              </a:rPr>
              <a:t>(int a, int b, int c){</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a:t>
            </a: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a:t>
            </a:r>
          </a:p>
        </p:txBody>
      </p:sp>
      <p:sp>
        <p:nvSpPr>
          <p:cNvPr id="36868" name="Text Box 9"/>
          <p:cNvSpPr txBox="1">
            <a:spLocks noChangeArrowheads="1"/>
          </p:cNvSpPr>
          <p:nvPr/>
        </p:nvSpPr>
        <p:spPr bwMode="auto">
          <a:xfrm>
            <a:off x="4859338" y="3789363"/>
            <a:ext cx="3960812" cy="193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void</a:t>
            </a:r>
            <a:r>
              <a:rPr lang="en-US" altLang="ja-JP" sz="2000" b="1">
                <a:solidFill>
                  <a:srgbClr val="0000FF"/>
                </a:solidFill>
                <a:latin typeface="MS UI Gothic" panose="020B0600070205080204" pitchFamily="50" charset="-128"/>
                <a:ea typeface="MS UI Gothic" panose="020B0600070205080204" pitchFamily="50" charset="-128"/>
              </a:rPr>
              <a:t> addVertex</a:t>
            </a:r>
            <a:r>
              <a:rPr lang="en-US" altLang="ja-JP" sz="2000">
                <a:latin typeface="MS UI Gothic" panose="020B0600070205080204" pitchFamily="50" charset="-128"/>
                <a:ea typeface="MS UI Gothic" panose="020B0600070205080204" pitchFamily="50" charset="-128"/>
              </a:rPr>
              <a:t>(float p[3]){</a:t>
            </a: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      </a:t>
            </a: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endParaRPr lang="en-US" altLang="ja-JP" sz="2000">
              <a:latin typeface="MS UI Gothic" panose="020B0600070205080204" pitchFamily="50" charset="-128"/>
              <a:ea typeface="MS UI Gothic" panose="020B0600070205080204" pitchFamily="50" charset="-128"/>
            </a:endParaRPr>
          </a:p>
          <a:p>
            <a:pPr eaLnBrk="1" hangingPunct="1">
              <a:spcBef>
                <a:spcPct val="0"/>
              </a:spcBef>
              <a:buFontTx/>
              <a:buNone/>
            </a:pPr>
            <a:r>
              <a:rPr lang="en-US" altLang="ja-JP" sz="2000">
                <a:latin typeface="MS UI Gothic" panose="020B0600070205080204" pitchFamily="50" charset="-128"/>
                <a:ea typeface="MS UI Gothic" panose="020B0600070205080204" pitchFamily="50" charset="-128"/>
              </a:rPr>
              <a:t>}</a:t>
            </a:r>
          </a:p>
        </p:txBody>
      </p:sp>
      <p:sp>
        <p:nvSpPr>
          <p:cNvPr id="36869" name="Text Box 10"/>
          <p:cNvSpPr txBox="1">
            <a:spLocks noChangeArrowheads="1"/>
          </p:cNvSpPr>
          <p:nvPr/>
        </p:nvSpPr>
        <p:spPr bwMode="auto">
          <a:xfrm>
            <a:off x="5364163" y="1628775"/>
            <a:ext cx="3348037" cy="102552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課題 </a:t>
            </a:r>
            <a:r>
              <a:rPr lang="en-US" altLang="ja-JP" sz="2000"/>
              <a:t>:</a:t>
            </a:r>
            <a:br>
              <a:rPr lang="en-US" altLang="ja-JP" sz="2000"/>
            </a:br>
            <a:r>
              <a:rPr lang="ja-JP" altLang="en-US" sz="2000"/>
              <a:t>三角形 </a:t>
            </a:r>
            <a:r>
              <a:rPr lang="en-US" altLang="ja-JP" sz="2000"/>
              <a:t>(a,b,c) </a:t>
            </a:r>
            <a:r>
              <a:rPr lang="ja-JP" altLang="en-US" sz="2000"/>
              <a:t>を</a:t>
            </a:r>
            <a:br>
              <a:rPr lang="ja-JP" altLang="en-US" sz="2000"/>
            </a:br>
            <a:r>
              <a:rPr lang="ja-JP" altLang="en-US" sz="2000"/>
              <a:t>簡略化後の三角形 </a:t>
            </a:r>
            <a:r>
              <a:rPr lang="en-US" altLang="ja-JP" sz="2000"/>
              <a:t>tri </a:t>
            </a:r>
            <a:r>
              <a:rPr lang="ja-JP" altLang="en-US" sz="2000"/>
              <a:t>へ追加</a:t>
            </a:r>
            <a:endParaRPr lang="en-US" altLang="ja-JP" sz="2000"/>
          </a:p>
        </p:txBody>
      </p:sp>
      <p:sp>
        <p:nvSpPr>
          <p:cNvPr id="36870" name="Text Box 11"/>
          <p:cNvSpPr txBox="1">
            <a:spLocks noChangeArrowheads="1"/>
          </p:cNvSpPr>
          <p:nvPr/>
        </p:nvSpPr>
        <p:spPr bwMode="auto">
          <a:xfrm>
            <a:off x="5297488" y="4292600"/>
            <a:ext cx="3235325" cy="102552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課題 </a:t>
            </a:r>
            <a:r>
              <a:rPr lang="en-US" altLang="ja-JP" sz="2000"/>
              <a:t>:</a:t>
            </a:r>
            <a:br>
              <a:rPr lang="en-US" altLang="ja-JP" sz="2000"/>
            </a:br>
            <a:r>
              <a:rPr lang="ja-JP" altLang="en-US" sz="2000"/>
              <a:t>頂点 </a:t>
            </a:r>
            <a:r>
              <a:rPr lang="en-US" altLang="ja-JP" sz="2000"/>
              <a:t>p </a:t>
            </a:r>
            <a:r>
              <a:rPr lang="ja-JP" altLang="en-US" sz="2000"/>
              <a:t>を</a:t>
            </a:r>
            <a:br>
              <a:rPr lang="ja-JP" altLang="en-US" sz="2000"/>
            </a:br>
            <a:r>
              <a:rPr lang="ja-JP" altLang="en-US" sz="2000"/>
              <a:t>簡略化後の頂点 </a:t>
            </a:r>
            <a:r>
              <a:rPr lang="en-US" altLang="ja-JP" sz="2000"/>
              <a:t>ver </a:t>
            </a:r>
            <a:r>
              <a:rPr lang="ja-JP" altLang="en-US" sz="2000"/>
              <a:t>へ追加</a:t>
            </a:r>
            <a:endParaRPr lang="en-US" altLang="ja-JP" sz="2000"/>
          </a:p>
        </p:txBody>
      </p:sp>
      <p:sp>
        <p:nvSpPr>
          <p:cNvPr id="36871" name="Text Box 12"/>
          <p:cNvSpPr txBox="1">
            <a:spLocks noChangeArrowheads="1"/>
          </p:cNvSpPr>
          <p:nvPr/>
        </p:nvSpPr>
        <p:spPr bwMode="auto">
          <a:xfrm>
            <a:off x="3708400" y="188913"/>
            <a:ext cx="1762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a:t>サブ関数</a:t>
            </a:r>
          </a:p>
        </p:txBody>
      </p:sp>
      <p:sp>
        <p:nvSpPr>
          <p:cNvPr id="3687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858B36D0-D35F-494B-ACA7-C83FB5B42FCA}" type="slidenum">
              <a:rPr lang="en-US" altLang="ja-JP" sz="1400"/>
              <a:pPr/>
              <a:t>31</a:t>
            </a:fld>
            <a:endParaRPr lang="en-US" altLang="ja-JP"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142875"/>
            <a:ext cx="8229600" cy="1143000"/>
          </a:xfrm>
        </p:spPr>
        <p:txBody>
          <a:bodyPr/>
          <a:lstStyle/>
          <a:p>
            <a:r>
              <a:rPr lang="ja-JP" altLang="en-US" smtClean="0">
                <a:solidFill>
                  <a:srgbClr val="FF00FF"/>
                </a:solidFill>
              </a:rPr>
              <a:t>課題 </a:t>
            </a:r>
            <a:r>
              <a:rPr lang="en-US" altLang="ja-JP" smtClean="0">
                <a:solidFill>
                  <a:srgbClr val="FF00FF"/>
                </a:solidFill>
              </a:rPr>
              <a:t>3</a:t>
            </a:r>
          </a:p>
        </p:txBody>
      </p:sp>
      <p:sp>
        <p:nvSpPr>
          <p:cNvPr id="37891" name="コンテンツ プレースホルダ 2"/>
          <p:cNvSpPr>
            <a:spLocks noGrp="1"/>
          </p:cNvSpPr>
          <p:nvPr>
            <p:ph idx="4294967295"/>
          </p:nvPr>
        </p:nvSpPr>
        <p:spPr>
          <a:xfrm>
            <a:off x="285750" y="857250"/>
            <a:ext cx="8534400" cy="5595938"/>
          </a:xfrm>
        </p:spPr>
        <p:txBody>
          <a:bodyPr/>
          <a:lstStyle/>
          <a:p>
            <a:pPr marL="514350" indent="-514350">
              <a:buFontTx/>
              <a:buNone/>
            </a:pPr>
            <a:r>
              <a:rPr lang="en-US" altLang="ja-JP" u="sng" smtClean="0"/>
              <a:t>prog3-4 </a:t>
            </a:r>
            <a:r>
              <a:rPr lang="ja-JP" altLang="en-US" u="sng" smtClean="0"/>
              <a:t>を使う</a:t>
            </a:r>
            <a:endParaRPr lang="en-US" altLang="ja-JP" u="sng" smtClean="0"/>
          </a:p>
          <a:p>
            <a:pPr marL="514350" indent="-514350">
              <a:buFontTx/>
              <a:buAutoNum type="arabicPeriod"/>
            </a:pPr>
            <a:r>
              <a:rPr lang="ja-JP" altLang="en-US" smtClean="0"/>
              <a:t>簡略化後の頂点・三角形を</a:t>
            </a:r>
            <a:br>
              <a:rPr lang="ja-JP" altLang="en-US" smtClean="0"/>
            </a:br>
            <a:r>
              <a:rPr lang="ja-JP" altLang="en-US" smtClean="0"/>
              <a:t>                          追加する関数を完成させよ</a:t>
            </a:r>
          </a:p>
          <a:p>
            <a:pPr marL="914400" lvl="1" indent="-514350">
              <a:buFontTx/>
              <a:buChar char="•"/>
            </a:pPr>
            <a:r>
              <a:rPr lang="en-US" altLang="ja-JP" smtClean="0"/>
              <a:t>‘s’ </a:t>
            </a:r>
            <a:r>
              <a:rPr lang="ja-JP" altLang="en-US" smtClean="0"/>
              <a:t>キーで簡略化後のメッシュが表示される</a:t>
            </a:r>
          </a:p>
          <a:p>
            <a:pPr marL="914400" lvl="1" indent="-514350">
              <a:buFontTx/>
              <a:buChar char="•"/>
            </a:pPr>
            <a:r>
              <a:rPr lang="en-US" altLang="ja-JP" smtClean="0"/>
              <a:t>‘o’ </a:t>
            </a:r>
            <a:r>
              <a:rPr lang="ja-JP" altLang="en-US" smtClean="0"/>
              <a:t>キーで簡略化前のメッシュが表示される</a:t>
            </a:r>
          </a:p>
          <a:p>
            <a:pPr marL="514350" indent="-514350">
              <a:buFontTx/>
              <a:buAutoNum type="arabicPeriod"/>
            </a:pPr>
            <a:r>
              <a:rPr lang="ja-JP" altLang="en-US" smtClean="0"/>
              <a:t>現在の簡略化の計算法においては、各セルに含まれる頂点群のうちで番号が最初のものが簡略化後の頂点になる．改良して、簡略化後の頂点が各セルに含まれる頂点群の平均になるようにせよ．</a:t>
            </a:r>
          </a:p>
          <a:p>
            <a:pPr marL="914400" lvl="1" indent="-514350">
              <a:buFontTx/>
              <a:buChar char="•"/>
            </a:pPr>
            <a:r>
              <a:rPr lang="ja-JP" altLang="en-US" smtClean="0"/>
              <a:t>必要な変数は追加してよい</a:t>
            </a:r>
          </a:p>
        </p:txBody>
      </p:sp>
      <p:sp>
        <p:nvSpPr>
          <p:cNvPr id="2" name="スライド番号プレースホルダー 1"/>
          <p:cNvSpPr>
            <a:spLocks noGrp="1"/>
          </p:cNvSpPr>
          <p:nvPr>
            <p:ph type="sldNum" sz="quarter" idx="12"/>
          </p:nvPr>
        </p:nvSpPr>
        <p:spPr/>
        <p:txBody>
          <a:bodyPr/>
          <a:lstStyle/>
          <a:p>
            <a:pPr>
              <a:defRPr/>
            </a:pPr>
            <a:fld id="{E4BD0ED9-2C79-4D22-B07E-DFFE16F76D3B}" type="slidenum">
              <a:rPr lang="en-US" altLang="ja-JP"/>
              <a:pPr>
                <a:defRPr/>
              </a:pPr>
              <a:t>32</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メッシュの変形とは？</a:t>
            </a:r>
          </a:p>
        </p:txBody>
      </p:sp>
      <p:sp>
        <p:nvSpPr>
          <p:cNvPr id="9219" name="Rectangle 3"/>
          <p:cNvSpPr>
            <a:spLocks noGrp="1" noChangeArrowheads="1"/>
          </p:cNvSpPr>
          <p:nvPr>
            <p:ph type="body" idx="1"/>
          </p:nvPr>
        </p:nvSpPr>
        <p:spPr>
          <a:xfrm>
            <a:off x="468313" y="1600200"/>
            <a:ext cx="8229600" cy="1684338"/>
          </a:xfrm>
        </p:spPr>
        <p:txBody>
          <a:bodyPr/>
          <a:lstStyle/>
          <a:p>
            <a:pPr eaLnBrk="1" hangingPunct="1"/>
            <a:r>
              <a:rPr lang="ja-JP" altLang="en-US" smtClean="0"/>
              <a:t>頂点を動かすことにより実現される</a:t>
            </a:r>
          </a:p>
        </p:txBody>
      </p:sp>
      <p:pic>
        <p:nvPicPr>
          <p:cNvPr id="9220" name="Picture 4" descr="curve_i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08275"/>
            <a:ext cx="3675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10"/>
          <p:cNvGrpSpPr>
            <a:grpSpLocks/>
          </p:cNvGrpSpPr>
          <p:nvPr/>
        </p:nvGrpSpPr>
        <p:grpSpPr bwMode="auto">
          <a:xfrm>
            <a:off x="4643438" y="2708275"/>
            <a:ext cx="3767137" cy="3557588"/>
            <a:chOff x="2925" y="1706"/>
            <a:chExt cx="2373" cy="2241"/>
          </a:xfrm>
        </p:grpSpPr>
        <p:pic>
          <p:nvPicPr>
            <p:cNvPr id="9227" name="Picture 5" descr="curve_d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 y="1706"/>
              <a:ext cx="2373" cy="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Oval 7"/>
            <p:cNvSpPr>
              <a:spLocks noChangeArrowheads="1"/>
            </p:cNvSpPr>
            <p:nvPr/>
          </p:nvSpPr>
          <p:spPr bwMode="auto">
            <a:xfrm>
              <a:off x="4105" y="1706"/>
              <a:ext cx="136" cy="136"/>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229" name="Oval 8"/>
            <p:cNvSpPr>
              <a:spLocks noChangeArrowheads="1"/>
            </p:cNvSpPr>
            <p:nvPr/>
          </p:nvSpPr>
          <p:spPr bwMode="auto">
            <a:xfrm>
              <a:off x="4150" y="2387"/>
              <a:ext cx="136" cy="136"/>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230" name="Line 9"/>
            <p:cNvSpPr>
              <a:spLocks noChangeShapeType="1"/>
            </p:cNvSpPr>
            <p:nvPr/>
          </p:nvSpPr>
          <p:spPr bwMode="auto">
            <a:xfrm>
              <a:off x="4195" y="1888"/>
              <a:ext cx="0" cy="45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9222" name="Line 6"/>
          <p:cNvSpPr>
            <a:spLocks noChangeShapeType="1"/>
          </p:cNvSpPr>
          <p:nvPr/>
        </p:nvSpPr>
        <p:spPr bwMode="auto">
          <a:xfrm>
            <a:off x="4211638" y="4508500"/>
            <a:ext cx="5762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23" name="Text Box 11"/>
          <p:cNvSpPr txBox="1">
            <a:spLocks noChangeArrowheads="1"/>
          </p:cNvSpPr>
          <p:nvPr/>
        </p:nvSpPr>
        <p:spPr bwMode="auto">
          <a:xfrm>
            <a:off x="4067175" y="45085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変形</a:t>
            </a:r>
          </a:p>
        </p:txBody>
      </p:sp>
      <p:sp>
        <p:nvSpPr>
          <p:cNvPr id="9224" name="Text Box 12"/>
          <p:cNvSpPr txBox="1">
            <a:spLocks noChangeArrowheads="1"/>
          </p:cNvSpPr>
          <p:nvPr/>
        </p:nvSpPr>
        <p:spPr bwMode="auto">
          <a:xfrm>
            <a:off x="6804025" y="227647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頂点移動</a:t>
            </a:r>
          </a:p>
        </p:txBody>
      </p:sp>
      <p:sp>
        <p:nvSpPr>
          <p:cNvPr id="9225" name="Line 13"/>
          <p:cNvSpPr>
            <a:spLocks noChangeShapeType="1"/>
          </p:cNvSpPr>
          <p:nvPr/>
        </p:nvSpPr>
        <p:spPr bwMode="auto">
          <a:xfrm flipH="1">
            <a:off x="6732588" y="2708275"/>
            <a:ext cx="503237"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スライド番号プレースホルダー 1"/>
          <p:cNvSpPr>
            <a:spLocks noGrp="1"/>
          </p:cNvSpPr>
          <p:nvPr>
            <p:ph type="sldNum" sz="quarter" idx="12"/>
          </p:nvPr>
        </p:nvSpPr>
        <p:spPr>
          <a:xfrm>
            <a:off x="7011988" y="6459538"/>
            <a:ext cx="2133600" cy="476250"/>
          </a:xfrm>
        </p:spPr>
        <p:txBody>
          <a:bodyPr/>
          <a:lstStyle/>
          <a:p>
            <a:pPr>
              <a:defRPr/>
            </a:pPr>
            <a:fld id="{9ECE699A-F810-4434-8B65-8F8E84547BF8}" type="slidenum">
              <a:rPr lang="en-US" altLang="ja-JP" sz="2000">
                <a:solidFill>
                  <a:schemeClr val="tx1">
                    <a:lumMod val="50000"/>
                    <a:lumOff val="50000"/>
                  </a:schemeClr>
                </a:solidFill>
              </a:rPr>
              <a:pPr>
                <a:defRPr/>
              </a:pPr>
              <a:t>4</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813"/>
            <a:ext cx="8229600" cy="1143000"/>
          </a:xfrm>
        </p:spPr>
        <p:txBody>
          <a:bodyPr/>
          <a:lstStyle/>
          <a:p>
            <a:pPr eaLnBrk="1" hangingPunct="1"/>
            <a:r>
              <a:rPr lang="ja-JP" altLang="en-US" smtClean="0"/>
              <a:t>変形方法の分類</a:t>
            </a:r>
          </a:p>
        </p:txBody>
      </p:sp>
      <p:sp>
        <p:nvSpPr>
          <p:cNvPr id="10243" name="Rectangle 3"/>
          <p:cNvSpPr>
            <a:spLocks noGrp="1" noChangeArrowheads="1"/>
          </p:cNvSpPr>
          <p:nvPr>
            <p:ph type="body" idx="1"/>
          </p:nvPr>
        </p:nvSpPr>
        <p:spPr>
          <a:xfrm>
            <a:off x="457200" y="1711325"/>
            <a:ext cx="8229600" cy="4525963"/>
          </a:xfrm>
        </p:spPr>
        <p:txBody>
          <a:bodyPr/>
          <a:lstStyle/>
          <a:p>
            <a:pPr eaLnBrk="1" hangingPunct="1"/>
            <a:r>
              <a:rPr lang="ja-JP" altLang="en-US" smtClean="0"/>
              <a:t>表面形状を直接変形する方法</a:t>
            </a:r>
          </a:p>
          <a:p>
            <a:pPr lvl="1" eaLnBrk="1" hangingPunct="1"/>
            <a:r>
              <a:rPr lang="ja-JP" altLang="en-US" smtClean="0"/>
              <a:t>考え方のみ説明します</a:t>
            </a:r>
          </a:p>
          <a:p>
            <a:pPr lvl="1" eaLnBrk="1" hangingPunct="1"/>
            <a:endParaRPr lang="ja-JP" altLang="en-US" smtClean="0"/>
          </a:p>
          <a:p>
            <a:pPr lvl="1" eaLnBrk="1" hangingPunct="1"/>
            <a:endParaRPr lang="ja-JP" altLang="en-US" smtClean="0"/>
          </a:p>
          <a:p>
            <a:pPr eaLnBrk="1" hangingPunct="1"/>
            <a:r>
              <a:rPr lang="ja-JP" altLang="en-US" smtClean="0"/>
              <a:t>表面形状と関係なく空間を変形する方法</a:t>
            </a:r>
          </a:p>
          <a:p>
            <a:pPr lvl="1" eaLnBrk="1" hangingPunct="1"/>
            <a:r>
              <a:rPr lang="ja-JP" altLang="en-US" smtClean="0"/>
              <a:t>簡単なものについてプログラミングをしてみます</a:t>
            </a:r>
          </a:p>
          <a:p>
            <a:pPr lvl="1" eaLnBrk="1" hangingPunct="1"/>
            <a:endParaRPr lang="ja-JP" altLang="en-US" smtClean="0"/>
          </a:p>
          <a:p>
            <a:pPr eaLnBrk="1" hangingPunct="1"/>
            <a:endParaRPr lang="en-US" altLang="ja-JP" smtClean="0"/>
          </a:p>
        </p:txBody>
      </p:sp>
      <p:sp>
        <p:nvSpPr>
          <p:cNvPr id="2" name="スライド番号プレースホルダー 1"/>
          <p:cNvSpPr>
            <a:spLocks noGrp="1"/>
          </p:cNvSpPr>
          <p:nvPr>
            <p:ph type="sldNum" sz="quarter" idx="12"/>
          </p:nvPr>
        </p:nvSpPr>
        <p:spPr>
          <a:xfrm>
            <a:off x="7010400" y="6453188"/>
            <a:ext cx="2133600" cy="476250"/>
          </a:xfrm>
        </p:spPr>
        <p:txBody>
          <a:bodyPr/>
          <a:lstStyle/>
          <a:p>
            <a:pPr>
              <a:defRPr/>
            </a:pPr>
            <a:fld id="{D740DB65-8DE1-4118-824E-C9BA3B173011}" type="slidenum">
              <a:rPr lang="en-US" altLang="ja-JP" sz="2000">
                <a:solidFill>
                  <a:schemeClr val="tx1">
                    <a:lumMod val="50000"/>
                    <a:lumOff val="50000"/>
                  </a:schemeClr>
                </a:solidFill>
              </a:rPr>
              <a:pPr>
                <a:defRPr/>
              </a:pPr>
              <a:t>5</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9113" y="260350"/>
            <a:ext cx="8229600" cy="1143000"/>
          </a:xfrm>
        </p:spPr>
        <p:txBody>
          <a:bodyPr/>
          <a:lstStyle/>
          <a:p>
            <a:pPr eaLnBrk="1" hangingPunct="1"/>
            <a:r>
              <a:rPr lang="ja-JP" altLang="en-US" smtClean="0"/>
              <a:t>曲面を直接変形する手法</a:t>
            </a:r>
            <a:endParaRPr lang="en-US" altLang="ja-JP" smtClean="0"/>
          </a:p>
        </p:txBody>
      </p:sp>
      <p:sp>
        <p:nvSpPr>
          <p:cNvPr id="11267" name="Rectangle 3"/>
          <p:cNvSpPr>
            <a:spLocks noGrp="1" noChangeArrowheads="1"/>
          </p:cNvSpPr>
          <p:nvPr>
            <p:ph type="body" idx="1"/>
          </p:nvPr>
        </p:nvSpPr>
        <p:spPr>
          <a:xfrm>
            <a:off x="395288" y="1412875"/>
            <a:ext cx="8362950" cy="1397000"/>
          </a:xfrm>
        </p:spPr>
        <p:txBody>
          <a:bodyPr/>
          <a:lstStyle/>
          <a:p>
            <a:pPr eaLnBrk="1" hangingPunct="1"/>
            <a:r>
              <a:rPr lang="ja-JP" altLang="en-US" smtClean="0"/>
              <a:t>形がなるべく変わらないように、</a:t>
            </a:r>
            <a:r>
              <a:rPr lang="en-US" altLang="ja-JP" smtClean="0"/>
              <a:t/>
            </a:r>
            <a:br>
              <a:rPr lang="en-US" altLang="ja-JP" smtClean="0"/>
            </a:br>
            <a:r>
              <a:rPr lang="ja-JP" altLang="en-US" smtClean="0"/>
              <a:t>  ユーザが指定した制御点の移動を反映する</a:t>
            </a:r>
            <a:endParaRPr lang="en-US" altLang="ja-JP" smtClean="0"/>
          </a:p>
        </p:txBody>
      </p:sp>
      <p:pic>
        <p:nvPicPr>
          <p:cNvPr id="11268" name="Picture 4" descr="dino_before_def"/>
          <p:cNvPicPr>
            <a:picLocks noChangeAspect="1" noChangeArrowheads="1"/>
          </p:cNvPicPr>
          <p:nvPr/>
        </p:nvPicPr>
        <p:blipFill>
          <a:blip r:embed="rId2">
            <a:extLst>
              <a:ext uri="{28A0092B-C50C-407E-A947-70E740481C1C}">
                <a14:useLocalDpi xmlns:a14="http://schemas.microsoft.com/office/drawing/2010/main" val="0"/>
              </a:ext>
            </a:extLst>
          </a:blip>
          <a:srcRect l="5327" t="3992" r="2272" b="2499"/>
          <a:stretch>
            <a:fillRect/>
          </a:stretch>
        </p:blipFill>
        <p:spPr bwMode="auto">
          <a:xfrm>
            <a:off x="971550" y="3068638"/>
            <a:ext cx="324008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ino_before_after"/>
          <p:cNvPicPr>
            <a:picLocks noChangeAspect="1" noChangeArrowheads="1"/>
          </p:cNvPicPr>
          <p:nvPr/>
        </p:nvPicPr>
        <p:blipFill>
          <a:blip r:embed="rId3">
            <a:extLst>
              <a:ext uri="{28A0092B-C50C-407E-A947-70E740481C1C}">
                <a14:useLocalDpi xmlns:a14="http://schemas.microsoft.com/office/drawing/2010/main" val="0"/>
              </a:ext>
            </a:extLst>
          </a:blip>
          <a:srcRect l="5450" t="3720"/>
          <a:stretch>
            <a:fillRect/>
          </a:stretch>
        </p:blipFill>
        <p:spPr bwMode="auto">
          <a:xfrm>
            <a:off x="4932363" y="2997200"/>
            <a:ext cx="3240087"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3851275" y="4437063"/>
            <a:ext cx="93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71" name="Text Box 7"/>
          <p:cNvSpPr txBox="1">
            <a:spLocks noChangeArrowheads="1"/>
          </p:cNvSpPr>
          <p:nvPr/>
        </p:nvSpPr>
        <p:spPr bwMode="auto">
          <a:xfrm>
            <a:off x="4000500" y="4500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変形</a:t>
            </a:r>
            <a:endParaRPr lang="en-US" altLang="ja-JP" sz="2400"/>
          </a:p>
        </p:txBody>
      </p:sp>
      <p:sp>
        <p:nvSpPr>
          <p:cNvPr id="2" name="スライド番号プレースホルダー 1"/>
          <p:cNvSpPr>
            <a:spLocks noGrp="1"/>
          </p:cNvSpPr>
          <p:nvPr>
            <p:ph type="sldNum" sz="quarter" idx="12"/>
          </p:nvPr>
        </p:nvSpPr>
        <p:spPr>
          <a:xfrm>
            <a:off x="7024688" y="6524625"/>
            <a:ext cx="2133600" cy="476250"/>
          </a:xfrm>
        </p:spPr>
        <p:txBody>
          <a:bodyPr/>
          <a:lstStyle/>
          <a:p>
            <a:pPr>
              <a:defRPr/>
            </a:pPr>
            <a:fld id="{4A328CDE-F605-43EA-9AD2-03ABA62DCC56}" type="slidenum">
              <a:rPr lang="en-US" altLang="ja-JP" sz="2000">
                <a:solidFill>
                  <a:schemeClr val="tx1">
                    <a:lumMod val="50000"/>
                    <a:lumOff val="50000"/>
                  </a:schemeClr>
                </a:solidFill>
              </a:rPr>
              <a:pPr>
                <a:defRPr/>
              </a:pPr>
              <a:t>6</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z="4000" smtClean="0"/>
              <a:t>最も単純な変形手法</a:t>
            </a:r>
            <a:endParaRPr lang="en-US" altLang="ja-JP" sz="4000" smtClean="0"/>
          </a:p>
        </p:txBody>
      </p:sp>
      <p:sp>
        <p:nvSpPr>
          <p:cNvPr id="12291" name="Rectangle 3"/>
          <p:cNvSpPr>
            <a:spLocks noGrp="1" noChangeArrowheads="1"/>
          </p:cNvSpPr>
          <p:nvPr>
            <p:ph type="body" idx="1"/>
          </p:nvPr>
        </p:nvSpPr>
        <p:spPr>
          <a:xfrm>
            <a:off x="457200" y="1268413"/>
            <a:ext cx="8229600" cy="1323975"/>
          </a:xfrm>
        </p:spPr>
        <p:txBody>
          <a:bodyPr/>
          <a:lstStyle/>
          <a:p>
            <a:pPr eaLnBrk="1" hangingPunct="1"/>
            <a:r>
              <a:rPr lang="ja-JP" altLang="en-US" smtClean="0"/>
              <a:t>ラプラシアンを曲面の局所的な形状として</a:t>
            </a:r>
            <a:r>
              <a:rPr lang="en-US" altLang="ja-JP" smtClean="0"/>
              <a:t/>
            </a:r>
            <a:br>
              <a:rPr lang="en-US" altLang="ja-JP" smtClean="0"/>
            </a:br>
            <a:r>
              <a:rPr lang="ja-JP" altLang="en-US" smtClean="0"/>
              <a:t>  変形の前後でなるべく同じになるようにする</a:t>
            </a:r>
            <a:endParaRPr lang="en-US" altLang="ja-JP" smtClean="0"/>
          </a:p>
        </p:txBody>
      </p:sp>
      <p:sp>
        <p:nvSpPr>
          <p:cNvPr id="12292" name="Freeform 4"/>
          <p:cNvSpPr>
            <a:spLocks/>
          </p:cNvSpPr>
          <p:nvPr/>
        </p:nvSpPr>
        <p:spPr bwMode="auto">
          <a:xfrm>
            <a:off x="4999038" y="3271838"/>
            <a:ext cx="1428750" cy="2312987"/>
          </a:xfrm>
          <a:custGeom>
            <a:avLst/>
            <a:gdLst>
              <a:gd name="T0" fmla="*/ 0 w 900"/>
              <a:gd name="T1" fmla="*/ 2147483646 h 1457"/>
              <a:gd name="T2" fmla="*/ 2147483646 w 900"/>
              <a:gd name="T3" fmla="*/ 0 h 1457"/>
              <a:gd name="T4" fmla="*/ 1126510638 w 900"/>
              <a:gd name="T5" fmla="*/ 2147483646 h 1457"/>
              <a:gd name="T6" fmla="*/ 0 60000 65536"/>
              <a:gd name="T7" fmla="*/ 0 60000 65536"/>
              <a:gd name="T8" fmla="*/ 0 60000 65536"/>
              <a:gd name="T9" fmla="*/ 0 w 900"/>
              <a:gd name="T10" fmla="*/ 0 h 1457"/>
              <a:gd name="T11" fmla="*/ 900 w 900"/>
              <a:gd name="T12" fmla="*/ 1457 h 1457"/>
            </a:gdLst>
            <a:ahLst/>
            <a:cxnLst>
              <a:cxn ang="T6">
                <a:pos x="T0" y="T1"/>
              </a:cxn>
              <a:cxn ang="T7">
                <a:pos x="T2" y="T3"/>
              </a:cxn>
              <a:cxn ang="T8">
                <a:pos x="T4" y="T5"/>
              </a:cxn>
            </a:cxnLst>
            <a:rect l="T9" t="T10" r="T11" b="T12"/>
            <a:pathLst>
              <a:path w="900" h="1457">
                <a:moveTo>
                  <a:pt x="0" y="1068"/>
                </a:moveTo>
                <a:lnTo>
                  <a:pt x="900" y="0"/>
                </a:lnTo>
                <a:lnTo>
                  <a:pt x="447" y="1457"/>
                </a:ln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3" name="Freeform 5"/>
          <p:cNvSpPr>
            <a:spLocks/>
          </p:cNvSpPr>
          <p:nvPr/>
        </p:nvSpPr>
        <p:spPr bwMode="auto">
          <a:xfrm>
            <a:off x="4999038" y="4967288"/>
            <a:ext cx="3271837" cy="860425"/>
          </a:xfrm>
          <a:custGeom>
            <a:avLst/>
            <a:gdLst>
              <a:gd name="T0" fmla="*/ 0 w 2061"/>
              <a:gd name="T1" fmla="*/ 0 h 542"/>
              <a:gd name="T2" fmla="*/ 1088707334 w 2061"/>
              <a:gd name="T3" fmla="*/ 967740000 h 542"/>
              <a:gd name="T4" fmla="*/ 2147483646 w 2061"/>
              <a:gd name="T5" fmla="*/ 1365924688 h 542"/>
              <a:gd name="T6" fmla="*/ 2147483646 w 2061"/>
              <a:gd name="T7" fmla="*/ 491431263 h 542"/>
              <a:gd name="T8" fmla="*/ 0 60000 65536"/>
              <a:gd name="T9" fmla="*/ 0 60000 65536"/>
              <a:gd name="T10" fmla="*/ 0 60000 65536"/>
              <a:gd name="T11" fmla="*/ 0 60000 65536"/>
              <a:gd name="T12" fmla="*/ 0 w 2061"/>
              <a:gd name="T13" fmla="*/ 0 h 542"/>
              <a:gd name="T14" fmla="*/ 2061 w 2061"/>
              <a:gd name="T15" fmla="*/ 542 h 542"/>
            </a:gdLst>
            <a:ahLst/>
            <a:cxnLst>
              <a:cxn ang="T8">
                <a:pos x="T0" y="T1"/>
              </a:cxn>
              <a:cxn ang="T9">
                <a:pos x="T2" y="T3"/>
              </a:cxn>
              <a:cxn ang="T10">
                <a:pos x="T4" y="T5"/>
              </a:cxn>
              <a:cxn ang="T11">
                <a:pos x="T6" y="T7"/>
              </a:cxn>
            </a:cxnLst>
            <a:rect l="T12" t="T13" r="T14" b="T15"/>
            <a:pathLst>
              <a:path w="2061" h="542">
                <a:moveTo>
                  <a:pt x="0" y="0"/>
                </a:moveTo>
                <a:lnTo>
                  <a:pt x="432" y="384"/>
                </a:lnTo>
                <a:lnTo>
                  <a:pt x="1481" y="542"/>
                </a:lnTo>
                <a:lnTo>
                  <a:pt x="2061" y="195"/>
                </a:ln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4" name="Line 6"/>
          <p:cNvSpPr>
            <a:spLocks noChangeShapeType="1"/>
          </p:cNvSpPr>
          <p:nvPr/>
        </p:nvSpPr>
        <p:spPr bwMode="auto">
          <a:xfrm>
            <a:off x="6446838" y="3290888"/>
            <a:ext cx="9144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95" name="Line 7"/>
          <p:cNvSpPr>
            <a:spLocks noChangeShapeType="1"/>
          </p:cNvSpPr>
          <p:nvPr/>
        </p:nvSpPr>
        <p:spPr bwMode="auto">
          <a:xfrm>
            <a:off x="6446838" y="3290888"/>
            <a:ext cx="18288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96" name="Freeform 8"/>
          <p:cNvSpPr>
            <a:spLocks/>
          </p:cNvSpPr>
          <p:nvPr/>
        </p:nvSpPr>
        <p:spPr bwMode="auto">
          <a:xfrm>
            <a:off x="4999038" y="4672013"/>
            <a:ext cx="3276600" cy="600075"/>
          </a:xfrm>
          <a:custGeom>
            <a:avLst/>
            <a:gdLst>
              <a:gd name="T0" fmla="*/ 0 w 2064"/>
              <a:gd name="T1" fmla="*/ 468749063 h 378"/>
              <a:gd name="T2" fmla="*/ 1897678450 w 2064"/>
              <a:gd name="T3" fmla="*/ 0 h 378"/>
              <a:gd name="T4" fmla="*/ 2147483646 w 2064"/>
              <a:gd name="T5" fmla="*/ 7561263 h 378"/>
              <a:gd name="T6" fmla="*/ 2147483646 w 2064"/>
              <a:gd name="T7" fmla="*/ 952619063 h 378"/>
              <a:gd name="T8" fmla="*/ 0 60000 65536"/>
              <a:gd name="T9" fmla="*/ 0 60000 65536"/>
              <a:gd name="T10" fmla="*/ 0 60000 65536"/>
              <a:gd name="T11" fmla="*/ 0 60000 65536"/>
              <a:gd name="T12" fmla="*/ 0 w 2064"/>
              <a:gd name="T13" fmla="*/ 0 h 378"/>
              <a:gd name="T14" fmla="*/ 2064 w 2064"/>
              <a:gd name="T15" fmla="*/ 378 h 378"/>
            </a:gdLst>
            <a:ahLst/>
            <a:cxnLst>
              <a:cxn ang="T8">
                <a:pos x="T0" y="T1"/>
              </a:cxn>
              <a:cxn ang="T9">
                <a:pos x="T2" y="T3"/>
              </a:cxn>
              <a:cxn ang="T10">
                <a:pos x="T4" y="T5"/>
              </a:cxn>
              <a:cxn ang="T11">
                <a:pos x="T6" y="T7"/>
              </a:cxn>
            </a:cxnLst>
            <a:rect l="T12" t="T13" r="T14" b="T15"/>
            <a:pathLst>
              <a:path w="2064" h="378">
                <a:moveTo>
                  <a:pt x="0" y="186"/>
                </a:moveTo>
                <a:lnTo>
                  <a:pt x="753" y="0"/>
                </a:lnTo>
                <a:lnTo>
                  <a:pt x="1392" y="3"/>
                </a:lnTo>
                <a:lnTo>
                  <a:pt x="2064" y="378"/>
                </a:lnTo>
              </a:path>
            </a:pathLst>
          </a:custGeom>
          <a:noFill/>
          <a:ln w="9525" cap="flat">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7" name="Line 9"/>
          <p:cNvSpPr>
            <a:spLocks noChangeShapeType="1"/>
          </p:cNvSpPr>
          <p:nvPr/>
        </p:nvSpPr>
        <p:spPr bwMode="auto">
          <a:xfrm flipH="1">
            <a:off x="6218238" y="3290888"/>
            <a:ext cx="228600" cy="1371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98" name="Line 10"/>
          <p:cNvSpPr>
            <a:spLocks noChangeShapeType="1"/>
          </p:cNvSpPr>
          <p:nvPr/>
        </p:nvSpPr>
        <p:spPr bwMode="auto">
          <a:xfrm>
            <a:off x="6446838" y="3290888"/>
            <a:ext cx="762000" cy="1371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99" name="Oval 11"/>
          <p:cNvSpPr>
            <a:spLocks noChangeArrowheads="1"/>
          </p:cNvSpPr>
          <p:nvPr/>
        </p:nvSpPr>
        <p:spPr bwMode="auto">
          <a:xfrm>
            <a:off x="6370638" y="32146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0" name="Oval 12"/>
          <p:cNvSpPr>
            <a:spLocks noChangeArrowheads="1"/>
          </p:cNvSpPr>
          <p:nvPr/>
        </p:nvSpPr>
        <p:spPr bwMode="auto">
          <a:xfrm>
            <a:off x="4922838" y="48910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1" name="Oval 13"/>
          <p:cNvSpPr>
            <a:spLocks noChangeArrowheads="1"/>
          </p:cNvSpPr>
          <p:nvPr/>
        </p:nvSpPr>
        <p:spPr bwMode="auto">
          <a:xfrm>
            <a:off x="7132638" y="45862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2" name="Oval 14"/>
          <p:cNvSpPr>
            <a:spLocks noChangeArrowheads="1"/>
          </p:cNvSpPr>
          <p:nvPr/>
        </p:nvSpPr>
        <p:spPr bwMode="auto">
          <a:xfrm>
            <a:off x="7285038" y="57292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3" name="Oval 15"/>
          <p:cNvSpPr>
            <a:spLocks noChangeArrowheads="1"/>
          </p:cNvSpPr>
          <p:nvPr/>
        </p:nvSpPr>
        <p:spPr bwMode="auto">
          <a:xfrm>
            <a:off x="5608638" y="55006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4" name="Oval 16"/>
          <p:cNvSpPr>
            <a:spLocks noChangeArrowheads="1"/>
          </p:cNvSpPr>
          <p:nvPr/>
        </p:nvSpPr>
        <p:spPr bwMode="auto">
          <a:xfrm>
            <a:off x="8199438" y="51958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5" name="Oval 17"/>
          <p:cNvSpPr>
            <a:spLocks noChangeArrowheads="1"/>
          </p:cNvSpPr>
          <p:nvPr/>
        </p:nvSpPr>
        <p:spPr bwMode="auto">
          <a:xfrm>
            <a:off x="6142038" y="45862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6" name="Oval 18"/>
          <p:cNvSpPr>
            <a:spLocks noChangeArrowheads="1"/>
          </p:cNvSpPr>
          <p:nvPr/>
        </p:nvSpPr>
        <p:spPr bwMode="auto">
          <a:xfrm>
            <a:off x="6446838" y="5043488"/>
            <a:ext cx="304800" cy="3048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07" name="Line 19"/>
          <p:cNvSpPr>
            <a:spLocks noChangeShapeType="1"/>
          </p:cNvSpPr>
          <p:nvPr/>
        </p:nvSpPr>
        <p:spPr bwMode="auto">
          <a:xfrm flipH="1" flipV="1">
            <a:off x="6446838" y="3367088"/>
            <a:ext cx="125412" cy="1776412"/>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2308" name="Picture 23" descr="dino_before_after"/>
          <p:cNvPicPr>
            <a:picLocks noChangeAspect="1" noChangeArrowheads="1"/>
          </p:cNvPicPr>
          <p:nvPr/>
        </p:nvPicPr>
        <p:blipFill>
          <a:blip r:embed="rId3">
            <a:extLst>
              <a:ext uri="{28A0092B-C50C-407E-A947-70E740481C1C}">
                <a14:useLocalDpi xmlns:a14="http://schemas.microsoft.com/office/drawing/2010/main" val="0"/>
              </a:ext>
            </a:extLst>
          </a:blip>
          <a:srcRect l="5450" t="3720"/>
          <a:stretch>
            <a:fillRect/>
          </a:stretch>
        </p:blipFill>
        <p:spPr bwMode="auto">
          <a:xfrm>
            <a:off x="1187450" y="2781300"/>
            <a:ext cx="324008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Oval 24"/>
          <p:cNvSpPr>
            <a:spLocks noChangeArrowheads="1"/>
          </p:cNvSpPr>
          <p:nvPr/>
        </p:nvSpPr>
        <p:spPr bwMode="auto">
          <a:xfrm>
            <a:off x="2987675" y="4149725"/>
            <a:ext cx="215900" cy="215900"/>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2310" name="Line 25"/>
          <p:cNvSpPr>
            <a:spLocks noChangeShapeType="1"/>
          </p:cNvSpPr>
          <p:nvPr/>
        </p:nvSpPr>
        <p:spPr bwMode="auto">
          <a:xfrm flipV="1">
            <a:off x="3203575" y="4222750"/>
            <a:ext cx="2016125"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11" name="Text Box 27"/>
          <p:cNvSpPr txBox="1">
            <a:spLocks noChangeArrowheads="1"/>
          </p:cNvSpPr>
          <p:nvPr/>
        </p:nvSpPr>
        <p:spPr bwMode="auto">
          <a:xfrm>
            <a:off x="4857750" y="2384425"/>
            <a:ext cx="3027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ラプラシアン</a:t>
            </a:r>
            <a:r>
              <a:rPr lang="en-US" altLang="ja-JP" sz="2400"/>
              <a:t>: </a:t>
            </a:r>
          </a:p>
          <a:p>
            <a:pPr eaLnBrk="1" hangingPunct="1">
              <a:spcBef>
                <a:spcPct val="0"/>
              </a:spcBef>
              <a:buFontTx/>
              <a:buNone/>
            </a:pPr>
            <a:r>
              <a:rPr lang="ja-JP" altLang="en-US" sz="2400"/>
              <a:t>　　局所的な凹凸情報</a:t>
            </a:r>
            <a:endParaRPr lang="en-US" altLang="ja-JP" sz="2400"/>
          </a:p>
        </p:txBody>
      </p:sp>
      <p:sp>
        <p:nvSpPr>
          <p:cNvPr id="12312" name="Line 28"/>
          <p:cNvSpPr>
            <a:spLocks noChangeShapeType="1"/>
          </p:cNvSpPr>
          <p:nvPr/>
        </p:nvSpPr>
        <p:spPr bwMode="auto">
          <a:xfrm flipV="1">
            <a:off x="827088" y="4005263"/>
            <a:ext cx="43180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3" name="Line 29"/>
          <p:cNvSpPr>
            <a:spLocks noChangeShapeType="1"/>
          </p:cNvSpPr>
          <p:nvPr/>
        </p:nvSpPr>
        <p:spPr bwMode="auto">
          <a:xfrm flipV="1">
            <a:off x="1042988" y="4437063"/>
            <a:ext cx="865187"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4" name="Text Box 31"/>
          <p:cNvSpPr txBox="1">
            <a:spLocks noChangeArrowheads="1"/>
          </p:cNvSpPr>
          <p:nvPr/>
        </p:nvSpPr>
        <p:spPr bwMode="auto">
          <a:xfrm>
            <a:off x="-58738" y="4654550"/>
            <a:ext cx="21494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制御点</a:t>
            </a:r>
            <a:r>
              <a:rPr lang="en-US" altLang="ja-JP" sz="2000"/>
              <a:t/>
            </a:r>
            <a:br>
              <a:rPr lang="en-US" altLang="ja-JP" sz="2000"/>
            </a:br>
            <a:r>
              <a:rPr lang="en-US" altLang="ja-JP" sz="2000"/>
              <a:t>(</a:t>
            </a:r>
            <a:r>
              <a:rPr lang="ja-JP" altLang="en-US" sz="2000"/>
              <a:t>頂点の部分集合</a:t>
            </a:r>
            <a:r>
              <a:rPr lang="en-US" altLang="ja-JP" sz="2000"/>
              <a:t>)</a:t>
            </a:r>
          </a:p>
        </p:txBody>
      </p:sp>
      <p:graphicFrame>
        <p:nvGraphicFramePr>
          <p:cNvPr id="12315" name="Object 32"/>
          <p:cNvGraphicFramePr>
            <a:graphicFrameLocks noChangeAspect="1"/>
          </p:cNvGraphicFramePr>
          <p:nvPr/>
        </p:nvGraphicFramePr>
        <p:xfrm>
          <a:off x="6786563" y="3214688"/>
          <a:ext cx="298450" cy="387350"/>
        </p:xfrm>
        <a:graphic>
          <a:graphicData uri="http://schemas.openxmlformats.org/presentationml/2006/ole">
            <mc:AlternateContent xmlns:mc="http://schemas.openxmlformats.org/markup-compatibility/2006">
              <mc:Choice xmlns:v="urn:schemas-microsoft-com:vml" Requires="v">
                <p:oleObj spid="_x0000_s12320" name="数式" r:id="rId4" imgW="126780" imgH="164814" progId="Equation.3">
                  <p:embed/>
                </p:oleObj>
              </mc:Choice>
              <mc:Fallback>
                <p:oleObj name="数式" r:id="rId4" imgW="126780" imgH="164814"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3214688"/>
                        <a:ext cx="2984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6" name="Object 33"/>
          <p:cNvGraphicFramePr>
            <a:graphicFrameLocks noChangeAspect="1"/>
          </p:cNvGraphicFramePr>
          <p:nvPr/>
        </p:nvGraphicFramePr>
        <p:xfrm>
          <a:off x="4556125" y="4984750"/>
          <a:ext cx="387350" cy="506413"/>
        </p:xfrm>
        <a:graphic>
          <a:graphicData uri="http://schemas.openxmlformats.org/presentationml/2006/ole">
            <mc:AlternateContent xmlns:mc="http://schemas.openxmlformats.org/markup-compatibility/2006">
              <mc:Choice xmlns:v="urn:schemas-microsoft-com:vml" Requires="v">
                <p:oleObj spid="_x0000_s12321" name="数式" r:id="rId6" imgW="164885" imgH="215619" progId="Equation.3">
                  <p:embed/>
                </p:oleObj>
              </mc:Choice>
              <mc:Fallback>
                <p:oleObj name="数式" r:id="rId6" imgW="164885" imgH="215619" progId="Equation.3">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25" y="4984750"/>
                        <a:ext cx="3873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7" name="Object 34"/>
          <p:cNvGraphicFramePr>
            <a:graphicFrameLocks noChangeAspect="1"/>
          </p:cNvGraphicFramePr>
          <p:nvPr/>
        </p:nvGraphicFramePr>
        <p:xfrm>
          <a:off x="5286375" y="5500688"/>
          <a:ext cx="417513" cy="506412"/>
        </p:xfrm>
        <a:graphic>
          <a:graphicData uri="http://schemas.openxmlformats.org/presentationml/2006/ole">
            <mc:AlternateContent xmlns:mc="http://schemas.openxmlformats.org/markup-compatibility/2006">
              <mc:Choice xmlns:v="urn:schemas-microsoft-com:vml" Requires="v">
                <p:oleObj spid="_x0000_s12322" name="数式" r:id="rId8" imgW="177569" imgH="215619" progId="Equation.3">
                  <p:embed/>
                </p:oleObj>
              </mc:Choice>
              <mc:Fallback>
                <p:oleObj name="数式" r:id="rId8" imgW="177569" imgH="215619" progId="Equation.3">
                  <p:embed/>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6375" y="5500688"/>
                        <a:ext cx="4175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8" name="Object 35"/>
          <p:cNvGraphicFramePr>
            <a:graphicFrameLocks noChangeAspect="1"/>
          </p:cNvGraphicFramePr>
          <p:nvPr/>
        </p:nvGraphicFramePr>
        <p:xfrm>
          <a:off x="4184650" y="5961063"/>
          <a:ext cx="4816475" cy="825500"/>
        </p:xfrm>
        <a:graphic>
          <a:graphicData uri="http://schemas.openxmlformats.org/presentationml/2006/ole">
            <mc:AlternateContent xmlns:mc="http://schemas.openxmlformats.org/markup-compatibility/2006">
              <mc:Choice xmlns:v="urn:schemas-microsoft-com:vml" Requires="v">
                <p:oleObj spid="_x0000_s12323" name="数式" r:id="rId10" imgW="2298700" imgH="393700" progId="Equation.3">
                  <p:embed/>
                </p:oleObj>
              </mc:Choice>
              <mc:Fallback>
                <p:oleObj name="数式" r:id="rId10" imgW="2298700" imgH="393700" progId="Equation.3">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4650" y="5961063"/>
                        <a:ext cx="4816475" cy="825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a:xfrm>
            <a:off x="7018338" y="6494463"/>
            <a:ext cx="2133600" cy="476250"/>
          </a:xfrm>
        </p:spPr>
        <p:txBody>
          <a:bodyPr/>
          <a:lstStyle/>
          <a:p>
            <a:pPr>
              <a:defRPr/>
            </a:pPr>
            <a:fld id="{0CFA467F-1FBC-4934-90B2-A18AFF37CBCC}" type="slidenum">
              <a:rPr lang="en-US" altLang="ja-JP" sz="2000">
                <a:solidFill>
                  <a:schemeClr val="tx1">
                    <a:lumMod val="50000"/>
                    <a:lumOff val="50000"/>
                  </a:schemeClr>
                </a:solidFill>
              </a:rPr>
              <a:pPr>
                <a:defRPr/>
              </a:pPr>
              <a:t>7</a:t>
            </a:fld>
            <a:endParaRPr lang="en-US" altLang="ja-JP"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ja-JP" altLang="en-US" smtClean="0"/>
              <a:t>変形後の頂点の位置の計算</a:t>
            </a:r>
          </a:p>
        </p:txBody>
      </p:sp>
      <p:graphicFrame>
        <p:nvGraphicFramePr>
          <p:cNvPr id="13315" name="Object 3"/>
          <p:cNvGraphicFramePr>
            <a:graphicFrameLocks noChangeAspect="1"/>
          </p:cNvGraphicFramePr>
          <p:nvPr/>
        </p:nvGraphicFramePr>
        <p:xfrm>
          <a:off x="3810000" y="2362200"/>
          <a:ext cx="4856163" cy="2171700"/>
        </p:xfrm>
        <a:graphic>
          <a:graphicData uri="http://schemas.openxmlformats.org/presentationml/2006/ole">
            <mc:AlternateContent xmlns:mc="http://schemas.openxmlformats.org/markup-compatibility/2006">
              <mc:Choice xmlns:v="urn:schemas-microsoft-com:vml" Requires="v">
                <p:oleObj spid="_x0000_s13359" name="数式" r:id="rId3" imgW="2044700" imgH="914400" progId="Equation.3">
                  <p:embed/>
                </p:oleObj>
              </mc:Choice>
              <mc:Fallback>
                <p:oleObj name="数式" r:id="rId3" imgW="2044700" imgH="914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362200"/>
                        <a:ext cx="4856163"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Freeform 4"/>
          <p:cNvSpPr>
            <a:spLocks/>
          </p:cNvSpPr>
          <p:nvPr/>
        </p:nvSpPr>
        <p:spPr bwMode="auto">
          <a:xfrm>
            <a:off x="615950" y="2819400"/>
            <a:ext cx="862013" cy="954088"/>
          </a:xfrm>
          <a:custGeom>
            <a:avLst/>
            <a:gdLst>
              <a:gd name="T0" fmla="*/ 1025704982 w 543"/>
              <a:gd name="T1" fmla="*/ 0 h 601"/>
              <a:gd name="T2" fmla="*/ 1368446431 w 543"/>
              <a:gd name="T3" fmla="*/ 1514615494 h 601"/>
              <a:gd name="T4" fmla="*/ 0 w 543"/>
              <a:gd name="T5" fmla="*/ 932458301 h 601"/>
              <a:gd name="T6" fmla="*/ 1025704982 w 543"/>
              <a:gd name="T7" fmla="*/ 0 h 601"/>
              <a:gd name="T8" fmla="*/ 0 60000 65536"/>
              <a:gd name="T9" fmla="*/ 0 60000 65536"/>
              <a:gd name="T10" fmla="*/ 0 60000 65536"/>
              <a:gd name="T11" fmla="*/ 0 60000 65536"/>
              <a:gd name="T12" fmla="*/ 0 w 543"/>
              <a:gd name="T13" fmla="*/ 0 h 601"/>
              <a:gd name="T14" fmla="*/ 543 w 543"/>
              <a:gd name="T15" fmla="*/ 601 h 601"/>
            </a:gdLst>
            <a:ahLst/>
            <a:cxnLst>
              <a:cxn ang="T8">
                <a:pos x="T0" y="T1"/>
              </a:cxn>
              <a:cxn ang="T9">
                <a:pos x="T2" y="T3"/>
              </a:cxn>
              <a:cxn ang="T10">
                <a:pos x="T4" y="T5"/>
              </a:cxn>
              <a:cxn ang="T11">
                <a:pos x="T6" y="T7"/>
              </a:cxn>
            </a:cxnLst>
            <a:rect l="T12" t="T13" r="T14" b="T15"/>
            <a:pathLst>
              <a:path w="543" h="601">
                <a:moveTo>
                  <a:pt x="407" y="0"/>
                </a:moveTo>
                <a:lnTo>
                  <a:pt x="543" y="601"/>
                </a:lnTo>
                <a:lnTo>
                  <a:pt x="0" y="370"/>
                </a:lnTo>
                <a:lnTo>
                  <a:pt x="407" y="0"/>
                </a:lnTo>
                <a:close/>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17" name="Freeform 5"/>
          <p:cNvSpPr>
            <a:spLocks/>
          </p:cNvSpPr>
          <p:nvPr/>
        </p:nvSpPr>
        <p:spPr bwMode="auto">
          <a:xfrm>
            <a:off x="1258888" y="2824163"/>
            <a:ext cx="1185862" cy="947737"/>
          </a:xfrm>
          <a:custGeom>
            <a:avLst/>
            <a:gdLst>
              <a:gd name="T0" fmla="*/ 0 w 747"/>
              <a:gd name="T1" fmla="*/ 0 h 597"/>
              <a:gd name="T2" fmla="*/ 340220157 w 747"/>
              <a:gd name="T3" fmla="*/ 1504531694 h 597"/>
              <a:gd name="T4" fmla="*/ 1882555131 w 747"/>
              <a:gd name="T5" fmla="*/ 826610814 h 597"/>
              <a:gd name="T6" fmla="*/ 0 w 747"/>
              <a:gd name="T7" fmla="*/ 0 h 597"/>
              <a:gd name="T8" fmla="*/ 0 60000 65536"/>
              <a:gd name="T9" fmla="*/ 0 60000 65536"/>
              <a:gd name="T10" fmla="*/ 0 60000 65536"/>
              <a:gd name="T11" fmla="*/ 0 60000 65536"/>
              <a:gd name="T12" fmla="*/ 0 w 747"/>
              <a:gd name="T13" fmla="*/ 0 h 597"/>
              <a:gd name="T14" fmla="*/ 747 w 747"/>
              <a:gd name="T15" fmla="*/ 597 h 597"/>
            </a:gdLst>
            <a:ahLst/>
            <a:cxnLst>
              <a:cxn ang="T8">
                <a:pos x="T0" y="T1"/>
              </a:cxn>
              <a:cxn ang="T9">
                <a:pos x="T2" y="T3"/>
              </a:cxn>
              <a:cxn ang="T10">
                <a:pos x="T4" y="T5"/>
              </a:cxn>
              <a:cxn ang="T11">
                <a:pos x="T6" y="T7"/>
              </a:cxn>
            </a:cxnLst>
            <a:rect l="T12" t="T13" r="T14" b="T15"/>
            <a:pathLst>
              <a:path w="747" h="597">
                <a:moveTo>
                  <a:pt x="0" y="0"/>
                </a:moveTo>
                <a:lnTo>
                  <a:pt x="135" y="597"/>
                </a:lnTo>
                <a:lnTo>
                  <a:pt x="747" y="328"/>
                </a:lnTo>
                <a:lnTo>
                  <a:pt x="0" y="0"/>
                </a:lnTo>
                <a:close/>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18" name="Freeform 6"/>
          <p:cNvSpPr>
            <a:spLocks/>
          </p:cNvSpPr>
          <p:nvPr/>
        </p:nvSpPr>
        <p:spPr bwMode="auto">
          <a:xfrm>
            <a:off x="1473200" y="3340100"/>
            <a:ext cx="971550" cy="979488"/>
          </a:xfrm>
          <a:custGeom>
            <a:avLst/>
            <a:gdLst>
              <a:gd name="T0" fmla="*/ 1224795938 w 612"/>
              <a:gd name="T1" fmla="*/ 1554937994 h 617"/>
              <a:gd name="T2" fmla="*/ 0 w 612"/>
              <a:gd name="T3" fmla="*/ 677923171 h 617"/>
              <a:gd name="T4" fmla="*/ 1542335625 w 612"/>
              <a:gd name="T5" fmla="*/ 0 h 617"/>
              <a:gd name="T6" fmla="*/ 1224795938 w 612"/>
              <a:gd name="T7" fmla="*/ 1554937994 h 617"/>
              <a:gd name="T8" fmla="*/ 0 60000 65536"/>
              <a:gd name="T9" fmla="*/ 0 60000 65536"/>
              <a:gd name="T10" fmla="*/ 0 60000 65536"/>
              <a:gd name="T11" fmla="*/ 0 60000 65536"/>
              <a:gd name="T12" fmla="*/ 0 w 612"/>
              <a:gd name="T13" fmla="*/ 0 h 617"/>
              <a:gd name="T14" fmla="*/ 612 w 612"/>
              <a:gd name="T15" fmla="*/ 617 h 617"/>
            </a:gdLst>
            <a:ahLst/>
            <a:cxnLst>
              <a:cxn ang="T8">
                <a:pos x="T0" y="T1"/>
              </a:cxn>
              <a:cxn ang="T9">
                <a:pos x="T2" y="T3"/>
              </a:cxn>
              <a:cxn ang="T10">
                <a:pos x="T4" y="T5"/>
              </a:cxn>
              <a:cxn ang="T11">
                <a:pos x="T6" y="T7"/>
              </a:cxn>
            </a:cxnLst>
            <a:rect l="T12" t="T13" r="T14" b="T15"/>
            <a:pathLst>
              <a:path w="612" h="617">
                <a:moveTo>
                  <a:pt x="486" y="617"/>
                </a:moveTo>
                <a:lnTo>
                  <a:pt x="0" y="269"/>
                </a:lnTo>
                <a:lnTo>
                  <a:pt x="612" y="0"/>
                </a:lnTo>
                <a:lnTo>
                  <a:pt x="486" y="617"/>
                </a:lnTo>
                <a:close/>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19" name="Line 7"/>
          <p:cNvSpPr>
            <a:spLocks noChangeShapeType="1"/>
          </p:cNvSpPr>
          <p:nvPr/>
        </p:nvSpPr>
        <p:spPr bwMode="auto">
          <a:xfrm flipH="1">
            <a:off x="615950" y="3810000"/>
            <a:ext cx="838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0" name="Line 8"/>
          <p:cNvSpPr>
            <a:spLocks noChangeShapeType="1"/>
          </p:cNvSpPr>
          <p:nvPr/>
        </p:nvSpPr>
        <p:spPr bwMode="auto">
          <a:xfrm flipV="1">
            <a:off x="615950" y="43434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1" name="Line 9"/>
          <p:cNvSpPr>
            <a:spLocks noChangeShapeType="1"/>
          </p:cNvSpPr>
          <p:nvPr/>
        </p:nvSpPr>
        <p:spPr bwMode="auto">
          <a:xfrm>
            <a:off x="615950" y="34290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2" name="Line 10"/>
          <p:cNvSpPr>
            <a:spLocks noChangeShapeType="1"/>
          </p:cNvSpPr>
          <p:nvPr/>
        </p:nvSpPr>
        <p:spPr bwMode="auto">
          <a:xfrm>
            <a:off x="615950" y="45720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3" name="Line 11"/>
          <p:cNvSpPr>
            <a:spLocks noChangeShapeType="1"/>
          </p:cNvSpPr>
          <p:nvPr/>
        </p:nvSpPr>
        <p:spPr bwMode="auto">
          <a:xfrm flipV="1">
            <a:off x="1377950" y="4343400"/>
            <a:ext cx="838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4" name="Line 12"/>
          <p:cNvSpPr>
            <a:spLocks noChangeShapeType="1"/>
          </p:cNvSpPr>
          <p:nvPr/>
        </p:nvSpPr>
        <p:spPr bwMode="auto">
          <a:xfrm>
            <a:off x="1377950" y="53340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3"/>
          <p:cNvSpPr>
            <a:spLocks noChangeShapeType="1"/>
          </p:cNvSpPr>
          <p:nvPr/>
        </p:nvSpPr>
        <p:spPr bwMode="auto">
          <a:xfrm>
            <a:off x="2216150" y="4343400"/>
            <a:ext cx="1524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6" name="Line 14"/>
          <p:cNvSpPr>
            <a:spLocks noChangeShapeType="1"/>
          </p:cNvSpPr>
          <p:nvPr/>
        </p:nvSpPr>
        <p:spPr bwMode="auto">
          <a:xfrm>
            <a:off x="2292350" y="4343400"/>
            <a:ext cx="838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7" name="Line 15"/>
          <p:cNvSpPr>
            <a:spLocks noChangeShapeType="1"/>
          </p:cNvSpPr>
          <p:nvPr/>
        </p:nvSpPr>
        <p:spPr bwMode="auto">
          <a:xfrm>
            <a:off x="2444750" y="3352800"/>
            <a:ext cx="685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8" name="Line 16"/>
          <p:cNvSpPr>
            <a:spLocks noChangeShapeType="1"/>
          </p:cNvSpPr>
          <p:nvPr/>
        </p:nvSpPr>
        <p:spPr bwMode="auto">
          <a:xfrm flipV="1">
            <a:off x="2368550" y="4495800"/>
            <a:ext cx="7620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9" name="Oval 17"/>
          <p:cNvSpPr>
            <a:spLocks noChangeArrowheads="1"/>
          </p:cNvSpPr>
          <p:nvPr/>
        </p:nvSpPr>
        <p:spPr bwMode="auto">
          <a:xfrm>
            <a:off x="2292350" y="3200400"/>
            <a:ext cx="304800" cy="304800"/>
          </a:xfrm>
          <a:prstGeom prst="ellipse">
            <a:avLst/>
          </a:prstGeom>
          <a:solidFill>
            <a:schemeClr val="bg1"/>
          </a:solidFill>
          <a:ln w="19050">
            <a:solidFill>
              <a:srgbClr val="FF0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30" name="Text Box 18"/>
          <p:cNvSpPr txBox="1">
            <a:spLocks noChangeArrowheads="1"/>
          </p:cNvSpPr>
          <p:nvPr/>
        </p:nvSpPr>
        <p:spPr bwMode="auto">
          <a:xfrm>
            <a:off x="2298700" y="3200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1</a:t>
            </a:r>
          </a:p>
        </p:txBody>
      </p:sp>
      <p:sp>
        <p:nvSpPr>
          <p:cNvPr id="13331" name="Oval 19"/>
          <p:cNvSpPr>
            <a:spLocks noChangeArrowheads="1"/>
          </p:cNvSpPr>
          <p:nvPr/>
        </p:nvSpPr>
        <p:spPr bwMode="auto">
          <a:xfrm>
            <a:off x="2216150" y="52578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32" name="Text Box 20"/>
          <p:cNvSpPr txBox="1">
            <a:spLocks noChangeArrowheads="1"/>
          </p:cNvSpPr>
          <p:nvPr/>
        </p:nvSpPr>
        <p:spPr bwMode="auto">
          <a:xfrm>
            <a:off x="2222500" y="5257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4</a:t>
            </a:r>
          </a:p>
        </p:txBody>
      </p:sp>
      <p:sp>
        <p:nvSpPr>
          <p:cNvPr id="13333" name="Oval 21"/>
          <p:cNvSpPr>
            <a:spLocks noChangeArrowheads="1"/>
          </p:cNvSpPr>
          <p:nvPr/>
        </p:nvSpPr>
        <p:spPr bwMode="auto">
          <a:xfrm>
            <a:off x="2063750" y="41910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34" name="Text Box 22"/>
          <p:cNvSpPr txBox="1">
            <a:spLocks noChangeArrowheads="1"/>
          </p:cNvSpPr>
          <p:nvPr/>
        </p:nvSpPr>
        <p:spPr bwMode="auto">
          <a:xfrm>
            <a:off x="206375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3</a:t>
            </a:r>
          </a:p>
        </p:txBody>
      </p:sp>
      <p:sp>
        <p:nvSpPr>
          <p:cNvPr id="13335" name="Oval 23"/>
          <p:cNvSpPr>
            <a:spLocks noChangeArrowheads="1"/>
          </p:cNvSpPr>
          <p:nvPr/>
        </p:nvSpPr>
        <p:spPr bwMode="auto">
          <a:xfrm>
            <a:off x="2971800" y="43434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36" name="Text Box 24"/>
          <p:cNvSpPr txBox="1">
            <a:spLocks noChangeArrowheads="1"/>
          </p:cNvSpPr>
          <p:nvPr/>
        </p:nvSpPr>
        <p:spPr bwMode="auto">
          <a:xfrm>
            <a:off x="2978150" y="4343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2</a:t>
            </a:r>
          </a:p>
        </p:txBody>
      </p:sp>
      <p:sp>
        <p:nvSpPr>
          <p:cNvPr id="13337" name="Oval 25"/>
          <p:cNvSpPr>
            <a:spLocks noChangeArrowheads="1"/>
          </p:cNvSpPr>
          <p:nvPr/>
        </p:nvSpPr>
        <p:spPr bwMode="auto">
          <a:xfrm>
            <a:off x="463550" y="44196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38" name="Text Box 26"/>
          <p:cNvSpPr txBox="1">
            <a:spLocks noChangeArrowheads="1"/>
          </p:cNvSpPr>
          <p:nvPr/>
        </p:nvSpPr>
        <p:spPr bwMode="auto">
          <a:xfrm>
            <a:off x="463550" y="4419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9</a:t>
            </a:r>
          </a:p>
        </p:txBody>
      </p:sp>
      <p:sp>
        <p:nvSpPr>
          <p:cNvPr id="13339" name="Oval 27"/>
          <p:cNvSpPr>
            <a:spLocks noChangeArrowheads="1"/>
          </p:cNvSpPr>
          <p:nvPr/>
        </p:nvSpPr>
        <p:spPr bwMode="auto">
          <a:xfrm>
            <a:off x="1295400" y="35814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40" name="Text Box 28"/>
          <p:cNvSpPr txBox="1">
            <a:spLocks noChangeArrowheads="1"/>
          </p:cNvSpPr>
          <p:nvPr/>
        </p:nvSpPr>
        <p:spPr bwMode="auto">
          <a:xfrm>
            <a:off x="130175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6</a:t>
            </a:r>
          </a:p>
        </p:txBody>
      </p:sp>
      <p:sp>
        <p:nvSpPr>
          <p:cNvPr id="13341" name="Oval 29"/>
          <p:cNvSpPr>
            <a:spLocks noChangeArrowheads="1"/>
          </p:cNvSpPr>
          <p:nvPr/>
        </p:nvSpPr>
        <p:spPr bwMode="auto">
          <a:xfrm>
            <a:off x="1149350" y="26670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42" name="Text Box 30"/>
          <p:cNvSpPr txBox="1">
            <a:spLocks noChangeArrowheads="1"/>
          </p:cNvSpPr>
          <p:nvPr/>
        </p:nvSpPr>
        <p:spPr bwMode="auto">
          <a:xfrm>
            <a:off x="1149350" y="2667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7</a:t>
            </a:r>
          </a:p>
        </p:txBody>
      </p:sp>
      <p:sp>
        <p:nvSpPr>
          <p:cNvPr id="13343" name="Oval 31"/>
          <p:cNvSpPr>
            <a:spLocks noChangeArrowheads="1"/>
          </p:cNvSpPr>
          <p:nvPr/>
        </p:nvSpPr>
        <p:spPr bwMode="auto">
          <a:xfrm>
            <a:off x="457200" y="3200400"/>
            <a:ext cx="304800" cy="304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44" name="Text Box 32"/>
          <p:cNvSpPr txBox="1">
            <a:spLocks noChangeArrowheads="1"/>
          </p:cNvSpPr>
          <p:nvPr/>
        </p:nvSpPr>
        <p:spPr bwMode="auto">
          <a:xfrm>
            <a:off x="463550" y="3200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8</a:t>
            </a:r>
          </a:p>
        </p:txBody>
      </p:sp>
      <p:sp>
        <p:nvSpPr>
          <p:cNvPr id="13345" name="Oval 33"/>
          <p:cNvSpPr>
            <a:spLocks noChangeArrowheads="1"/>
          </p:cNvSpPr>
          <p:nvPr/>
        </p:nvSpPr>
        <p:spPr bwMode="auto">
          <a:xfrm>
            <a:off x="1219200" y="5181600"/>
            <a:ext cx="304800" cy="304800"/>
          </a:xfrm>
          <a:prstGeom prst="ellipse">
            <a:avLst/>
          </a:prstGeom>
          <a:solidFill>
            <a:schemeClr val="bg1"/>
          </a:solidFill>
          <a:ln w="19050">
            <a:solidFill>
              <a:srgbClr val="FF0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46" name="Text Box 34"/>
          <p:cNvSpPr txBox="1">
            <a:spLocks noChangeArrowheads="1"/>
          </p:cNvSpPr>
          <p:nvPr/>
        </p:nvSpPr>
        <p:spPr bwMode="auto">
          <a:xfrm>
            <a:off x="1225550" y="5181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Times New Roman" panose="02020603050405020304" pitchFamily="18" charset="0"/>
              </a:rPr>
              <a:t>5</a:t>
            </a:r>
          </a:p>
        </p:txBody>
      </p:sp>
      <p:sp>
        <p:nvSpPr>
          <p:cNvPr id="13347" name="Line 35"/>
          <p:cNvSpPr>
            <a:spLocks noChangeShapeType="1"/>
          </p:cNvSpPr>
          <p:nvPr/>
        </p:nvSpPr>
        <p:spPr bwMode="auto">
          <a:xfrm flipH="1">
            <a:off x="1149350" y="5486400"/>
            <a:ext cx="1524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8" name="Oval 36"/>
          <p:cNvSpPr>
            <a:spLocks noChangeArrowheads="1"/>
          </p:cNvSpPr>
          <p:nvPr/>
        </p:nvSpPr>
        <p:spPr bwMode="auto">
          <a:xfrm>
            <a:off x="920750" y="5943600"/>
            <a:ext cx="304800" cy="304800"/>
          </a:xfrm>
          <a:prstGeom prst="ellipse">
            <a:avLst/>
          </a:prstGeom>
          <a:solidFill>
            <a:schemeClr val="bg1"/>
          </a:solidFill>
          <a:ln w="19050">
            <a:solidFill>
              <a:srgbClr val="FF0000"/>
            </a:solidFill>
            <a:prstDash val="dash"/>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49" name="Line 37"/>
          <p:cNvSpPr>
            <a:spLocks noChangeShapeType="1"/>
          </p:cNvSpPr>
          <p:nvPr/>
        </p:nvSpPr>
        <p:spPr bwMode="auto">
          <a:xfrm flipV="1">
            <a:off x="2520950" y="2971800"/>
            <a:ext cx="2286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50" name="Oval 38"/>
          <p:cNvSpPr>
            <a:spLocks noChangeArrowheads="1"/>
          </p:cNvSpPr>
          <p:nvPr/>
        </p:nvSpPr>
        <p:spPr bwMode="auto">
          <a:xfrm>
            <a:off x="2673350" y="2667000"/>
            <a:ext cx="304800" cy="304800"/>
          </a:xfrm>
          <a:prstGeom prst="ellipse">
            <a:avLst/>
          </a:prstGeom>
          <a:solidFill>
            <a:schemeClr val="bg1"/>
          </a:solidFill>
          <a:ln w="19050">
            <a:solidFill>
              <a:srgbClr val="FF0000"/>
            </a:solidFill>
            <a:prstDash val="dash"/>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51" name="Rectangle 39"/>
          <p:cNvSpPr>
            <a:spLocks noGrp="1" noChangeArrowheads="1"/>
          </p:cNvSpPr>
          <p:nvPr>
            <p:ph type="body" idx="1"/>
          </p:nvPr>
        </p:nvSpPr>
        <p:spPr>
          <a:xfrm>
            <a:off x="214313" y="1143000"/>
            <a:ext cx="8929687" cy="4114800"/>
          </a:xfrm>
          <a:noFill/>
        </p:spPr>
        <p:txBody>
          <a:bodyPr/>
          <a:lstStyle/>
          <a:p>
            <a:pPr eaLnBrk="1" hangingPunct="1"/>
            <a:r>
              <a:rPr lang="ja-JP" altLang="en-US" smtClean="0"/>
              <a:t>移動後の位置</a:t>
            </a:r>
            <a:r>
              <a:rPr lang="ja-JP" altLang="en-US" smtClean="0">
                <a:latin typeface="Times New Roman" panose="02020603050405020304" pitchFamily="18" charset="0"/>
                <a:cs typeface="Times New Roman" panose="02020603050405020304" pitchFamily="18" charset="0"/>
              </a:rPr>
              <a:t> </a:t>
            </a:r>
            <a:r>
              <a:rPr lang="en-US" altLang="ja-JP" smtClean="0">
                <a:latin typeface="Times New Roman" panose="02020603050405020304" pitchFamily="18" charset="0"/>
                <a:cs typeface="Times New Roman" panose="02020603050405020304" pitchFamily="18" charset="0"/>
              </a:rPr>
              <a:t>{</a:t>
            </a:r>
            <a:r>
              <a:rPr lang="en-US" altLang="ja-JP" b="1" smtClean="0">
                <a:latin typeface="Times New Roman" panose="02020603050405020304" pitchFamily="18" charset="0"/>
                <a:cs typeface="Times New Roman" panose="02020603050405020304" pitchFamily="18" charset="0"/>
              </a:rPr>
              <a:t>x</a:t>
            </a:r>
            <a:r>
              <a:rPr lang="en-US" altLang="ja-JP" baseline="-25000" smtClean="0">
                <a:latin typeface="Times New Roman" panose="02020603050405020304" pitchFamily="18" charset="0"/>
                <a:cs typeface="Times New Roman" panose="02020603050405020304" pitchFamily="18" charset="0"/>
              </a:rPr>
              <a:t>i</a:t>
            </a:r>
            <a:r>
              <a:rPr lang="en-US" altLang="ja-JP" smtClean="0">
                <a:latin typeface="Times New Roman" panose="02020603050405020304" pitchFamily="18" charset="0"/>
                <a:cs typeface="Times New Roman" panose="02020603050405020304" pitchFamily="18" charset="0"/>
              </a:rPr>
              <a:t>}</a:t>
            </a:r>
            <a:r>
              <a:rPr lang="en-US" altLang="ja-JP" smtClean="0"/>
              <a:t> </a:t>
            </a:r>
            <a:r>
              <a:rPr lang="ja-JP" altLang="en-US" smtClean="0"/>
              <a:t>についての連立方程式を解く</a:t>
            </a:r>
          </a:p>
        </p:txBody>
      </p:sp>
      <p:graphicFrame>
        <p:nvGraphicFramePr>
          <p:cNvPr id="13352" name="Object 40"/>
          <p:cNvGraphicFramePr>
            <a:graphicFrameLocks noChangeAspect="1"/>
          </p:cNvGraphicFramePr>
          <p:nvPr/>
        </p:nvGraphicFramePr>
        <p:xfrm>
          <a:off x="4114800" y="5105400"/>
          <a:ext cx="1176338" cy="1085850"/>
        </p:xfrm>
        <a:graphic>
          <a:graphicData uri="http://schemas.openxmlformats.org/presentationml/2006/ole">
            <mc:AlternateContent xmlns:mc="http://schemas.openxmlformats.org/markup-compatibility/2006">
              <mc:Choice xmlns:v="urn:schemas-microsoft-com:vml" Requires="v">
                <p:oleObj spid="_x0000_s13360" name="数式" r:id="rId5" imgW="495085" imgH="457002" progId="Equation.3">
                  <p:embed/>
                </p:oleObj>
              </mc:Choice>
              <mc:Fallback>
                <p:oleObj name="数式" r:id="rId5" imgW="495085" imgH="457002" progId="Equation.3">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105400"/>
                        <a:ext cx="1176338"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3" name="Text Box 41"/>
          <p:cNvSpPr txBox="1">
            <a:spLocks noChangeArrowheads="1"/>
          </p:cNvSpPr>
          <p:nvPr/>
        </p:nvSpPr>
        <p:spPr bwMode="auto">
          <a:xfrm>
            <a:off x="3505200" y="1905000"/>
            <a:ext cx="471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2400">
                <a:latin typeface="Times New Roman" panose="02020603050405020304" pitchFamily="18" charset="0"/>
              </a:rPr>
              <a:t> </a:t>
            </a:r>
            <a:r>
              <a:rPr lang="ja-JP" altLang="en-US" sz="2400">
                <a:latin typeface="Times New Roman" panose="02020603050405020304" pitchFamily="18" charset="0"/>
              </a:rPr>
              <a:t>ラプラシアンの保存について </a:t>
            </a:r>
            <a:r>
              <a:rPr lang="en-US" altLang="ja-JP" sz="2400">
                <a:latin typeface="Times New Roman" panose="02020603050405020304" pitchFamily="18" charset="0"/>
              </a:rPr>
              <a:t>(9</a:t>
            </a:r>
            <a:r>
              <a:rPr lang="ja-JP" altLang="en-US" sz="2400">
                <a:latin typeface="Times New Roman" panose="02020603050405020304" pitchFamily="18" charset="0"/>
              </a:rPr>
              <a:t>つ</a:t>
            </a:r>
            <a:r>
              <a:rPr lang="en-US" altLang="ja-JP" sz="2400">
                <a:latin typeface="Times New Roman" panose="02020603050405020304" pitchFamily="18" charset="0"/>
              </a:rPr>
              <a:t>)</a:t>
            </a:r>
          </a:p>
        </p:txBody>
      </p:sp>
      <p:sp>
        <p:nvSpPr>
          <p:cNvPr id="13354" name="Text Box 42"/>
          <p:cNvSpPr txBox="1">
            <a:spLocks noChangeArrowheads="1"/>
          </p:cNvSpPr>
          <p:nvPr/>
        </p:nvSpPr>
        <p:spPr bwMode="auto">
          <a:xfrm>
            <a:off x="3581400" y="4724400"/>
            <a:ext cx="405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2400">
                <a:latin typeface="Times New Roman" panose="02020603050405020304" pitchFamily="18" charset="0"/>
              </a:rPr>
              <a:t> </a:t>
            </a:r>
            <a:r>
              <a:rPr lang="ja-JP" altLang="en-US" sz="2400">
                <a:latin typeface="Times New Roman" panose="02020603050405020304" pitchFamily="18" charset="0"/>
              </a:rPr>
              <a:t>制御点の位置について </a:t>
            </a:r>
            <a:r>
              <a:rPr lang="en-US" altLang="ja-JP" sz="2400">
                <a:latin typeface="Times New Roman" panose="02020603050405020304" pitchFamily="18" charset="0"/>
              </a:rPr>
              <a:t>(2</a:t>
            </a:r>
            <a:r>
              <a:rPr lang="ja-JP" altLang="en-US" sz="2400">
                <a:latin typeface="Times New Roman" panose="02020603050405020304" pitchFamily="18" charset="0"/>
              </a:rPr>
              <a:t>つ</a:t>
            </a:r>
            <a:r>
              <a:rPr lang="en-US" altLang="ja-JP" sz="2400">
                <a:latin typeface="Times New Roman" panose="02020603050405020304" pitchFamily="18" charset="0"/>
              </a:rPr>
              <a:t>)</a:t>
            </a:r>
          </a:p>
        </p:txBody>
      </p:sp>
      <p:graphicFrame>
        <p:nvGraphicFramePr>
          <p:cNvPr id="13355" name="Object 43"/>
          <p:cNvGraphicFramePr>
            <a:graphicFrameLocks noChangeAspect="1"/>
          </p:cNvGraphicFramePr>
          <p:nvPr/>
        </p:nvGraphicFramePr>
        <p:xfrm>
          <a:off x="2667000" y="2209800"/>
          <a:ext cx="358775" cy="506413"/>
        </p:xfrm>
        <a:graphic>
          <a:graphicData uri="http://schemas.openxmlformats.org/presentationml/2006/ole">
            <mc:AlternateContent xmlns:mc="http://schemas.openxmlformats.org/markup-compatibility/2006">
              <mc:Choice xmlns:v="urn:schemas-microsoft-com:vml" Requires="v">
                <p:oleObj spid="_x0000_s13361" name="数式" r:id="rId7" imgW="152268" imgH="215713" progId="Equation.3">
                  <p:embed/>
                </p:oleObj>
              </mc:Choice>
              <mc:Fallback>
                <p:oleObj name="数式" r:id="rId7" imgW="152268" imgH="215713" progId="Equation.3">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209800"/>
                        <a:ext cx="3587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6" name="Object 44"/>
          <p:cNvGraphicFramePr>
            <a:graphicFrameLocks noChangeAspect="1"/>
          </p:cNvGraphicFramePr>
          <p:nvPr/>
        </p:nvGraphicFramePr>
        <p:xfrm>
          <a:off x="922338" y="6096000"/>
          <a:ext cx="388937" cy="506413"/>
        </p:xfrm>
        <a:graphic>
          <a:graphicData uri="http://schemas.openxmlformats.org/presentationml/2006/ole">
            <mc:AlternateContent xmlns:mc="http://schemas.openxmlformats.org/markup-compatibility/2006">
              <mc:Choice xmlns:v="urn:schemas-microsoft-com:vml" Requires="v">
                <p:oleObj spid="_x0000_s13362" name="数式" r:id="rId9" imgW="164885" imgH="215619" progId="Equation.3">
                  <p:embed/>
                </p:oleObj>
              </mc:Choice>
              <mc:Fallback>
                <p:oleObj name="数式" r:id="rId9" imgW="164885" imgH="215619" progId="Equation.3">
                  <p:embed/>
                  <p:pic>
                    <p:nvPicPr>
                      <p:cNvPr id="0" name="Object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38" y="6096000"/>
                        <a:ext cx="388937"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7" name="Text Box 45"/>
          <p:cNvSpPr txBox="1">
            <a:spLocks noChangeArrowheads="1"/>
          </p:cNvSpPr>
          <p:nvPr/>
        </p:nvSpPr>
        <p:spPr bwMode="auto">
          <a:xfrm>
            <a:off x="2357438" y="6248400"/>
            <a:ext cx="5103812"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ポアソン方程式を離散的に解いている</a:t>
            </a:r>
          </a:p>
        </p:txBody>
      </p:sp>
      <p:sp>
        <p:nvSpPr>
          <p:cNvPr id="2" name="スライド番号プレースホルダー 1"/>
          <p:cNvSpPr>
            <a:spLocks noGrp="1"/>
          </p:cNvSpPr>
          <p:nvPr>
            <p:ph type="sldNum" sz="quarter" idx="12"/>
          </p:nvPr>
        </p:nvSpPr>
        <p:spPr>
          <a:xfrm>
            <a:off x="6975475" y="6483350"/>
            <a:ext cx="2133600" cy="476250"/>
          </a:xfrm>
        </p:spPr>
        <p:txBody>
          <a:bodyPr/>
          <a:lstStyle/>
          <a:p>
            <a:pPr>
              <a:defRPr/>
            </a:pPr>
            <a:fld id="{56E7D26C-EE79-4EDD-998E-3F8D6849F709}" type="slidenum">
              <a:rPr lang="en-US" altLang="ja-JP" sz="2000">
                <a:solidFill>
                  <a:schemeClr val="tx1">
                    <a:lumMod val="50000"/>
                    <a:lumOff val="50000"/>
                  </a:schemeClr>
                </a:solidFill>
              </a:rPr>
              <a:pPr>
                <a:defRPr/>
              </a:pPr>
              <a:t>8</a:t>
            </a:fld>
            <a:endParaRPr lang="en-US" altLang="ja-JP" sz="200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hangingPunct="1"/>
            <a:r>
              <a:rPr lang="ja-JP" altLang="en-US" smtClean="0"/>
              <a:t>連立方程式の解き方</a:t>
            </a:r>
          </a:p>
        </p:txBody>
      </p:sp>
      <p:sp>
        <p:nvSpPr>
          <p:cNvPr id="14339" name="Rectangle 3"/>
          <p:cNvSpPr>
            <a:spLocks noGrp="1" noChangeArrowheads="1"/>
          </p:cNvSpPr>
          <p:nvPr>
            <p:ph type="body" idx="1"/>
          </p:nvPr>
        </p:nvSpPr>
        <p:spPr>
          <a:xfrm>
            <a:off x="457200" y="1323975"/>
            <a:ext cx="8382000" cy="1143000"/>
          </a:xfrm>
        </p:spPr>
        <p:txBody>
          <a:bodyPr/>
          <a:lstStyle/>
          <a:p>
            <a:pPr eaLnBrk="1" hangingPunct="1"/>
            <a:r>
              <a:rPr lang="ja-JP" altLang="en-US" sz="2800" smtClean="0"/>
              <a:t>正規方程式                 　　にて最小二乗解を求める</a:t>
            </a:r>
          </a:p>
          <a:p>
            <a:pPr lvl="1" eaLnBrk="1" hangingPunct="1"/>
            <a:r>
              <a:rPr lang="ja-JP" altLang="en-US" sz="2400" smtClean="0"/>
              <a:t>各座標 </a:t>
            </a:r>
            <a:r>
              <a:rPr lang="en-US" altLang="ja-JP" sz="2400" i="1" smtClean="0">
                <a:latin typeface="Times New Roman" panose="02020603050405020304" pitchFamily="18" charset="0"/>
                <a:cs typeface="Times New Roman" panose="02020603050405020304" pitchFamily="18" charset="0"/>
              </a:rPr>
              <a:t>x, y, z</a:t>
            </a:r>
            <a:r>
              <a:rPr lang="en-US" altLang="ja-JP" sz="2400" smtClean="0">
                <a:latin typeface="Times New Roman" panose="02020603050405020304" pitchFamily="18" charset="0"/>
                <a:cs typeface="Times New Roman" panose="02020603050405020304" pitchFamily="18" charset="0"/>
              </a:rPr>
              <a:t> </a:t>
            </a:r>
            <a:r>
              <a:rPr lang="ja-JP" altLang="en-US" sz="2400" smtClean="0"/>
              <a:t>について個別に</a:t>
            </a:r>
            <a:r>
              <a:rPr lang="en-US" altLang="ja-JP" sz="2400" smtClean="0"/>
              <a:t>3</a:t>
            </a:r>
            <a:r>
              <a:rPr lang="ja-JP" altLang="en-US" sz="2400" smtClean="0"/>
              <a:t>回解く</a:t>
            </a:r>
          </a:p>
        </p:txBody>
      </p:sp>
      <p:graphicFrame>
        <p:nvGraphicFramePr>
          <p:cNvPr id="14340" name="Object 4"/>
          <p:cNvGraphicFramePr>
            <a:graphicFrameLocks noChangeAspect="1"/>
          </p:cNvGraphicFramePr>
          <p:nvPr/>
        </p:nvGraphicFramePr>
        <p:xfrm>
          <a:off x="762000" y="2466975"/>
          <a:ext cx="5638800" cy="2127250"/>
        </p:xfrm>
        <a:graphic>
          <a:graphicData uri="http://schemas.openxmlformats.org/presentationml/2006/ole">
            <mc:AlternateContent xmlns:mc="http://schemas.openxmlformats.org/markup-compatibility/2006">
              <mc:Choice xmlns:v="urn:schemas-microsoft-com:vml" Requires="v">
                <p:oleObj spid="_x0000_s14346" name="数式" r:id="rId3" imgW="4241800" imgH="1600200" progId="Equation.3">
                  <p:embed/>
                </p:oleObj>
              </mc:Choice>
              <mc:Fallback>
                <p:oleObj name="数式" r:id="rId3" imgW="4241800" imgH="160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66975"/>
                        <a:ext cx="56388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2743200" y="1400175"/>
          <a:ext cx="1752600" cy="420688"/>
        </p:xfrm>
        <a:graphic>
          <a:graphicData uri="http://schemas.openxmlformats.org/presentationml/2006/ole">
            <mc:AlternateContent xmlns:mc="http://schemas.openxmlformats.org/markup-compatibility/2006">
              <mc:Choice xmlns:v="urn:schemas-microsoft-com:vml" Requires="v">
                <p:oleObj spid="_x0000_s14347" name="数式" r:id="rId5" imgW="952087" imgH="228501" progId="Equation.3">
                  <p:embed/>
                </p:oleObj>
              </mc:Choice>
              <mc:Fallback>
                <p:oleObj name="数式" r:id="rId5" imgW="952087"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400175"/>
                        <a:ext cx="17526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819900" y="2466975"/>
          <a:ext cx="1028700" cy="1855788"/>
        </p:xfrm>
        <a:graphic>
          <a:graphicData uri="http://schemas.openxmlformats.org/presentationml/2006/ole">
            <mc:AlternateContent xmlns:mc="http://schemas.openxmlformats.org/markup-compatibility/2006">
              <mc:Choice xmlns:v="urn:schemas-microsoft-com:vml" Requires="v">
                <p:oleObj spid="_x0000_s14348" name="数式" r:id="rId7" imgW="774364" imgH="1396394" progId="Equation.3">
                  <p:embed/>
                </p:oleObj>
              </mc:Choice>
              <mc:Fallback>
                <p:oleObj name="数式" r:id="rId7" imgW="774364" imgH="1396394"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900" y="2466975"/>
                        <a:ext cx="102870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Rectangle 7"/>
          <p:cNvSpPr>
            <a:spLocks noChangeArrowheads="1"/>
          </p:cNvSpPr>
          <p:nvPr/>
        </p:nvSpPr>
        <p:spPr bwMode="auto">
          <a:xfrm>
            <a:off x="533400" y="4600575"/>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latin typeface="Times New Roman" panose="02020603050405020304" pitchFamily="18" charset="0"/>
              </a:rPr>
              <a:t>以下の最小化問題を解くことにあたる</a:t>
            </a:r>
          </a:p>
        </p:txBody>
      </p:sp>
      <p:graphicFrame>
        <p:nvGraphicFramePr>
          <p:cNvPr id="14344" name="Object 8"/>
          <p:cNvGraphicFramePr>
            <a:graphicFrameLocks noChangeAspect="1"/>
          </p:cNvGraphicFramePr>
          <p:nvPr/>
        </p:nvGraphicFramePr>
        <p:xfrm>
          <a:off x="1452563" y="5286375"/>
          <a:ext cx="6213475" cy="1065213"/>
        </p:xfrm>
        <a:graphic>
          <a:graphicData uri="http://schemas.openxmlformats.org/presentationml/2006/ole">
            <mc:AlternateContent xmlns:mc="http://schemas.openxmlformats.org/markup-compatibility/2006">
              <mc:Choice xmlns:v="urn:schemas-microsoft-com:vml" Requires="v">
                <p:oleObj spid="_x0000_s14349" name="数式" r:id="rId9" imgW="2819400" imgH="482600" progId="Equation.3">
                  <p:embed/>
                </p:oleObj>
              </mc:Choice>
              <mc:Fallback>
                <p:oleObj name="数式" r:id="rId9" imgW="2819400" imgH="482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2563" y="5286375"/>
                        <a:ext cx="6213475"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a:xfrm>
            <a:off x="7032625" y="6480175"/>
            <a:ext cx="2133600" cy="476250"/>
          </a:xfrm>
        </p:spPr>
        <p:txBody>
          <a:bodyPr/>
          <a:lstStyle/>
          <a:p>
            <a:pPr>
              <a:defRPr/>
            </a:pPr>
            <a:fld id="{310BD515-7D5A-455D-96AB-1DC1EE80573D}" type="slidenum">
              <a:rPr lang="en-US" altLang="ja-JP" sz="2000">
                <a:solidFill>
                  <a:schemeClr val="tx1">
                    <a:lumMod val="50000"/>
                    <a:lumOff val="50000"/>
                  </a:schemeClr>
                </a:solidFill>
              </a:rPr>
              <a:pPr>
                <a:defRPr/>
              </a:pPr>
              <a:t>9</a:t>
            </a:fld>
            <a:endParaRPr lang="en-US" altLang="ja-JP" sz="200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5612</TotalTime>
  <Words>1139</Words>
  <Application>Microsoft Office PowerPoint</Application>
  <PresentationFormat>画面に合わせる (4:3)</PresentationFormat>
  <Paragraphs>294</Paragraphs>
  <Slides>32</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32</vt:i4>
      </vt:variant>
    </vt:vector>
  </HeadingPairs>
  <TitlesOfParts>
    <vt:vector size="40" baseType="lpstr">
      <vt:lpstr>Arial</vt:lpstr>
      <vt:lpstr>ＭＳ Ｐゴシック</vt:lpstr>
      <vt:lpstr>Calibri</vt:lpstr>
      <vt:lpstr>Times New Roman</vt:lpstr>
      <vt:lpstr>MS UI Gothic</vt:lpstr>
      <vt:lpstr>標準デザイン</vt:lpstr>
      <vt:lpstr>Microsoft 数式 3.0</vt:lpstr>
      <vt:lpstr>ビットマップ イメージ</vt:lpstr>
      <vt:lpstr>ポリゴンメッシュ (2) - 変形と簡略化- </vt:lpstr>
      <vt:lpstr>今回の授業の目的</vt:lpstr>
      <vt:lpstr>話の流れ</vt:lpstr>
      <vt:lpstr>メッシュの変形とは？</vt:lpstr>
      <vt:lpstr>変形方法の分類</vt:lpstr>
      <vt:lpstr>曲面を直接変形する手法</vt:lpstr>
      <vt:lpstr>最も単純な変形手法</vt:lpstr>
      <vt:lpstr>変形後の頂点の位置の計算</vt:lpstr>
      <vt:lpstr>連立方程式の解き方</vt:lpstr>
      <vt:lpstr>線形方程式の解き方</vt:lpstr>
      <vt:lpstr>アフィン変換を考慮</vt:lpstr>
      <vt:lpstr>空間変形による変形方法</vt:lpstr>
      <vt:lpstr>空間変形の関数</vt:lpstr>
      <vt:lpstr>単純な変換の例</vt:lpstr>
      <vt:lpstr>単純な空間変形</vt:lpstr>
      <vt:lpstr>ねじり変形の詳細</vt:lpstr>
      <vt:lpstr>つまみ変形の詳細</vt:lpstr>
      <vt:lpstr>複数でつまむ</vt:lpstr>
      <vt:lpstr>PowerPoint プレゼンテーション</vt:lpstr>
      <vt:lpstr>課題 1</vt:lpstr>
      <vt:lpstr>話の流れ</vt:lpstr>
      <vt:lpstr>メッシュモーフィング</vt:lpstr>
      <vt:lpstr>単純なモーフィング法</vt:lpstr>
      <vt:lpstr>プログラム</vt:lpstr>
      <vt:lpstr>課題 2</vt:lpstr>
      <vt:lpstr>メッシュ簡略化</vt:lpstr>
      <vt:lpstr>最も良く用いられる手法 (Garland-Heckbert 法, 1997)</vt:lpstr>
      <vt:lpstr>単純な手法</vt:lpstr>
      <vt:lpstr>計算方法</vt:lpstr>
      <vt:lpstr>PowerPoint プレゼンテーション</vt:lpstr>
      <vt:lpstr>PowerPoint プレゼンテーション</vt:lpstr>
      <vt:lpstr>課題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Mesh Processing (1)</dc:title>
  <dc:creator>ohtake</dc:creator>
  <cp:lastModifiedBy>ohtake</cp:lastModifiedBy>
  <cp:revision>183</cp:revision>
  <cp:lastPrinted>2015-11-25T04:42:34Z</cp:lastPrinted>
  <dcterms:created xsi:type="dcterms:W3CDTF">2007-12-12T05:42:03Z</dcterms:created>
  <dcterms:modified xsi:type="dcterms:W3CDTF">2017-10-25T04:04:16Z</dcterms:modified>
</cp:coreProperties>
</file>