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4" r:id="rId2"/>
    <p:sldId id="315" r:id="rId3"/>
    <p:sldId id="316" r:id="rId4"/>
    <p:sldId id="260" r:id="rId5"/>
    <p:sldId id="280" r:id="rId6"/>
    <p:sldId id="281" r:id="rId7"/>
    <p:sldId id="282" r:id="rId8"/>
    <p:sldId id="262" r:id="rId9"/>
    <p:sldId id="263" r:id="rId10"/>
    <p:sldId id="264" r:id="rId11"/>
    <p:sldId id="269" r:id="rId12"/>
    <p:sldId id="325" r:id="rId13"/>
    <p:sldId id="265" r:id="rId14"/>
    <p:sldId id="266" r:id="rId15"/>
    <p:sldId id="317" r:id="rId16"/>
    <p:sldId id="331" r:id="rId17"/>
    <p:sldId id="319" r:id="rId18"/>
    <p:sldId id="321" r:id="rId19"/>
    <p:sldId id="267" r:id="rId20"/>
    <p:sldId id="268" r:id="rId21"/>
    <p:sldId id="270" r:id="rId22"/>
    <p:sldId id="261" r:id="rId23"/>
    <p:sldId id="273" r:id="rId24"/>
    <p:sldId id="275" r:id="rId25"/>
    <p:sldId id="276" r:id="rId26"/>
    <p:sldId id="329" r:id="rId27"/>
    <p:sldId id="277" r:id="rId28"/>
    <p:sldId id="322" r:id="rId29"/>
    <p:sldId id="332" r:id="rId30"/>
    <p:sldId id="297" r:id="rId31"/>
    <p:sldId id="295" r:id="rId32"/>
    <p:sldId id="326" r:id="rId33"/>
    <p:sldId id="296" r:id="rId34"/>
    <p:sldId id="300" r:id="rId35"/>
    <p:sldId id="330" r:id="rId36"/>
    <p:sldId id="324" r:id="rId37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00"/>
    <a:srgbClr val="0000FF"/>
    <a:srgbClr val="FF00FF"/>
    <a:srgbClr val="99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e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0BF8BD4-FD57-4DA2-90CC-53642B2F2CD3}" type="datetimeFigureOut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138AF67-E548-49A0-9AAE-4C72168A77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9581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04DE5-1F36-4321-994C-6DC4EB8897AF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FC73-AE0E-480F-B459-8950CAB463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552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C8A34-FBD2-429A-9F4D-55936CC72677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0D16-0A48-48C2-88AE-54897ACA2C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801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32FA8-5DC7-45A9-8B27-0DF5FBC04025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BF58-EDB3-4B8F-8ECE-397D44CC73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246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F56B-ED11-4DB8-8B55-D05314F65C54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2C65-129B-47D5-92FD-B677AFFCEA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029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D5D-3219-4D83-B231-76EE3E77BED5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EF2E8-8C73-4EF3-B7C7-6E528BFD65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941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7EA5A-BFA7-45C4-A12B-222604A9026B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7418-6C95-4C2E-8E6D-70D684D1C7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481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3336-3D3B-41EB-B34A-D598CDFDAFAF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5D5D-2353-47D2-ACD0-BB03F88D63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28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F4C6-B92D-4B6A-B866-B992BC2CA86B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2B5AF-76EF-42C7-B919-5FA980A9F9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02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A8ACD-1921-4688-8736-E933B1056E8A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1ABA-4440-4521-BCCD-E9A5D0C2EE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866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00827-3952-4A5E-AC1D-69D7F8427405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D6786-7C4A-436C-9B85-7364C667C6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390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BDB4-B162-4890-B8A6-336D4D48579B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921B-6A2D-4226-B42A-6DB11C8C83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411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DEEA-C68D-4796-B35F-4F86787C2E97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C0FF5-2792-4E0C-980D-A391C97F4D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772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fld id="{BB746BED-68FD-46FE-8D58-C02F67F578B7}" type="datetime1">
              <a:rPr lang="ja-JP" altLang="en-US"/>
              <a:pPr>
                <a:defRPr/>
              </a:pPr>
              <a:t>2017/10/25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BFAB3B16-AB87-4FF2-A2F9-41807954A2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6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6.e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53.png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55.png"/><Relationship Id="rId10" Type="http://schemas.openxmlformats.org/officeDocument/2006/relationships/image" Target="../media/image50.e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7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C9A2EFF-70A4-465A-9F3B-350AAD1A535F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6250" y="1673225"/>
            <a:ext cx="8324850" cy="2070100"/>
          </a:xfrm>
        </p:spPr>
        <p:txBody>
          <a:bodyPr/>
          <a:lstStyle/>
          <a:p>
            <a:pPr eaLnBrk="1" hangingPunct="1"/>
            <a:r>
              <a:rPr lang="ja-JP" altLang="en-US" sz="4800" smtClean="0"/>
              <a:t>ポリゴンメッシュ </a:t>
            </a:r>
            <a:r>
              <a:rPr lang="en-US" altLang="ja-JP" sz="4800" smtClean="0"/>
              <a:t>(1)</a:t>
            </a:r>
            <a:br>
              <a:rPr lang="en-US" altLang="ja-JP" sz="4800" smtClean="0"/>
            </a:br>
            <a:r>
              <a:rPr lang="en-US" altLang="ja-JP" sz="3600" smtClean="0"/>
              <a:t>- </a:t>
            </a:r>
            <a:r>
              <a:rPr lang="ja-JP" altLang="en-US" sz="3600" smtClean="0"/>
              <a:t>データ構造とレンダリングに必要な計算 </a:t>
            </a:r>
            <a:r>
              <a:rPr lang="en-US" altLang="ja-JP" sz="3600" smtClean="0"/>
              <a:t>-</a:t>
            </a:r>
            <a:br>
              <a:rPr lang="en-US" altLang="ja-JP" sz="3600" smtClean="0"/>
            </a:br>
            <a:endParaRPr lang="en-US" altLang="ja-JP" sz="360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371600" y="401478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/>
              <a:t>東京大学</a:t>
            </a:r>
            <a:br>
              <a:rPr lang="ja-JP" altLang="en-US"/>
            </a:br>
            <a:r>
              <a:rPr lang="ja-JP" altLang="en-US"/>
              <a:t>精密工学専攻</a:t>
            </a:r>
            <a:br>
              <a:rPr lang="ja-JP" altLang="en-US"/>
            </a:br>
            <a:r>
              <a:rPr lang="ja-JP" altLang="en-US"/>
              <a:t>大竹豊</a:t>
            </a:r>
          </a:p>
        </p:txBody>
      </p:sp>
      <p:sp>
        <p:nvSpPr>
          <p:cNvPr id="3077" name="テキスト ボックス 3"/>
          <p:cNvSpPr txBox="1">
            <a:spLocks noChangeArrowheads="1"/>
          </p:cNvSpPr>
          <p:nvPr/>
        </p:nvSpPr>
        <p:spPr bwMode="auto">
          <a:xfrm>
            <a:off x="1296988" y="5813425"/>
            <a:ext cx="680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資料および授業の情報は　</a:t>
            </a:r>
            <a:r>
              <a:rPr lang="en-US" altLang="ja-JP" sz="240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http://www.den.t.u-tokyo.ac.jp/ohtake/GeomPro/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C234B11-FB59-42D8-B3EA-3EFA82BBB53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8</a:t>
            </a:r>
            <a:r>
              <a:rPr lang="ja-JP" altLang="en-US" smtClean="0"/>
              <a:t>面体の例</a:t>
            </a:r>
            <a:endParaRPr lang="en-US" altLang="ja-JP" smtClean="0"/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4283075" y="1919288"/>
            <a:ext cx="2089150" cy="345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0: (1.0, 0.0, 0.0)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1: (0.0, 1.0, 0.0)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2: (0.0, 0.0, 1.0)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3: (-1.0, 0.0, 0.0)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4: (0.0, -1.0, 0.0)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5: (0.0, 0.0, -1.0) </a:t>
            </a:r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7019925" y="1844675"/>
            <a:ext cx="1223963" cy="467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0  1  2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1  3  2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3  4  2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4  0  2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0  5  1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1  5  3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3  5  4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ea typeface="Arial Unicode MS" panose="020B0604020202020204" pitchFamily="50" charset="-128"/>
                <a:cs typeface="Arial Unicode MS" panose="020B0604020202020204" pitchFamily="50" charset="-128"/>
              </a:rPr>
              <a:t>4  5  0</a:t>
            </a: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4498975" y="1390650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6</a:t>
            </a:r>
            <a:r>
              <a:rPr lang="ja-JP" altLang="en-US" sz="2400"/>
              <a:t>個の頂点</a:t>
            </a:r>
            <a:endParaRPr lang="en-US" altLang="ja-JP" sz="2400"/>
          </a:p>
        </p:txBody>
      </p:sp>
      <p:sp>
        <p:nvSpPr>
          <p:cNvPr id="12295" name="Text Box 17"/>
          <p:cNvSpPr txBox="1">
            <a:spLocks noChangeArrowheads="1"/>
          </p:cNvSpPr>
          <p:nvPr/>
        </p:nvSpPr>
        <p:spPr bwMode="auto">
          <a:xfrm>
            <a:off x="6726238" y="1268413"/>
            <a:ext cx="1893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8</a:t>
            </a:r>
            <a:r>
              <a:rPr lang="ja-JP" altLang="en-US" sz="2400"/>
              <a:t>個の三角形</a:t>
            </a:r>
            <a:endParaRPr lang="en-US" altLang="ja-JP" sz="2400"/>
          </a:p>
        </p:txBody>
      </p:sp>
      <p:sp>
        <p:nvSpPr>
          <p:cNvPr id="12296" name="Line 25"/>
          <p:cNvSpPr>
            <a:spLocks noChangeShapeType="1"/>
          </p:cNvSpPr>
          <p:nvPr/>
        </p:nvSpPr>
        <p:spPr bwMode="auto">
          <a:xfrm flipV="1">
            <a:off x="352425" y="2708275"/>
            <a:ext cx="2879725" cy="23050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7" name="Line 26"/>
          <p:cNvSpPr>
            <a:spLocks noChangeShapeType="1"/>
          </p:cNvSpPr>
          <p:nvPr/>
        </p:nvSpPr>
        <p:spPr bwMode="auto">
          <a:xfrm>
            <a:off x="352425" y="3429000"/>
            <a:ext cx="3313113" cy="7921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2298" name="Object 27"/>
          <p:cNvGraphicFramePr>
            <a:graphicFrameLocks noChangeAspect="1"/>
          </p:cNvGraphicFramePr>
          <p:nvPr/>
        </p:nvGraphicFramePr>
        <p:xfrm>
          <a:off x="173038" y="4940300"/>
          <a:ext cx="4984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数式" r:id="rId3" imgW="126835" imgH="139518" progId="Equation.3">
                  <p:embed/>
                </p:oleObj>
              </mc:Choice>
              <mc:Fallback>
                <p:oleObj name="数式" r:id="rId3" imgW="126835" imgH="139518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4940300"/>
                        <a:ext cx="4984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28"/>
          <p:cNvGraphicFramePr>
            <a:graphicFrameLocks noChangeAspect="1"/>
          </p:cNvGraphicFramePr>
          <p:nvPr/>
        </p:nvGraphicFramePr>
        <p:xfrm>
          <a:off x="3592513" y="4005263"/>
          <a:ext cx="54768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数式" r:id="rId5" imgW="139579" imgH="164957" progId="Equation.3">
                  <p:embed/>
                </p:oleObj>
              </mc:Choice>
              <mc:Fallback>
                <p:oleObj name="数式" r:id="rId5" imgW="139579" imgH="164957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4005263"/>
                        <a:ext cx="547687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29"/>
          <p:cNvGraphicFramePr>
            <a:graphicFrameLocks noChangeAspect="1"/>
          </p:cNvGraphicFramePr>
          <p:nvPr/>
        </p:nvGraphicFramePr>
        <p:xfrm>
          <a:off x="1649413" y="1700213"/>
          <a:ext cx="4984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数式" r:id="rId7" imgW="126725" imgH="126725" progId="Equation.3">
                  <p:embed/>
                </p:oleObj>
              </mc:Choice>
              <mc:Fallback>
                <p:oleObj name="数式" r:id="rId7" imgW="126725" imgH="126725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1700213"/>
                        <a:ext cx="4984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Freeform 31"/>
          <p:cNvSpPr>
            <a:spLocks/>
          </p:cNvSpPr>
          <p:nvPr/>
        </p:nvSpPr>
        <p:spPr bwMode="auto">
          <a:xfrm>
            <a:off x="1890713" y="2563813"/>
            <a:ext cx="1206500" cy="1528762"/>
          </a:xfrm>
          <a:custGeom>
            <a:avLst/>
            <a:gdLst>
              <a:gd name="T0" fmla="*/ 2147483646 w 760"/>
              <a:gd name="T1" fmla="*/ 2147483646 h 963"/>
              <a:gd name="T2" fmla="*/ 0 w 760"/>
              <a:gd name="T3" fmla="*/ 0 h 963"/>
              <a:gd name="T4" fmla="*/ 2147483646 w 760"/>
              <a:gd name="T5" fmla="*/ 2147483646 h 963"/>
              <a:gd name="T6" fmla="*/ 2147483646 w 760"/>
              <a:gd name="T7" fmla="*/ 2147483646 h 963"/>
              <a:gd name="T8" fmla="*/ 0 60000 65536"/>
              <a:gd name="T9" fmla="*/ 0 60000 65536"/>
              <a:gd name="T10" fmla="*/ 0 60000 65536"/>
              <a:gd name="T11" fmla="*/ 0 60000 65536"/>
              <a:gd name="T12" fmla="*/ 0 w 760"/>
              <a:gd name="T13" fmla="*/ 0 h 963"/>
              <a:gd name="T14" fmla="*/ 760 w 760"/>
              <a:gd name="T15" fmla="*/ 963 h 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" h="963">
                <a:moveTo>
                  <a:pt x="760" y="963"/>
                </a:moveTo>
                <a:lnTo>
                  <a:pt x="0" y="0"/>
                </a:lnTo>
                <a:lnTo>
                  <a:pt x="624" y="255"/>
                </a:lnTo>
                <a:lnTo>
                  <a:pt x="760" y="963"/>
                </a:lnTo>
                <a:close/>
              </a:path>
            </a:pathLst>
          </a:custGeom>
          <a:solidFill>
            <a:srgbClr val="C0C0C0"/>
          </a:solidFill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2" name="Text Box 32"/>
          <p:cNvSpPr txBox="1">
            <a:spLocks noChangeArrowheads="1"/>
          </p:cNvSpPr>
          <p:nvPr/>
        </p:nvSpPr>
        <p:spPr bwMode="auto">
          <a:xfrm>
            <a:off x="712788" y="4581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0</a:t>
            </a:r>
          </a:p>
        </p:txBody>
      </p:sp>
      <p:sp>
        <p:nvSpPr>
          <p:cNvPr id="12303" name="Text Box 33"/>
          <p:cNvSpPr txBox="1">
            <a:spLocks noChangeArrowheads="1"/>
          </p:cNvSpPr>
          <p:nvPr/>
        </p:nvSpPr>
        <p:spPr bwMode="auto">
          <a:xfrm>
            <a:off x="2944813" y="40767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1</a:t>
            </a:r>
          </a:p>
        </p:txBody>
      </p:sp>
      <p:sp>
        <p:nvSpPr>
          <p:cNvPr id="12304" name="Text Box 34"/>
          <p:cNvSpPr txBox="1">
            <a:spLocks noChangeArrowheads="1"/>
          </p:cNvSpPr>
          <p:nvPr/>
        </p:nvSpPr>
        <p:spPr bwMode="auto">
          <a:xfrm>
            <a:off x="1865313" y="2276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2</a:t>
            </a:r>
          </a:p>
        </p:txBody>
      </p:sp>
      <p:sp>
        <p:nvSpPr>
          <p:cNvPr id="12305" name="Text Box 35"/>
          <p:cNvSpPr txBox="1">
            <a:spLocks noChangeArrowheads="1"/>
          </p:cNvSpPr>
          <p:nvPr/>
        </p:nvSpPr>
        <p:spPr bwMode="auto">
          <a:xfrm>
            <a:off x="2728913" y="2630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3</a:t>
            </a:r>
          </a:p>
        </p:txBody>
      </p:sp>
      <p:sp>
        <p:nvSpPr>
          <p:cNvPr id="12306" name="Line 36"/>
          <p:cNvSpPr>
            <a:spLocks noChangeShapeType="1"/>
          </p:cNvSpPr>
          <p:nvPr/>
        </p:nvSpPr>
        <p:spPr bwMode="auto">
          <a:xfrm flipH="1" flipV="1">
            <a:off x="1865313" y="2205038"/>
            <a:ext cx="0" cy="3168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7" name="Freeform 30"/>
          <p:cNvSpPr>
            <a:spLocks/>
          </p:cNvSpPr>
          <p:nvPr/>
        </p:nvSpPr>
        <p:spPr bwMode="auto">
          <a:xfrm>
            <a:off x="877888" y="2557463"/>
            <a:ext cx="2219325" cy="2038350"/>
          </a:xfrm>
          <a:custGeom>
            <a:avLst/>
            <a:gdLst>
              <a:gd name="T0" fmla="*/ 0 w 1398"/>
              <a:gd name="T1" fmla="*/ 2147483646 h 1284"/>
              <a:gd name="T2" fmla="*/ 2147483646 w 1398"/>
              <a:gd name="T3" fmla="*/ 0 h 1284"/>
              <a:gd name="T4" fmla="*/ 2147483646 w 1398"/>
              <a:gd name="T5" fmla="*/ 2147483646 h 1284"/>
              <a:gd name="T6" fmla="*/ 0 w 1398"/>
              <a:gd name="T7" fmla="*/ 2147483646 h 1284"/>
              <a:gd name="T8" fmla="*/ 0 60000 65536"/>
              <a:gd name="T9" fmla="*/ 0 60000 65536"/>
              <a:gd name="T10" fmla="*/ 0 60000 65536"/>
              <a:gd name="T11" fmla="*/ 0 60000 65536"/>
              <a:gd name="T12" fmla="*/ 0 w 1398"/>
              <a:gd name="T13" fmla="*/ 0 h 1284"/>
              <a:gd name="T14" fmla="*/ 1398 w 1398"/>
              <a:gd name="T15" fmla="*/ 1284 h 1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8" h="1284">
                <a:moveTo>
                  <a:pt x="0" y="1284"/>
                </a:moveTo>
                <a:lnTo>
                  <a:pt x="624" y="0"/>
                </a:lnTo>
                <a:lnTo>
                  <a:pt x="1398" y="967"/>
                </a:lnTo>
                <a:lnTo>
                  <a:pt x="0" y="1284"/>
                </a:lnTo>
                <a:close/>
              </a:path>
            </a:pathLst>
          </a:custGeom>
          <a:solidFill>
            <a:srgbClr val="969696"/>
          </a:solidFill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8" name="Freeform 37"/>
          <p:cNvSpPr>
            <a:spLocks/>
          </p:cNvSpPr>
          <p:nvPr/>
        </p:nvSpPr>
        <p:spPr bwMode="auto">
          <a:xfrm>
            <a:off x="592138" y="2557463"/>
            <a:ext cx="1270000" cy="2044700"/>
          </a:xfrm>
          <a:custGeom>
            <a:avLst/>
            <a:gdLst>
              <a:gd name="T0" fmla="*/ 0 w 800"/>
              <a:gd name="T1" fmla="*/ 2147483646 h 1288"/>
              <a:gd name="T2" fmla="*/ 2147483646 w 800"/>
              <a:gd name="T3" fmla="*/ 0 h 1288"/>
              <a:gd name="T4" fmla="*/ 2147483646 w 800"/>
              <a:gd name="T5" fmla="*/ 2147483646 h 1288"/>
              <a:gd name="T6" fmla="*/ 0 w 800"/>
              <a:gd name="T7" fmla="*/ 2147483646 h 1288"/>
              <a:gd name="T8" fmla="*/ 0 60000 65536"/>
              <a:gd name="T9" fmla="*/ 0 60000 65536"/>
              <a:gd name="T10" fmla="*/ 0 60000 65536"/>
              <a:gd name="T11" fmla="*/ 0 60000 65536"/>
              <a:gd name="T12" fmla="*/ 0 w 800"/>
              <a:gd name="T13" fmla="*/ 0 h 1288"/>
              <a:gd name="T14" fmla="*/ 800 w 800"/>
              <a:gd name="T15" fmla="*/ 1288 h 1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" h="1288">
                <a:moveTo>
                  <a:pt x="0" y="594"/>
                </a:moveTo>
                <a:lnTo>
                  <a:pt x="800" y="0"/>
                </a:lnTo>
                <a:lnTo>
                  <a:pt x="176" y="1288"/>
                </a:lnTo>
                <a:lnTo>
                  <a:pt x="0" y="594"/>
                </a:lnTo>
                <a:close/>
              </a:path>
            </a:pathLst>
          </a:custGeom>
          <a:solidFill>
            <a:srgbClr val="808080"/>
          </a:solidFill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09" name="Freeform 38"/>
          <p:cNvSpPr>
            <a:spLocks/>
          </p:cNvSpPr>
          <p:nvPr/>
        </p:nvSpPr>
        <p:spPr bwMode="auto">
          <a:xfrm>
            <a:off x="857250" y="4076700"/>
            <a:ext cx="2239963" cy="944563"/>
          </a:xfrm>
          <a:custGeom>
            <a:avLst/>
            <a:gdLst>
              <a:gd name="T0" fmla="*/ 0 w 1411"/>
              <a:gd name="T1" fmla="*/ 2147483646 h 595"/>
              <a:gd name="T2" fmla="*/ 2147483646 w 1411"/>
              <a:gd name="T3" fmla="*/ 2147483646 h 595"/>
              <a:gd name="T4" fmla="*/ 2147483646 w 1411"/>
              <a:gd name="T5" fmla="*/ 2147483646 h 595"/>
              <a:gd name="T6" fmla="*/ 2147483646 w 1411"/>
              <a:gd name="T7" fmla="*/ 0 h 595"/>
              <a:gd name="T8" fmla="*/ 0 w 1411"/>
              <a:gd name="T9" fmla="*/ 2147483646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1"/>
              <a:gd name="T16" fmla="*/ 0 h 595"/>
              <a:gd name="T17" fmla="*/ 1411 w 1411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1" h="595">
                <a:moveTo>
                  <a:pt x="0" y="317"/>
                </a:moveTo>
                <a:lnTo>
                  <a:pt x="637" y="595"/>
                </a:lnTo>
                <a:lnTo>
                  <a:pt x="1411" y="10"/>
                </a:lnTo>
                <a:lnTo>
                  <a:pt x="1398" y="0"/>
                </a:lnTo>
                <a:lnTo>
                  <a:pt x="0" y="317"/>
                </a:lnTo>
                <a:close/>
              </a:path>
            </a:pathLst>
          </a:custGeom>
          <a:solidFill>
            <a:srgbClr val="808080"/>
          </a:solidFill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10" name="Text Box 39"/>
          <p:cNvSpPr txBox="1">
            <a:spLocks noChangeArrowheads="1"/>
          </p:cNvSpPr>
          <p:nvPr/>
        </p:nvSpPr>
        <p:spPr bwMode="auto">
          <a:xfrm>
            <a:off x="423863" y="31400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4</a:t>
            </a:r>
          </a:p>
        </p:txBody>
      </p:sp>
      <p:sp>
        <p:nvSpPr>
          <p:cNvPr id="12311" name="Text Box 40"/>
          <p:cNvSpPr txBox="1">
            <a:spLocks noChangeArrowheads="1"/>
          </p:cNvSpPr>
          <p:nvPr/>
        </p:nvSpPr>
        <p:spPr bwMode="auto">
          <a:xfrm>
            <a:off x="1865313" y="4933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2830385-7CDD-4E6C-9C7D-9EF021059C7A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134938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メッシュデータを記述したファイル</a:t>
            </a:r>
            <a:endParaRPr lang="en-US" altLang="ja-JP" smtClean="0"/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785813" y="6357938"/>
            <a:ext cx="5135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八面体のメッシュが記述されたファイル</a:t>
            </a:r>
            <a:endParaRPr lang="en-US" altLang="ja-JP" sz="2400"/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1406525" y="2344738"/>
            <a:ext cx="3328988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1.0  0.0  0.0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0.0  1.0  0.0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0.0  0.0  1.0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-1.0  0.0  0.0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0.0  -1.0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0.0  0.0  -1.0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0  1  2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1  3  2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3  4  2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4  0  2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0  5  1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1  5  3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3  5  4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ＭＳ Ｐゴシック" panose="020B0600070205080204" pitchFamily="50" charset="-128"/>
              </a:rPr>
              <a:t>4  5  0</a:t>
            </a:r>
          </a:p>
        </p:txBody>
      </p:sp>
      <p:sp>
        <p:nvSpPr>
          <p:cNvPr id="13318" name="Line 13"/>
          <p:cNvSpPr>
            <a:spLocks noChangeShapeType="1"/>
          </p:cNvSpPr>
          <p:nvPr/>
        </p:nvSpPr>
        <p:spPr bwMode="auto">
          <a:xfrm flipH="1">
            <a:off x="4764088" y="3630613"/>
            <a:ext cx="873125" cy="687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5599113" y="3387725"/>
            <a:ext cx="2819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このようにファイルに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記述されており</a:t>
            </a:r>
            <a:endParaRPr lang="en-US" altLang="ja-JP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プログラムから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読み込まれる</a:t>
            </a:r>
            <a:endParaRPr lang="en-US" altLang="ja-JP" sz="2400"/>
          </a:p>
        </p:txBody>
      </p:sp>
      <p:sp>
        <p:nvSpPr>
          <p:cNvPr id="13320" name="Rectangle 3"/>
          <p:cNvSpPr txBox="1">
            <a:spLocks noChangeArrowheads="1"/>
          </p:cNvSpPr>
          <p:nvPr/>
        </p:nvSpPr>
        <p:spPr bwMode="auto">
          <a:xfrm>
            <a:off x="407988" y="785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頂点座標と三角形の頂点番号のリスト</a:t>
            </a:r>
          </a:p>
          <a:p>
            <a:pPr lvl="1" eaLnBrk="1" hangingPunct="1"/>
            <a:r>
              <a:rPr lang="ja-JP" altLang="en-US"/>
              <a:t>この授業での独自フォーマットです</a:t>
            </a:r>
            <a:br>
              <a:rPr lang="ja-JP" altLang="en-US"/>
            </a:br>
            <a:r>
              <a:rPr lang="en-US" altLang="ja-JP" sz="2400"/>
              <a:t>(</a:t>
            </a:r>
            <a:r>
              <a:rPr lang="ja-JP" altLang="en-US" sz="2400"/>
              <a:t>業界標準は </a:t>
            </a:r>
            <a:r>
              <a:rPr lang="en-US" altLang="ja-JP" sz="2400"/>
              <a:t>: STL, OBJ, PLY </a:t>
            </a:r>
            <a:r>
              <a:rPr lang="ja-JP" altLang="en-US" sz="2400"/>
              <a:t>など</a:t>
            </a:r>
            <a:r>
              <a:rPr lang="en-US" altLang="ja-JP" sz="2400"/>
              <a:t>)</a:t>
            </a:r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2735263" y="2889250"/>
            <a:ext cx="279400" cy="1423988"/>
          </a:xfrm>
          <a:prstGeom prst="rightBrace">
            <a:avLst>
              <a:gd name="adj1" fmla="val 42472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>
            <a:off x="2252663" y="4373563"/>
            <a:ext cx="279400" cy="1925637"/>
          </a:xfrm>
          <a:prstGeom prst="rightBrace">
            <a:avLst>
              <a:gd name="adj1" fmla="val 57434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974975" y="338455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rgbClr val="0000FF"/>
                </a:solidFill>
              </a:rPr>
              <a:t>頂点座標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611438" y="4941888"/>
            <a:ext cx="2036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>
                <a:solidFill>
                  <a:srgbClr val="0000FF"/>
                </a:solidFill>
              </a:rPr>
              <a:t>三角形の</a:t>
            </a:r>
            <a:br>
              <a:rPr lang="ja-JP" altLang="en-US" sz="2000">
                <a:solidFill>
                  <a:srgbClr val="0000FF"/>
                </a:solidFill>
              </a:rPr>
            </a:br>
            <a:r>
              <a:rPr lang="ja-JP" altLang="en-US" sz="2000">
                <a:solidFill>
                  <a:srgbClr val="0000FF"/>
                </a:solidFill>
              </a:rPr>
              <a:t>頂点番号のリスト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251075" y="2443163"/>
            <a:ext cx="2157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rgbClr val="0000FF"/>
                </a:solidFill>
              </a:rPr>
              <a:t>頂点と三角形の数</a:t>
            </a:r>
            <a:endParaRPr lang="en-US" altLang="ja-JP" sz="2000">
              <a:solidFill>
                <a:srgbClr val="0000FF"/>
              </a:solidFill>
            </a:endParaRPr>
          </a:p>
        </p:txBody>
      </p:sp>
      <p:sp>
        <p:nvSpPr>
          <p:cNvPr id="13326" name="AutoShape 15"/>
          <p:cNvSpPr>
            <a:spLocks/>
          </p:cNvSpPr>
          <p:nvPr/>
        </p:nvSpPr>
        <p:spPr bwMode="auto">
          <a:xfrm>
            <a:off x="1741488" y="2420938"/>
            <a:ext cx="279400" cy="452437"/>
          </a:xfrm>
          <a:prstGeom prst="rightBrace">
            <a:avLst>
              <a:gd name="adj1" fmla="val 13494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74FD329-8A22-4902-A89A-B508BB395818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altLang="ja-JP" smtClean="0"/>
              <a:t>C++ </a:t>
            </a:r>
            <a:r>
              <a:rPr lang="ja-JP" altLang="en-US" smtClean="0"/>
              <a:t>での配列 </a:t>
            </a:r>
            <a:r>
              <a:rPr lang="en-US" altLang="ja-JP" smtClean="0"/>
              <a:t>(</a:t>
            </a:r>
            <a:r>
              <a:rPr lang="en-US" altLang="ja-JP" smtClean="0">
                <a:latin typeface="ＭＳ Ｐゴシック" panose="020B0600070205080204" pitchFamily="50" charset="-128"/>
              </a:rPr>
              <a:t>*</a:t>
            </a:r>
            <a:r>
              <a:rPr lang="ja-JP" altLang="en-US" smtClean="0">
                <a:latin typeface="ＭＳ Ｐゴシック" panose="020B0600070205080204" pitchFamily="50" charset="-128"/>
              </a:rPr>
              <a:t>マーク版</a:t>
            </a:r>
            <a:r>
              <a:rPr lang="en-US" altLang="ja-JP" smtClean="0">
                <a:latin typeface="ＭＳ Ｐゴシック" panose="020B0600070205080204" pitchFamily="50" charset="-128"/>
              </a:rPr>
              <a:t>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649288"/>
          </a:xfrm>
        </p:spPr>
        <p:txBody>
          <a:bodyPr/>
          <a:lstStyle/>
          <a:p>
            <a:r>
              <a:rPr lang="ja-JP" altLang="en-US" smtClean="0"/>
              <a:t>配列のサイズが変数の時に使う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8313" y="2530475"/>
            <a:ext cx="3311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float *A; 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468313" y="3538538"/>
            <a:ext cx="3311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A = new float[N]; </a:t>
            </a: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468313" y="6202363"/>
            <a:ext cx="3311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delete[] A;</a:t>
            </a: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468313" y="4537075"/>
            <a:ext cx="33115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A[0] = 20;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A[1] = 30;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…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55650" y="2168525"/>
            <a:ext cx="2643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rgbClr val="0000FF"/>
                </a:solidFill>
              </a:rPr>
              <a:t>宣言 </a:t>
            </a:r>
            <a:r>
              <a:rPr lang="en-US" altLang="ja-JP" sz="2000">
                <a:solidFill>
                  <a:srgbClr val="0000FF"/>
                </a:solidFill>
              </a:rPr>
              <a:t>( </a:t>
            </a:r>
            <a:r>
              <a:rPr lang="en-US" altLang="ja-JP" sz="2000">
                <a:solidFill>
                  <a:srgbClr val="FF0000"/>
                </a:solidFill>
              </a:rPr>
              <a:t>A[?]</a:t>
            </a:r>
            <a:r>
              <a:rPr lang="en-US" altLang="ja-JP" sz="2000">
                <a:solidFill>
                  <a:srgbClr val="0000FF"/>
                </a:solidFill>
              </a:rPr>
              <a:t> </a:t>
            </a:r>
            <a:r>
              <a:rPr lang="ja-JP" altLang="en-US" sz="2000">
                <a:solidFill>
                  <a:srgbClr val="0000FF"/>
                </a:solidFill>
              </a:rPr>
              <a:t>という意味</a:t>
            </a:r>
            <a:r>
              <a:rPr lang="en-US" altLang="ja-JP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88925" y="3176588"/>
            <a:ext cx="364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rgbClr val="0000FF"/>
                </a:solidFill>
              </a:rPr>
              <a:t>サイズを決定 </a:t>
            </a:r>
            <a:r>
              <a:rPr lang="en-US" altLang="ja-JP" sz="2000">
                <a:solidFill>
                  <a:srgbClr val="0000FF"/>
                </a:solidFill>
              </a:rPr>
              <a:t>(N </a:t>
            </a:r>
            <a:r>
              <a:rPr lang="ja-JP" altLang="en-US" sz="2000">
                <a:solidFill>
                  <a:srgbClr val="0000FF"/>
                </a:solidFill>
              </a:rPr>
              <a:t>は</a:t>
            </a:r>
            <a:r>
              <a:rPr lang="en-US" altLang="ja-JP" sz="2000">
                <a:solidFill>
                  <a:srgbClr val="0000FF"/>
                </a:solidFill>
              </a:rPr>
              <a:t>int</a:t>
            </a:r>
            <a:r>
              <a:rPr lang="ja-JP" altLang="en-US" sz="2000">
                <a:solidFill>
                  <a:srgbClr val="0000FF"/>
                </a:solidFill>
              </a:rPr>
              <a:t>型の変数</a:t>
            </a:r>
            <a:r>
              <a:rPr lang="en-US" altLang="ja-JP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900113" y="5805488"/>
            <a:ext cx="232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rgbClr val="0000FF"/>
                </a:solidFill>
              </a:rPr>
              <a:t>使い終わったら消す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08013" y="4149725"/>
            <a:ext cx="3100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rgbClr val="FF0000"/>
                </a:solidFill>
              </a:rPr>
              <a:t>使い方は普通の配列と同じ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427538" y="1916113"/>
            <a:ext cx="0" cy="446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0" name="Text Box 5"/>
          <p:cNvSpPr txBox="1">
            <a:spLocks noChangeArrowheads="1"/>
          </p:cNvSpPr>
          <p:nvPr/>
        </p:nvSpPr>
        <p:spPr bwMode="auto">
          <a:xfrm>
            <a:off x="5076825" y="2530475"/>
            <a:ext cx="3311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float (*V)[3]; </a:t>
            </a:r>
          </a:p>
        </p:txBody>
      </p:sp>
      <p:sp>
        <p:nvSpPr>
          <p:cNvPr id="14351" name="Text Box 5"/>
          <p:cNvSpPr txBox="1">
            <a:spLocks noChangeArrowheads="1"/>
          </p:cNvSpPr>
          <p:nvPr/>
        </p:nvSpPr>
        <p:spPr bwMode="auto">
          <a:xfrm>
            <a:off x="5076825" y="3538538"/>
            <a:ext cx="3311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V = new float[N][3]; </a:t>
            </a:r>
          </a:p>
        </p:txBody>
      </p:sp>
      <p:sp>
        <p:nvSpPr>
          <p:cNvPr id="14352" name="Text Box 5"/>
          <p:cNvSpPr txBox="1">
            <a:spLocks noChangeArrowheads="1"/>
          </p:cNvSpPr>
          <p:nvPr/>
        </p:nvSpPr>
        <p:spPr bwMode="auto">
          <a:xfrm>
            <a:off x="5076825" y="6202363"/>
            <a:ext cx="3311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delete[] V;</a:t>
            </a:r>
          </a:p>
        </p:txBody>
      </p:sp>
      <p:sp>
        <p:nvSpPr>
          <p:cNvPr id="14353" name="Text Box 5"/>
          <p:cNvSpPr txBox="1">
            <a:spLocks noChangeArrowheads="1"/>
          </p:cNvSpPr>
          <p:nvPr/>
        </p:nvSpPr>
        <p:spPr bwMode="auto">
          <a:xfrm>
            <a:off x="5076825" y="4537075"/>
            <a:ext cx="33115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V[0][0] = 20;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V[0][1] = 30;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Ｐゴシック" panose="020B0600070205080204" pitchFamily="50" charset="-128"/>
              </a:rPr>
              <a:t>…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219700" y="2168525"/>
            <a:ext cx="292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rgbClr val="0000FF"/>
                </a:solidFill>
              </a:rPr>
              <a:t>宣言 </a:t>
            </a:r>
            <a:r>
              <a:rPr lang="en-US" altLang="ja-JP" sz="2000">
                <a:solidFill>
                  <a:srgbClr val="0000FF"/>
                </a:solidFill>
              </a:rPr>
              <a:t>( </a:t>
            </a:r>
            <a:r>
              <a:rPr lang="en-US" altLang="ja-JP" sz="2000">
                <a:solidFill>
                  <a:srgbClr val="FF0000"/>
                </a:solidFill>
              </a:rPr>
              <a:t>V[?][3]</a:t>
            </a:r>
            <a:r>
              <a:rPr lang="ja-JP" altLang="en-US" sz="2000">
                <a:solidFill>
                  <a:srgbClr val="0000FF"/>
                </a:solidFill>
              </a:rPr>
              <a:t> という意味</a:t>
            </a:r>
            <a:r>
              <a:rPr lang="en-US" altLang="ja-JP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941888" y="3176588"/>
            <a:ext cx="364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rgbClr val="0000FF"/>
                </a:solidFill>
              </a:rPr>
              <a:t>サイズを決定 </a:t>
            </a:r>
            <a:r>
              <a:rPr lang="en-US" altLang="ja-JP" sz="2000">
                <a:solidFill>
                  <a:srgbClr val="0000FF"/>
                </a:solidFill>
              </a:rPr>
              <a:t>(N </a:t>
            </a:r>
            <a:r>
              <a:rPr lang="ja-JP" altLang="en-US" sz="2000">
                <a:solidFill>
                  <a:srgbClr val="0000FF"/>
                </a:solidFill>
              </a:rPr>
              <a:t>は</a:t>
            </a:r>
            <a:r>
              <a:rPr lang="en-US" altLang="ja-JP" sz="2000">
                <a:solidFill>
                  <a:srgbClr val="0000FF"/>
                </a:solidFill>
              </a:rPr>
              <a:t>int</a:t>
            </a:r>
            <a:r>
              <a:rPr lang="ja-JP" altLang="en-US" sz="2000">
                <a:solidFill>
                  <a:srgbClr val="0000FF"/>
                </a:solidFill>
              </a:rPr>
              <a:t>型の変数</a:t>
            </a:r>
            <a:r>
              <a:rPr lang="en-US" altLang="ja-JP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508625" y="5805488"/>
            <a:ext cx="232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rgbClr val="0000FF"/>
                </a:solidFill>
              </a:rPr>
              <a:t>使い終わったら消す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4919663" y="4149725"/>
            <a:ext cx="3749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>
                <a:solidFill>
                  <a:srgbClr val="FF0000"/>
                </a:solidFill>
              </a:rPr>
              <a:t>使い方は普通の</a:t>
            </a:r>
            <a:r>
              <a:rPr lang="en-US" altLang="ja-JP" sz="2000">
                <a:solidFill>
                  <a:srgbClr val="FF0000"/>
                </a:solidFill>
              </a:rPr>
              <a:t>2</a:t>
            </a:r>
            <a:r>
              <a:rPr lang="ja-JP" altLang="en-US" sz="2000">
                <a:solidFill>
                  <a:srgbClr val="FF0000"/>
                </a:solidFill>
              </a:rPr>
              <a:t>次元配列と同じ</a:t>
            </a: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706438" y="1292225"/>
            <a:ext cx="2570162" cy="841375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400"/>
              <a:t>1</a:t>
            </a:r>
            <a:r>
              <a:rPr lang="ja-JP" altLang="en-US" sz="2400"/>
              <a:t>次元配列で</a:t>
            </a:r>
            <a:br>
              <a:rPr lang="ja-JP" altLang="en-US" sz="2400"/>
            </a:br>
            <a:r>
              <a:rPr lang="ja-JP" altLang="en-US" sz="2400"/>
              <a:t>長さが変数の場合</a:t>
            </a:r>
          </a:p>
        </p:txBody>
      </p:sp>
      <p:sp>
        <p:nvSpPr>
          <p:cNvPr id="14359" name="Text Box 24"/>
          <p:cNvSpPr txBox="1">
            <a:spLocks noChangeArrowheads="1"/>
          </p:cNvSpPr>
          <p:nvPr/>
        </p:nvSpPr>
        <p:spPr bwMode="auto">
          <a:xfrm>
            <a:off x="4975225" y="1292225"/>
            <a:ext cx="3484563" cy="841375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400"/>
              <a:t>2</a:t>
            </a:r>
            <a:r>
              <a:rPr lang="ja-JP" altLang="en-US" sz="2400"/>
              <a:t>次元配列で</a:t>
            </a:r>
            <a:br>
              <a:rPr lang="ja-JP" altLang="en-US" sz="2400"/>
            </a:br>
            <a:r>
              <a:rPr lang="ja-JP" altLang="en-US" sz="2400" u="sng"/>
              <a:t>縦の長さのみ変数</a:t>
            </a:r>
            <a:r>
              <a:rPr lang="ja-JP" altLang="en-US" sz="2400"/>
              <a:t>の場合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2173AD4-4093-4339-BCD4-165277DF0BFA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984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C++ </a:t>
            </a:r>
            <a:r>
              <a:rPr lang="ja-JP" altLang="en-US" smtClean="0"/>
              <a:t>でのデータ構造</a:t>
            </a:r>
            <a:endParaRPr lang="en-US" altLang="ja-JP" smtClean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95288" y="1538288"/>
            <a:ext cx="5832475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400" dirty="0" err="1">
                <a:latin typeface="+mn-ea"/>
                <a:ea typeface="+mn-ea"/>
              </a:rPr>
              <a:t>int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dirty="0" err="1">
                <a:latin typeface="+mn-ea"/>
                <a:ea typeface="+mn-ea"/>
              </a:rPr>
              <a:t>verN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float (*</a:t>
            </a:r>
            <a:r>
              <a:rPr lang="en-US" altLang="ja-JP" sz="2400" dirty="0" err="1">
                <a:latin typeface="+mn-ea"/>
                <a:ea typeface="+mn-ea"/>
              </a:rPr>
              <a:t>ver</a:t>
            </a:r>
            <a:r>
              <a:rPr lang="en-US" altLang="ja-JP" sz="2400" dirty="0">
                <a:latin typeface="+mn-ea"/>
                <a:ea typeface="+mn-ea"/>
              </a:rPr>
              <a:t>)[3];</a:t>
            </a:r>
          </a:p>
          <a:p>
            <a:pPr eaLnBrk="1" hangingPunct="1">
              <a:defRPr/>
            </a:pP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2400" dirty="0" err="1">
                <a:latin typeface="+mn-ea"/>
                <a:ea typeface="+mn-ea"/>
              </a:rPr>
              <a:t>int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dirty="0" err="1">
                <a:latin typeface="+mn-ea"/>
                <a:ea typeface="+mn-ea"/>
              </a:rPr>
              <a:t>triN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eaLnBrk="1" hangingPunct="1">
              <a:defRPr/>
            </a:pPr>
            <a:r>
              <a:rPr lang="en-US" altLang="ja-JP" sz="2400" dirty="0" err="1">
                <a:latin typeface="+mn-ea"/>
                <a:ea typeface="+mn-ea"/>
              </a:rPr>
              <a:t>int</a:t>
            </a:r>
            <a:r>
              <a:rPr lang="en-US" altLang="ja-JP" sz="2400" dirty="0">
                <a:latin typeface="+mn-ea"/>
                <a:ea typeface="+mn-ea"/>
              </a:rPr>
              <a:t> (*tri)[3];</a:t>
            </a:r>
          </a:p>
          <a:p>
            <a:pPr eaLnBrk="1" hangingPunct="1">
              <a:defRPr/>
            </a:pP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void </a:t>
            </a:r>
            <a:r>
              <a:rPr lang="en-US" altLang="ja-JP" sz="2400" dirty="0" err="1">
                <a:latin typeface="+mn-ea"/>
                <a:ea typeface="+mn-ea"/>
              </a:rPr>
              <a:t>allocateArrays</a:t>
            </a:r>
            <a:r>
              <a:rPr lang="en-US" altLang="ja-JP" sz="2400" dirty="0">
                <a:latin typeface="+mn-ea"/>
                <a:ea typeface="+mn-ea"/>
              </a:rPr>
              <a:t>() {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</a:t>
            </a:r>
            <a:r>
              <a:rPr lang="en-US" altLang="ja-JP" sz="2400" dirty="0" err="1">
                <a:latin typeface="+mn-ea"/>
                <a:ea typeface="+mn-ea"/>
              </a:rPr>
              <a:t>ver</a:t>
            </a:r>
            <a:r>
              <a:rPr lang="en-US" altLang="ja-JP" sz="2400" dirty="0">
                <a:latin typeface="+mn-ea"/>
                <a:ea typeface="+mn-ea"/>
              </a:rPr>
              <a:t> = new float[</a:t>
            </a:r>
            <a:r>
              <a:rPr lang="en-US" altLang="ja-JP" sz="2400" dirty="0" err="1">
                <a:latin typeface="+mn-ea"/>
                <a:ea typeface="+mn-ea"/>
              </a:rPr>
              <a:t>verN</a:t>
            </a:r>
            <a:r>
              <a:rPr lang="en-US" altLang="ja-JP" sz="2400" dirty="0">
                <a:latin typeface="+mn-ea"/>
                <a:ea typeface="+mn-ea"/>
              </a:rPr>
              <a:t>][3];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tri = new </a:t>
            </a:r>
            <a:r>
              <a:rPr lang="en-US" altLang="ja-JP" sz="2400" dirty="0" err="1">
                <a:latin typeface="+mn-ea"/>
                <a:ea typeface="+mn-ea"/>
              </a:rPr>
              <a:t>int</a:t>
            </a:r>
            <a:r>
              <a:rPr lang="en-US" altLang="ja-JP" sz="2400" dirty="0">
                <a:latin typeface="+mn-ea"/>
                <a:ea typeface="+mn-ea"/>
              </a:rPr>
              <a:t>[</a:t>
            </a:r>
            <a:r>
              <a:rPr lang="en-US" altLang="ja-JP" sz="2400" dirty="0" err="1">
                <a:latin typeface="+mn-ea"/>
                <a:ea typeface="+mn-ea"/>
              </a:rPr>
              <a:t>triN</a:t>
            </a:r>
            <a:r>
              <a:rPr lang="en-US" altLang="ja-JP" sz="2400" dirty="0">
                <a:latin typeface="+mn-ea"/>
                <a:ea typeface="+mn-ea"/>
              </a:rPr>
              <a:t>][3];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}</a:t>
            </a: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H="1" flipV="1">
            <a:off x="2857500" y="1928813"/>
            <a:ext cx="3514725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6273800" y="1377950"/>
            <a:ext cx="2706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頂点座標 </a:t>
            </a:r>
            <a:r>
              <a:rPr lang="en-US" altLang="ja-JP" sz="2400"/>
              <a:t>(x,y,z)</a:t>
            </a:r>
            <a:r>
              <a:rPr lang="ja-JP" altLang="en-US" sz="2400"/>
              <a:t>の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２次元配列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サイズ </a:t>
            </a:r>
            <a:r>
              <a:rPr lang="en-US" altLang="ja-JP" sz="2400"/>
              <a:t>: [</a:t>
            </a:r>
            <a:r>
              <a:rPr lang="ja-JP" altLang="en-US" sz="2400"/>
              <a:t>頂点数</a:t>
            </a:r>
            <a:r>
              <a:rPr lang="en-US" altLang="ja-JP" sz="2400"/>
              <a:t>][3]</a:t>
            </a: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 flipV="1">
            <a:off x="2571750" y="3143250"/>
            <a:ext cx="3800475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6142038" y="2943225"/>
            <a:ext cx="3011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三角形の頂点番号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の２次元配列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サイズ </a:t>
            </a:r>
            <a:r>
              <a:rPr lang="en-US" altLang="ja-JP" sz="2400"/>
              <a:t>: [</a:t>
            </a:r>
            <a:r>
              <a:rPr lang="ja-JP" altLang="en-US" sz="2400"/>
              <a:t>三角形数</a:t>
            </a:r>
            <a:r>
              <a:rPr lang="en-US" altLang="ja-JP" sz="2400"/>
              <a:t>][3]</a:t>
            </a:r>
          </a:p>
        </p:txBody>
      </p:sp>
      <p:sp>
        <p:nvSpPr>
          <p:cNvPr id="15369" name="AutoShape 10"/>
          <p:cNvSpPr>
            <a:spLocks/>
          </p:cNvSpPr>
          <p:nvPr/>
        </p:nvSpPr>
        <p:spPr bwMode="auto">
          <a:xfrm>
            <a:off x="2428875" y="1571625"/>
            <a:ext cx="358775" cy="719138"/>
          </a:xfrm>
          <a:prstGeom prst="rightBrace">
            <a:avLst>
              <a:gd name="adj1" fmla="val 16704"/>
              <a:gd name="adj2" fmla="val 50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5370" name="AutoShape 11"/>
          <p:cNvSpPr>
            <a:spLocks/>
          </p:cNvSpPr>
          <p:nvPr/>
        </p:nvSpPr>
        <p:spPr bwMode="auto">
          <a:xfrm>
            <a:off x="2143125" y="2786063"/>
            <a:ext cx="358775" cy="649287"/>
          </a:xfrm>
          <a:prstGeom prst="rightBrace">
            <a:avLst>
              <a:gd name="adj1" fmla="val 15081"/>
              <a:gd name="adj2" fmla="val 50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6715125" y="5143500"/>
            <a:ext cx="2098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配列のメモリを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確保する</a:t>
            </a:r>
            <a:endParaRPr lang="en-US" altLang="ja-JP" sz="2400"/>
          </a:p>
        </p:txBody>
      </p:sp>
      <p:sp>
        <p:nvSpPr>
          <p:cNvPr id="15372" name="AutoShape 13"/>
          <p:cNvSpPr>
            <a:spLocks/>
          </p:cNvSpPr>
          <p:nvPr/>
        </p:nvSpPr>
        <p:spPr bwMode="auto">
          <a:xfrm>
            <a:off x="4071938" y="4286250"/>
            <a:ext cx="358775" cy="1152525"/>
          </a:xfrm>
          <a:prstGeom prst="rightBrace">
            <a:avLst>
              <a:gd name="adj1" fmla="val 26770"/>
              <a:gd name="adj2" fmla="val 50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 flipH="1" flipV="1">
            <a:off x="4572000" y="4857750"/>
            <a:ext cx="2143125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B65190C-42E7-484A-9073-715F0D29448B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OpenGL </a:t>
            </a:r>
            <a:r>
              <a:rPr lang="ja-JP" altLang="en-US" smtClean="0"/>
              <a:t>による描画</a:t>
            </a:r>
            <a:endParaRPr lang="en-US" altLang="ja-JP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5689600" cy="521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void drawMesh()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glPolygonMode(GL_FRONT_AND_BACK,</a:t>
            </a:r>
            <a:b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                     GL_LINE);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for(int i=0; i&lt;triN; i++)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    int* t = tri[i];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    glBegin(GL_POLYGON);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      </a:t>
            </a:r>
            <a:r>
              <a:rPr lang="en-US" altLang="ja-JP" sz="240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glVertex3fv( ver[ t[0] ] 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         glVertex3fv( ver[ t[1] ] 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         glVertex3fv( ver[ t[2] ] 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    glEnd();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}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361113" y="5013325"/>
            <a:ext cx="20970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三角形を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レンダリング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en-US" altLang="ja-JP" sz="2400"/>
              <a:t>( 3fv </a:t>
            </a:r>
            <a:r>
              <a:rPr lang="ja-JP" altLang="en-US" sz="2400"/>
              <a:t>の </a:t>
            </a:r>
            <a:r>
              <a:rPr lang="en-US" altLang="ja-JP" sz="2400"/>
              <a:t>“v” </a:t>
            </a:r>
            <a:r>
              <a:rPr lang="ja-JP" altLang="en-US" sz="2400"/>
              <a:t>は 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ベクトルの </a:t>
            </a:r>
            <a:r>
              <a:rPr lang="en-US" altLang="ja-JP" sz="2400"/>
              <a:t>v)</a:t>
            </a:r>
          </a:p>
        </p:txBody>
      </p:sp>
      <p:sp>
        <p:nvSpPr>
          <p:cNvPr id="16390" name="AutoShape 8"/>
          <p:cNvSpPr>
            <a:spLocks/>
          </p:cNvSpPr>
          <p:nvPr/>
        </p:nvSpPr>
        <p:spPr bwMode="auto">
          <a:xfrm>
            <a:off x="4714875" y="3929063"/>
            <a:ext cx="719138" cy="1800225"/>
          </a:xfrm>
          <a:prstGeom prst="rightBrace">
            <a:avLst>
              <a:gd name="adj1" fmla="val 20861"/>
              <a:gd name="adj2" fmla="val 50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16391" name="Picture 10" descr="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05038"/>
            <a:ext cx="2363787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Line 11"/>
          <p:cNvSpPr>
            <a:spLocks noChangeShapeType="1"/>
          </p:cNvSpPr>
          <p:nvPr/>
        </p:nvSpPr>
        <p:spPr bwMode="auto">
          <a:xfrm>
            <a:off x="5572125" y="4857750"/>
            <a:ext cx="114300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3" name="AutoShape 13"/>
          <p:cNvSpPr>
            <a:spLocks/>
          </p:cNvSpPr>
          <p:nvPr/>
        </p:nvSpPr>
        <p:spPr bwMode="auto">
          <a:xfrm>
            <a:off x="6011863" y="1557338"/>
            <a:ext cx="719137" cy="719137"/>
          </a:xfrm>
          <a:prstGeom prst="rightBrace">
            <a:avLst>
              <a:gd name="adj1" fmla="val 8333"/>
              <a:gd name="adj2" fmla="val 50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6965950" y="1382713"/>
            <a:ext cx="1649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辺を線分で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描くモード</a:t>
            </a:r>
            <a:endParaRPr lang="en-US" altLang="ja-JP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5B44394-7E6D-4D38-9CF9-D0B01D7BBB5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7411" name="タイトル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r>
              <a:rPr lang="ja-JP" altLang="en-US" smtClean="0">
                <a:solidFill>
                  <a:srgbClr val="FF00FF"/>
                </a:solidFill>
              </a:rPr>
              <a:t>課題 </a:t>
            </a:r>
            <a:r>
              <a:rPr lang="en-US" altLang="ja-JP" smtClean="0">
                <a:solidFill>
                  <a:srgbClr val="FF00FF"/>
                </a:solidFill>
              </a:rPr>
              <a:t>1</a:t>
            </a:r>
            <a:endParaRPr lang="ja-JP" altLang="en-US" smtClean="0">
              <a:solidFill>
                <a:srgbClr val="FF00FF"/>
              </a:solidFill>
            </a:endParaRPr>
          </a:p>
        </p:txBody>
      </p:sp>
      <p:sp>
        <p:nvSpPr>
          <p:cNvPr id="17412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50" y="857250"/>
            <a:ext cx="8643938" cy="5500688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altLang="ja-JP" u="sng" smtClean="0"/>
              <a:t>prog3-1 </a:t>
            </a:r>
            <a:r>
              <a:rPr lang="ja-JP" altLang="en-US" u="sng" smtClean="0"/>
              <a:t>を使う</a:t>
            </a:r>
            <a:endParaRPr lang="en-US" altLang="ja-JP" u="sng" smtClean="0"/>
          </a:p>
          <a:p>
            <a:pPr marL="514350" indent="-514350">
              <a:buFontTx/>
              <a:buAutoNum type="arabicPeriod"/>
            </a:pPr>
            <a:r>
              <a:rPr lang="ja-JP" altLang="en-US" smtClean="0"/>
              <a:t>以下の操作を確認せよ</a:t>
            </a:r>
            <a:endParaRPr lang="en-US" altLang="ja-JP" smtClean="0"/>
          </a:p>
          <a:p>
            <a:pPr marL="914400" lvl="1" indent="-514350"/>
            <a:r>
              <a:rPr lang="ja-JP" altLang="en-US" smtClean="0"/>
              <a:t>左ドラッグ：回転</a:t>
            </a:r>
            <a:endParaRPr lang="en-US" altLang="ja-JP" smtClean="0"/>
          </a:p>
          <a:p>
            <a:pPr marL="914400" lvl="1" indent="-514350"/>
            <a:r>
              <a:rPr lang="ja-JP" altLang="en-US" smtClean="0"/>
              <a:t>右ドラッグ：拡大・縮小</a:t>
            </a:r>
            <a:endParaRPr lang="en-US" altLang="ja-JP" smtClean="0"/>
          </a:p>
          <a:p>
            <a:pPr marL="914400" lvl="1" indent="-514350"/>
            <a:r>
              <a:rPr lang="ja-JP" altLang="en-US" smtClean="0"/>
              <a:t>真中ドラッグ：平行移動</a:t>
            </a:r>
            <a:endParaRPr lang="en-US" altLang="ja-JP" smtClean="0"/>
          </a:p>
          <a:p>
            <a:pPr marL="514350" indent="-514350">
              <a:buFontTx/>
              <a:buAutoNum type="arabicPeriod"/>
            </a:pPr>
            <a:r>
              <a:rPr lang="en-US" altLang="ja-JP" smtClean="0"/>
              <a:t>“main” </a:t>
            </a:r>
            <a:r>
              <a:rPr lang="ja-JP" altLang="en-US" smtClean="0"/>
              <a:t>関数中 </a:t>
            </a:r>
            <a:r>
              <a:rPr lang="en-US" altLang="ja-JP" smtClean="0"/>
              <a:t>(</a:t>
            </a:r>
            <a:r>
              <a:rPr lang="ja-JP" altLang="en-US" smtClean="0"/>
              <a:t>一番下</a:t>
            </a:r>
            <a:r>
              <a:rPr lang="en-US" altLang="ja-JP" smtClean="0"/>
              <a:t>) </a:t>
            </a:r>
            <a:r>
              <a:rPr lang="ja-JP" altLang="en-US" smtClean="0"/>
              <a:t>で呼び出される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  <a:r>
              <a:rPr lang="ja-JP" altLang="en-US" smtClean="0"/>
              <a:t>関数</a:t>
            </a:r>
            <a:r>
              <a:rPr lang="en-US" altLang="ja-JP" smtClean="0"/>
              <a:t>“readMesh” </a:t>
            </a:r>
            <a:r>
              <a:rPr lang="ja-JP" altLang="en-US" smtClean="0"/>
              <a:t>の引数を変えることにより 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</a:t>
            </a:r>
            <a:r>
              <a:rPr lang="ja-JP" altLang="en-US" smtClean="0"/>
              <a:t>フォルダ </a:t>
            </a:r>
            <a:r>
              <a:rPr lang="en-US" altLang="ja-JP" smtClean="0"/>
              <a:t>“data” </a:t>
            </a:r>
            <a:r>
              <a:rPr lang="ja-JP" altLang="en-US" smtClean="0"/>
              <a:t>の下にあるメッシュファイル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                         </a:t>
            </a:r>
            <a:r>
              <a:rPr lang="ja-JP" altLang="en-US" smtClean="0"/>
              <a:t>を読み込んで表示してみよ</a:t>
            </a:r>
            <a:endParaRPr lang="en-US" altLang="ja-JP" smtClean="0"/>
          </a:p>
          <a:p>
            <a:pPr marL="514350" indent="-514350">
              <a:buFontTx/>
              <a:buAutoNum type="arabicPeriod"/>
            </a:pPr>
            <a:r>
              <a:rPr lang="ja-JP" altLang="en-US" smtClean="0"/>
              <a:t>ピラミッドの形を表す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                 </a:t>
            </a:r>
            <a:r>
              <a:rPr lang="ja-JP" altLang="en-US" smtClean="0"/>
              <a:t>メッシュファイルを作成せよ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00B7111-9BB9-4886-8325-5730859A75D6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8538"/>
            <a:ext cx="8229600" cy="5392737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ja-JP" altLang="en-US" smtClean="0"/>
          </a:p>
          <a:p>
            <a:pPr eaLnBrk="1" hangingPunct="1"/>
            <a:r>
              <a:rPr lang="ja-JP" altLang="en-US" smtClean="0"/>
              <a:t>ポリゴンメッシュとは？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レンダリングの方法</a:t>
            </a:r>
          </a:p>
          <a:p>
            <a:pPr lvl="1" eaLnBrk="1" hangingPunct="1"/>
            <a:r>
              <a:rPr lang="ja-JP" altLang="en-US" smtClean="0"/>
              <a:t>フラットシェーディング</a:t>
            </a:r>
          </a:p>
          <a:p>
            <a:pPr lvl="1" eaLnBrk="1" hangingPunct="1"/>
            <a:r>
              <a:rPr lang="ja-JP" altLang="en-US" smtClean="0"/>
              <a:t>スムースシェーディング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ラプラシアン平滑化</a:t>
            </a:r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 flipH="1">
            <a:off x="4356100" y="2997200"/>
            <a:ext cx="1368425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8BF0DD9-7B57-4091-80C3-79EB296044FC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-63500"/>
            <a:ext cx="8229600" cy="1143000"/>
          </a:xfrm>
        </p:spPr>
        <p:txBody>
          <a:bodyPr/>
          <a:lstStyle/>
          <a:p>
            <a:r>
              <a:rPr lang="ja-JP" altLang="en-US" smtClean="0"/>
              <a:t>オブジェクトの光の反射特性</a:t>
            </a:r>
            <a:endParaRPr lang="en-US" altLang="ja-JP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168400"/>
            <a:ext cx="8229600" cy="5035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mtClean="0"/>
              <a:t>Phong </a:t>
            </a:r>
            <a:r>
              <a:rPr lang="ja-JP" altLang="en-US" smtClean="0"/>
              <a:t>の近似モデル</a:t>
            </a:r>
          </a:p>
          <a:p>
            <a:pPr>
              <a:lnSpc>
                <a:spcPct val="90000"/>
              </a:lnSpc>
            </a:pPr>
            <a:r>
              <a:rPr lang="ja-JP" altLang="en-US" smtClean="0"/>
              <a:t>拡散反射</a:t>
            </a:r>
            <a:endParaRPr lang="en-US" altLang="ja-JP" smtClean="0"/>
          </a:p>
          <a:p>
            <a:pPr lvl="1">
              <a:lnSpc>
                <a:spcPct val="90000"/>
              </a:lnSpc>
            </a:pPr>
            <a:r>
              <a:rPr lang="ja-JP" altLang="en-US" smtClean="0"/>
              <a:t>光の方向に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　　面が垂直だと大</a:t>
            </a:r>
            <a:endParaRPr lang="en-US" altLang="ja-JP" smtClean="0"/>
          </a:p>
          <a:p>
            <a:pPr lvl="1">
              <a:lnSpc>
                <a:spcPct val="90000"/>
              </a:lnSpc>
              <a:buFontTx/>
              <a:buNone/>
            </a:pPr>
            <a:endParaRPr lang="ja-JP" altLang="en-US" smtClean="0"/>
          </a:p>
          <a:p>
            <a:pPr>
              <a:lnSpc>
                <a:spcPct val="90000"/>
              </a:lnSpc>
            </a:pPr>
            <a:r>
              <a:rPr lang="ja-JP" altLang="en-US" smtClean="0"/>
              <a:t>鏡面反射</a:t>
            </a:r>
            <a:endParaRPr lang="en-US" altLang="ja-JP" smtClean="0"/>
          </a:p>
          <a:p>
            <a:pPr lvl="1">
              <a:lnSpc>
                <a:spcPct val="90000"/>
              </a:lnSpc>
            </a:pPr>
            <a:r>
              <a:rPr lang="ja-JP" altLang="en-US" smtClean="0"/>
              <a:t>光の反射方向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と視線方向が近いと大</a:t>
            </a:r>
          </a:p>
          <a:p>
            <a:pPr>
              <a:lnSpc>
                <a:spcPct val="90000"/>
              </a:lnSpc>
              <a:buFontTx/>
              <a:buNone/>
            </a:pPr>
            <a:endParaRPr lang="ja-JP" altLang="en-US" smtClean="0"/>
          </a:p>
          <a:p>
            <a:pPr>
              <a:lnSpc>
                <a:spcPct val="90000"/>
              </a:lnSpc>
            </a:pPr>
            <a:r>
              <a:rPr lang="ja-JP" altLang="en-US" smtClean="0"/>
              <a:t>環境反射</a:t>
            </a:r>
            <a:endParaRPr lang="en-US" altLang="ja-JP" smtClean="0"/>
          </a:p>
          <a:p>
            <a:pPr lvl="1">
              <a:lnSpc>
                <a:spcPct val="90000"/>
              </a:lnSpc>
            </a:pPr>
            <a:r>
              <a:rPr lang="ja-JP" altLang="en-US" smtClean="0"/>
              <a:t>定数</a:t>
            </a:r>
          </a:p>
        </p:txBody>
      </p:sp>
      <p:sp>
        <p:nvSpPr>
          <p:cNvPr id="19461" name="Text Box 16"/>
          <p:cNvSpPr txBox="1">
            <a:spLocks noChangeArrowheads="1"/>
          </p:cNvSpPr>
          <p:nvPr/>
        </p:nvSpPr>
        <p:spPr bwMode="auto">
          <a:xfrm>
            <a:off x="3314700" y="1763713"/>
            <a:ext cx="196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全方位への反射</a:t>
            </a: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3643313" y="3500438"/>
            <a:ext cx="140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てかてか度</a:t>
            </a:r>
          </a:p>
        </p:txBody>
      </p:sp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3176588" y="5454650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照明と関係ない色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7137400" y="2528888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光源は手前</a:t>
            </a:r>
          </a:p>
        </p:txBody>
      </p:sp>
      <p:pic>
        <p:nvPicPr>
          <p:cNvPr id="19465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449388"/>
            <a:ext cx="16573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3384550"/>
            <a:ext cx="1708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005138"/>
            <a:ext cx="2322513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5175250"/>
            <a:ext cx="1612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AutoShape 27"/>
          <p:cNvSpPr>
            <a:spLocks/>
          </p:cNvSpPr>
          <p:nvPr/>
        </p:nvSpPr>
        <p:spPr bwMode="auto">
          <a:xfrm>
            <a:off x="6686550" y="1674813"/>
            <a:ext cx="315913" cy="4994275"/>
          </a:xfrm>
          <a:prstGeom prst="rightBrace">
            <a:avLst>
              <a:gd name="adj1" fmla="val 13174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aphicFrame>
        <p:nvGraphicFramePr>
          <p:cNvPr id="1947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数式" r:id="rId7" imgW="114151" imgH="215619" progId="Equation.3">
                  <p:embed/>
                </p:oleObj>
              </mc:Choice>
              <mc:Fallback>
                <p:oleObj name="数式" r:id="rId7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CC098D2-77A0-4A6A-B047-6803194AEA7D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Phong </a:t>
            </a:r>
            <a:r>
              <a:rPr lang="ja-JP" altLang="en-US" smtClean="0"/>
              <a:t>モデル</a:t>
            </a:r>
            <a:endParaRPr lang="en-US" altLang="ja-JP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143000"/>
            <a:ext cx="8786812" cy="1109663"/>
          </a:xfrm>
        </p:spPr>
        <p:txBody>
          <a:bodyPr/>
          <a:lstStyle/>
          <a:p>
            <a:pPr eaLnBrk="1" hangingPunct="1"/>
            <a:r>
              <a:rPr lang="ja-JP" altLang="en-US" smtClean="0"/>
              <a:t>反射を決めるのは、形状側では位置と</a:t>
            </a:r>
            <a:r>
              <a:rPr lang="ja-JP" altLang="en-US" u="sng" smtClean="0"/>
              <a:t>法線</a:t>
            </a:r>
            <a:r>
              <a:rPr lang="ja-JP" altLang="en-US" smtClean="0"/>
              <a:t>のみ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光源の数だけ以下の値を足す</a:t>
            </a:r>
            <a:endParaRPr lang="en-US" altLang="ja-JP" smtClean="0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7143750" y="321468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光源</a:t>
            </a:r>
            <a:endParaRPr lang="en-US" altLang="ja-JP" sz="2400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H="1" flipV="1">
            <a:off x="4056063" y="4357688"/>
            <a:ext cx="301625" cy="10033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3571875" y="385762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法線</a:t>
            </a:r>
            <a:endParaRPr lang="en-US" altLang="ja-JP" sz="2400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 flipH="1">
            <a:off x="4375150" y="3357563"/>
            <a:ext cx="248285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1214438" y="342900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視点</a:t>
            </a:r>
            <a:endParaRPr lang="en-US" altLang="ja-JP" sz="2400"/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>
            <a:off x="2286000" y="3857625"/>
            <a:ext cx="2071688" cy="150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1" name="Freeform 15"/>
          <p:cNvSpPr>
            <a:spLocks/>
          </p:cNvSpPr>
          <p:nvPr/>
        </p:nvSpPr>
        <p:spPr bwMode="auto">
          <a:xfrm rot="721070">
            <a:off x="2555875" y="5043488"/>
            <a:ext cx="4627563" cy="2171700"/>
          </a:xfrm>
          <a:custGeom>
            <a:avLst/>
            <a:gdLst>
              <a:gd name="T0" fmla="*/ 2147483646 w 10000"/>
              <a:gd name="T1" fmla="*/ 2147483646 h 10486"/>
              <a:gd name="T2" fmla="*/ 2147483646 w 10000"/>
              <a:gd name="T3" fmla="*/ 2147483646 h 10486"/>
              <a:gd name="T4" fmla="*/ 2147483646 w 10000"/>
              <a:gd name="T5" fmla="*/ 2147483646 h 10486"/>
              <a:gd name="T6" fmla="*/ 0 w 10000"/>
              <a:gd name="T7" fmla="*/ 2147483646 h 10486"/>
              <a:gd name="T8" fmla="*/ 0 60000 65536"/>
              <a:gd name="T9" fmla="*/ 0 60000 65536"/>
              <a:gd name="T10" fmla="*/ 0 60000 65536"/>
              <a:gd name="T11" fmla="*/ 0 60000 65536"/>
              <a:gd name="T12" fmla="*/ 0 w 10000"/>
              <a:gd name="T13" fmla="*/ 0 h 10486"/>
              <a:gd name="T14" fmla="*/ 10000 w 10000"/>
              <a:gd name="T15" fmla="*/ 10486 h 104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00" h="10486">
                <a:moveTo>
                  <a:pt x="10000" y="2304"/>
                </a:moveTo>
                <a:cubicBezTo>
                  <a:pt x="8634" y="1657"/>
                  <a:pt x="7232" y="0"/>
                  <a:pt x="5901" y="363"/>
                </a:cubicBezTo>
                <a:cubicBezTo>
                  <a:pt x="4570" y="726"/>
                  <a:pt x="2998" y="2796"/>
                  <a:pt x="2014" y="4483"/>
                </a:cubicBezTo>
                <a:cubicBezTo>
                  <a:pt x="1030" y="6170"/>
                  <a:pt x="671" y="8485"/>
                  <a:pt x="0" y="10486"/>
                </a:cubicBezTo>
              </a:path>
            </a:pathLst>
          </a:custGeom>
          <a:noFill/>
          <a:ln w="63500">
            <a:solidFill>
              <a:srgbClr val="00FF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492" name="Object 20"/>
          <p:cNvGraphicFramePr>
            <a:graphicFrameLocks noChangeAspect="1"/>
          </p:cNvGraphicFramePr>
          <p:nvPr>
            <p:ph sz="half" idx="2"/>
          </p:nvPr>
        </p:nvGraphicFramePr>
        <p:xfrm>
          <a:off x="4429125" y="4000500"/>
          <a:ext cx="5445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数式" r:id="rId3" imgW="152334" imgH="139639" progId="Equation.3">
                  <p:embed/>
                </p:oleObj>
              </mc:Choice>
              <mc:Fallback>
                <p:oleObj name="数式" r:id="rId3" imgW="152334" imgH="13963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000500"/>
                        <a:ext cx="5445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Text Box 26"/>
          <p:cNvSpPr txBox="1">
            <a:spLocks noChangeArrowheads="1"/>
          </p:cNvSpPr>
          <p:nvPr/>
        </p:nvSpPr>
        <p:spPr bwMode="auto">
          <a:xfrm>
            <a:off x="5986463" y="492918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曲面</a:t>
            </a:r>
            <a:endParaRPr lang="en-US" altLang="ja-JP" sz="2400"/>
          </a:p>
        </p:txBody>
      </p:sp>
      <p:sp>
        <p:nvSpPr>
          <p:cNvPr id="20494" name="Oval 6"/>
          <p:cNvSpPr>
            <a:spLocks noChangeArrowheads="1"/>
          </p:cNvSpPr>
          <p:nvPr/>
        </p:nvSpPr>
        <p:spPr bwMode="auto">
          <a:xfrm>
            <a:off x="6572250" y="3143250"/>
            <a:ext cx="576263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aphicFrame>
        <p:nvGraphicFramePr>
          <p:cNvPr id="20495" name="Object 6"/>
          <p:cNvGraphicFramePr>
            <a:graphicFrameLocks noChangeAspect="1"/>
          </p:cNvGraphicFramePr>
          <p:nvPr/>
        </p:nvGraphicFramePr>
        <p:xfrm>
          <a:off x="785813" y="2300288"/>
          <a:ext cx="74517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数式" r:id="rId5" imgW="2565400" imgH="241300" progId="Equation.3">
                  <p:embed/>
                </p:oleObj>
              </mc:Choice>
              <mc:Fallback>
                <p:oleObj name="数式" r:id="rId5" imgW="25654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300288"/>
                        <a:ext cx="7451725" cy="700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直線コネクタ 23"/>
          <p:cNvCxnSpPr/>
          <p:nvPr/>
        </p:nvCxnSpPr>
        <p:spPr>
          <a:xfrm flipV="1">
            <a:off x="3143250" y="5000625"/>
            <a:ext cx="2571750" cy="64293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Oval 12"/>
          <p:cNvSpPr>
            <a:spLocks noChangeArrowheads="1"/>
          </p:cNvSpPr>
          <p:nvPr/>
        </p:nvSpPr>
        <p:spPr bwMode="auto">
          <a:xfrm>
            <a:off x="2000250" y="3571875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8" name="円弧 27"/>
          <p:cNvSpPr/>
          <p:nvPr/>
        </p:nvSpPr>
        <p:spPr>
          <a:xfrm rot="20881118">
            <a:off x="3879850" y="4524375"/>
            <a:ext cx="1098550" cy="1016000"/>
          </a:xfrm>
          <a:prstGeom prst="arc">
            <a:avLst>
              <a:gd name="adj1" fmla="val 14934394"/>
              <a:gd name="adj2" fmla="val 21298776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499" name="Line 11"/>
          <p:cNvSpPr>
            <a:spLocks noChangeShapeType="1"/>
          </p:cNvSpPr>
          <p:nvPr/>
        </p:nvSpPr>
        <p:spPr bwMode="auto">
          <a:xfrm>
            <a:off x="1939925" y="5024438"/>
            <a:ext cx="2373313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0500" name="Object 7"/>
          <p:cNvGraphicFramePr>
            <a:graphicFrameLocks noChangeAspect="1"/>
          </p:cNvGraphicFramePr>
          <p:nvPr/>
        </p:nvGraphicFramePr>
        <p:xfrm>
          <a:off x="2571750" y="4429125"/>
          <a:ext cx="5445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数式" r:id="rId7" imgW="152268" imgH="203024" progId="Equation.3">
                  <p:embed/>
                </p:oleObj>
              </mc:Choice>
              <mc:Fallback>
                <p:oleObj name="数式" r:id="rId7" imgW="152268" imgH="2030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429125"/>
                        <a:ext cx="544513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円弧 30"/>
          <p:cNvSpPr/>
          <p:nvPr/>
        </p:nvSpPr>
        <p:spPr>
          <a:xfrm rot="16200000">
            <a:off x="3173413" y="4657725"/>
            <a:ext cx="1098550" cy="1016000"/>
          </a:xfrm>
          <a:prstGeom prst="arc">
            <a:avLst>
              <a:gd name="adj1" fmla="val 15815040"/>
              <a:gd name="adj2" fmla="val 19808666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0502" name="Oval 25"/>
          <p:cNvSpPr>
            <a:spLocks noChangeArrowheads="1"/>
          </p:cNvSpPr>
          <p:nvPr/>
        </p:nvSpPr>
        <p:spPr bwMode="auto">
          <a:xfrm>
            <a:off x="4214813" y="5214938"/>
            <a:ext cx="285750" cy="2857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3" name="円弧 32"/>
          <p:cNvSpPr/>
          <p:nvPr/>
        </p:nvSpPr>
        <p:spPr>
          <a:xfrm rot="1697017">
            <a:off x="4513263" y="4919663"/>
            <a:ext cx="428625" cy="357187"/>
          </a:xfrm>
          <a:prstGeom prst="arc">
            <a:avLst>
              <a:gd name="adj1" fmla="val 17422168"/>
              <a:gd name="adj2" fmla="val 0"/>
            </a:avLst>
          </a:prstGeom>
          <a:ln w="38100" cmpd="dbl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4" name="円弧 33"/>
          <p:cNvSpPr/>
          <p:nvPr/>
        </p:nvSpPr>
        <p:spPr>
          <a:xfrm rot="13759418">
            <a:off x="3653631" y="5257007"/>
            <a:ext cx="428625" cy="357188"/>
          </a:xfrm>
          <a:prstGeom prst="arc">
            <a:avLst>
              <a:gd name="adj1" fmla="val 17422168"/>
              <a:gd name="adj2" fmla="val 0"/>
            </a:avLst>
          </a:prstGeom>
          <a:ln w="38100" cmpd="dbl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graphicFrame>
        <p:nvGraphicFramePr>
          <p:cNvPr id="20505" name="Object 8"/>
          <p:cNvGraphicFramePr>
            <a:graphicFrameLocks noChangeAspect="1"/>
          </p:cNvGraphicFramePr>
          <p:nvPr/>
        </p:nvGraphicFramePr>
        <p:xfrm>
          <a:off x="6826250" y="4929188"/>
          <a:ext cx="23177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数式" r:id="rId9" imgW="1117600" imgH="431800" progId="Equation.3">
                  <p:embed/>
                </p:oleObj>
              </mc:Choice>
              <mc:Fallback>
                <p:oleObj name="数式" r:id="rId9" imgW="11176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4929188"/>
                        <a:ext cx="231775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6" name="Object 9"/>
          <p:cNvGraphicFramePr>
            <a:graphicFrameLocks noChangeAspect="1"/>
          </p:cNvGraphicFramePr>
          <p:nvPr/>
        </p:nvGraphicFramePr>
        <p:xfrm>
          <a:off x="6858000" y="3651250"/>
          <a:ext cx="22399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数式" r:id="rId11" imgW="1079032" imgH="203112" progId="Equation.3">
                  <p:embed/>
                </p:oleObj>
              </mc:Choice>
              <mc:Fallback>
                <p:oleObj name="数式" r:id="rId11" imgW="1079032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651250"/>
                        <a:ext cx="223996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7" name="テキスト ボックス 36"/>
          <p:cNvSpPr txBox="1">
            <a:spLocks noChangeArrowheads="1"/>
          </p:cNvSpPr>
          <p:nvPr/>
        </p:nvSpPr>
        <p:spPr bwMode="auto">
          <a:xfrm>
            <a:off x="2106613" y="542925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FF"/>
                </a:solidFill>
              </a:rPr>
              <a:t>接平面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195263" y="4546600"/>
            <a:ext cx="1912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最も鏡面反射が</a:t>
            </a:r>
            <a:br>
              <a:rPr lang="ja-JP" altLang="en-US" sz="2000"/>
            </a:br>
            <a:r>
              <a:rPr lang="ja-JP" altLang="en-US" sz="2000"/>
              <a:t>強い方向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EE5DE92-9176-4D69-83ED-E15C6D70D13B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39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フラットシェーディング</a:t>
            </a:r>
            <a:endParaRPr lang="en-US" altLang="ja-JP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2775" y="1052513"/>
            <a:ext cx="8567738" cy="4752975"/>
          </a:xfrm>
        </p:spPr>
        <p:txBody>
          <a:bodyPr/>
          <a:lstStyle/>
          <a:p>
            <a:pPr eaLnBrk="1" hangingPunct="1"/>
            <a:r>
              <a:rPr lang="ja-JP" altLang="en-US" smtClean="0"/>
              <a:t>法線は三角形が載る平面の法線</a:t>
            </a:r>
          </a:p>
          <a:p>
            <a:pPr lvl="1" eaLnBrk="1" hangingPunct="1"/>
            <a:r>
              <a:rPr lang="ja-JP" altLang="en-US" smtClean="0"/>
              <a:t>各三角形が同じ色で表示される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6473825" y="20605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光源</a:t>
            </a: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 flipH="1" flipV="1">
            <a:off x="3941763" y="4165600"/>
            <a:ext cx="431800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438525" y="366236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法線</a:t>
            </a:r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 flipH="1">
            <a:off x="4375150" y="2870200"/>
            <a:ext cx="2374900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3" name="Oval 12"/>
          <p:cNvSpPr>
            <a:spLocks noChangeArrowheads="1"/>
          </p:cNvSpPr>
          <p:nvPr/>
        </p:nvSpPr>
        <p:spPr bwMode="auto">
          <a:xfrm>
            <a:off x="846138" y="35893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746125" y="3157538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視点</a:t>
            </a:r>
          </a:p>
        </p:txBody>
      </p:sp>
      <p:sp>
        <p:nvSpPr>
          <p:cNvPr id="21515" name="Line 14"/>
          <p:cNvSpPr>
            <a:spLocks noChangeShapeType="1"/>
          </p:cNvSpPr>
          <p:nvPr/>
        </p:nvSpPr>
        <p:spPr bwMode="auto">
          <a:xfrm>
            <a:off x="1493838" y="3949700"/>
            <a:ext cx="288131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6" name="Freeform 15"/>
          <p:cNvSpPr>
            <a:spLocks/>
          </p:cNvSpPr>
          <p:nvPr/>
        </p:nvSpPr>
        <p:spPr bwMode="auto">
          <a:xfrm>
            <a:off x="2555875" y="4597400"/>
            <a:ext cx="4627563" cy="2071688"/>
          </a:xfrm>
          <a:custGeom>
            <a:avLst/>
            <a:gdLst>
              <a:gd name="T0" fmla="*/ 2147483646 w 2994"/>
              <a:gd name="T1" fmla="*/ 2147483646 h 1441"/>
              <a:gd name="T2" fmla="*/ 2147483646 w 2994"/>
              <a:gd name="T3" fmla="*/ 0 h 1441"/>
              <a:gd name="T4" fmla="*/ 2147483646 w 2994"/>
              <a:gd name="T5" fmla="*/ 2147483646 h 1441"/>
              <a:gd name="T6" fmla="*/ 0 w 2994"/>
              <a:gd name="T7" fmla="*/ 2147483646 h 1441"/>
              <a:gd name="T8" fmla="*/ 0 60000 65536"/>
              <a:gd name="T9" fmla="*/ 0 60000 65536"/>
              <a:gd name="T10" fmla="*/ 0 60000 65536"/>
              <a:gd name="T11" fmla="*/ 0 60000 65536"/>
              <a:gd name="T12" fmla="*/ 0 w 2994"/>
              <a:gd name="T13" fmla="*/ 0 h 1441"/>
              <a:gd name="T14" fmla="*/ 2994 w 2994"/>
              <a:gd name="T15" fmla="*/ 1441 h 14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4" h="1441">
                <a:moveTo>
                  <a:pt x="2994" y="262"/>
                </a:moveTo>
                <a:lnTo>
                  <a:pt x="1744" y="0"/>
                </a:lnTo>
                <a:lnTo>
                  <a:pt x="603" y="576"/>
                </a:lnTo>
                <a:lnTo>
                  <a:pt x="0" y="1441"/>
                </a:lnTo>
              </a:path>
            </a:pathLst>
          </a:custGeom>
          <a:noFill/>
          <a:ln w="25400">
            <a:solidFill>
              <a:srgbClr val="00FF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7" name="Oval 25"/>
          <p:cNvSpPr>
            <a:spLocks noChangeArrowheads="1"/>
          </p:cNvSpPr>
          <p:nvPr/>
        </p:nvSpPr>
        <p:spPr bwMode="auto">
          <a:xfrm>
            <a:off x="4302125" y="4957763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18" name="Text Box 26"/>
          <p:cNvSpPr txBox="1">
            <a:spLocks noChangeArrowheads="1"/>
          </p:cNvSpPr>
          <p:nvPr/>
        </p:nvSpPr>
        <p:spPr bwMode="auto">
          <a:xfrm>
            <a:off x="6443663" y="4437063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メッシュ</a:t>
            </a:r>
          </a:p>
        </p:txBody>
      </p:sp>
      <p:sp>
        <p:nvSpPr>
          <p:cNvPr id="21519" name="Oval 6"/>
          <p:cNvSpPr>
            <a:spLocks noChangeArrowheads="1"/>
          </p:cNvSpPr>
          <p:nvPr/>
        </p:nvSpPr>
        <p:spPr bwMode="auto">
          <a:xfrm>
            <a:off x="6588125" y="2492375"/>
            <a:ext cx="576263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F5B0C14-5C61-4CA3-AEB7-B7F1A4B2646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今回の授業の目的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828675"/>
            <a:ext cx="7500938" cy="180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ポリゴンメッシュに関して以下を学ぶ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計算機上でのデータ構造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表示などに必要な微分値の計算</a:t>
            </a:r>
          </a:p>
          <a:p>
            <a:pPr lvl="1" eaLnBrk="1" hangingPunct="1"/>
            <a:endParaRPr lang="ja-JP" altLang="en-US" smtClean="0"/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47950"/>
            <a:ext cx="1801813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/>
          <a:stretch>
            <a:fillRect/>
          </a:stretch>
        </p:blipFill>
        <p:spPr bwMode="auto">
          <a:xfrm>
            <a:off x="3419475" y="2709863"/>
            <a:ext cx="2638425" cy="266382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6746" r="4222" b="3262"/>
          <a:stretch>
            <a:fillRect/>
          </a:stretch>
        </p:blipFill>
        <p:spPr bwMode="auto">
          <a:xfrm>
            <a:off x="6156325" y="3933825"/>
            <a:ext cx="2663825" cy="266382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268538" y="2708275"/>
            <a:ext cx="647700" cy="64928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27ACB88-41D9-48BB-B76C-7593A8C2F736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三角形の法線の計算法</a:t>
            </a:r>
            <a:endParaRPr lang="en-US" altLang="ja-JP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ja-JP" smtClean="0"/>
              <a:t>2</a:t>
            </a:r>
            <a:r>
              <a:rPr lang="ja-JP" altLang="en-US" smtClean="0"/>
              <a:t>つの辺の外積を正規化したベクトル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3</a:t>
            </a:r>
            <a:r>
              <a:rPr lang="ja-JP" altLang="en-US" smtClean="0"/>
              <a:t>つの頂点番号は、時計と反対回りに並んでいる</a:t>
            </a:r>
            <a:endParaRPr lang="en-US" altLang="ja-JP" smtClean="0"/>
          </a:p>
        </p:txBody>
      </p:sp>
      <p:sp>
        <p:nvSpPr>
          <p:cNvPr id="22533" name="Freeform 4"/>
          <p:cNvSpPr>
            <a:spLocks/>
          </p:cNvSpPr>
          <p:nvPr/>
        </p:nvSpPr>
        <p:spPr bwMode="auto">
          <a:xfrm>
            <a:off x="1403350" y="3357563"/>
            <a:ext cx="2251075" cy="2292350"/>
          </a:xfrm>
          <a:custGeom>
            <a:avLst/>
            <a:gdLst>
              <a:gd name="T0" fmla="*/ 2147483646 w 1418"/>
              <a:gd name="T1" fmla="*/ 2147483646 h 1444"/>
              <a:gd name="T2" fmla="*/ 0 w 1418"/>
              <a:gd name="T3" fmla="*/ 2147483646 h 1444"/>
              <a:gd name="T4" fmla="*/ 2147483646 w 1418"/>
              <a:gd name="T5" fmla="*/ 0 h 1444"/>
              <a:gd name="T6" fmla="*/ 2147483646 w 1418"/>
              <a:gd name="T7" fmla="*/ 2147483646 h 1444"/>
              <a:gd name="T8" fmla="*/ 0 60000 65536"/>
              <a:gd name="T9" fmla="*/ 0 60000 65536"/>
              <a:gd name="T10" fmla="*/ 0 60000 65536"/>
              <a:gd name="T11" fmla="*/ 0 60000 65536"/>
              <a:gd name="T12" fmla="*/ 0 w 1418"/>
              <a:gd name="T13" fmla="*/ 0 h 1444"/>
              <a:gd name="T14" fmla="*/ 1418 w 1418"/>
              <a:gd name="T15" fmla="*/ 1444 h 1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18" h="1444">
                <a:moveTo>
                  <a:pt x="1372" y="1444"/>
                </a:moveTo>
                <a:lnTo>
                  <a:pt x="0" y="861"/>
                </a:lnTo>
                <a:lnTo>
                  <a:pt x="1418" y="0"/>
                </a:lnTo>
                <a:lnTo>
                  <a:pt x="1372" y="1444"/>
                </a:lnTo>
                <a:close/>
              </a:path>
            </a:pathLst>
          </a:custGeom>
          <a:solidFill>
            <a:srgbClr val="FFFF99"/>
          </a:solidFill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1403350" y="3357563"/>
            <a:ext cx="2232025" cy="13684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403350" y="4725988"/>
            <a:ext cx="2159000" cy="9366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5148263" y="3067050"/>
          <a:ext cx="24098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数式" r:id="rId3" imgW="787058" imgH="304668" progId="Equation.3">
                  <p:embed/>
                </p:oleObj>
              </mc:Choice>
              <mc:Fallback>
                <p:oleObj name="数式" r:id="rId3" imgW="787058" imgH="30466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067050"/>
                        <a:ext cx="24098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5143500" y="4924425"/>
          <a:ext cx="13985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数式" r:id="rId5" imgW="457002" imgH="444307" progId="Equation.3">
                  <p:embed/>
                </p:oleObj>
              </mc:Choice>
              <mc:Fallback>
                <p:oleObj name="数式" r:id="rId5" imgW="457002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924425"/>
                        <a:ext cx="1398588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1835150" y="5013325"/>
          <a:ext cx="8159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数式" r:id="rId7" imgW="266469" imgH="291847" progId="Equation.3">
                  <p:embed/>
                </p:oleObj>
              </mc:Choice>
              <mc:Fallback>
                <p:oleObj name="数式" r:id="rId7" imgW="266469" imgH="29184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013325"/>
                        <a:ext cx="815975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2124075" y="2997200"/>
          <a:ext cx="8159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数式" r:id="rId9" imgW="266469" imgH="304536" progId="Equation.3">
                  <p:embed/>
                </p:oleObj>
              </mc:Choice>
              <mc:Fallback>
                <p:oleObj name="数式" r:id="rId9" imgW="266469" imgH="30453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997200"/>
                        <a:ext cx="8159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827088" y="4149725"/>
          <a:ext cx="4667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数式" r:id="rId11" imgW="152268" imgH="266469" progId="Equation.3">
                  <p:embed/>
                </p:oleObj>
              </mc:Choice>
              <mc:Fallback>
                <p:oleObj name="数式" r:id="rId11" imgW="152268" imgH="26646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149725"/>
                        <a:ext cx="4667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3635375" y="2636838"/>
          <a:ext cx="4667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数式" r:id="rId13" imgW="152334" imgH="279279" progId="Equation.3">
                  <p:embed/>
                </p:oleObj>
              </mc:Choice>
              <mc:Fallback>
                <p:oleObj name="数式" r:id="rId13" imgW="152334" imgH="27927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636838"/>
                        <a:ext cx="4667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3635375" y="5516563"/>
          <a:ext cx="466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数式" r:id="rId15" imgW="152268" imgH="164957" progId="Equation.3">
                  <p:embed/>
                </p:oleObj>
              </mc:Choice>
              <mc:Fallback>
                <p:oleObj name="数式" r:id="rId15" imgW="152268" imgH="16495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516563"/>
                        <a:ext cx="4667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2771775" y="4076700"/>
            <a:ext cx="0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2843213" y="4005263"/>
          <a:ext cx="3873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数式" r:id="rId17" imgW="126725" imgH="126725" progId="Equation.3">
                  <p:embed/>
                </p:oleObj>
              </mc:Choice>
              <mc:Fallback>
                <p:oleObj name="数式" r:id="rId17" imgW="126725" imgH="12672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05263"/>
                        <a:ext cx="3873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787900" y="2849563"/>
            <a:ext cx="1141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1. </a:t>
            </a:r>
            <a:r>
              <a:rPr lang="ja-JP" altLang="en-US" sz="2400"/>
              <a:t>外積</a:t>
            </a:r>
            <a:endParaRPr lang="en-US" altLang="ja-JP" sz="2400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787900" y="4643438"/>
            <a:ext cx="144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2. </a:t>
            </a:r>
            <a:r>
              <a:rPr lang="ja-JP" altLang="en-US" sz="2400"/>
              <a:t>正規化</a:t>
            </a:r>
            <a:endParaRPr lang="en-US" altLang="ja-JP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6A1F819-1D5F-4A5B-9E67-70C0ECBB039F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-2143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法線計算の計算機実装</a:t>
            </a:r>
            <a:endParaRPr lang="en-US" altLang="ja-JP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11288" y="2078038"/>
            <a:ext cx="6184900" cy="467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for(int i=0; i&lt;triN; i++)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    int* t = tri[i];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    float* A = ver[ t[0] ];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    float* B = ver[ t[1] 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    float* C = ver[ t[2] 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    </a:t>
            </a: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float cx = ??;</a:t>
            </a:r>
            <a:endParaRPr lang="ja-JP" altLang="en-US" sz="20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    float cy = ??;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    float cz = ??;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    float l = sqrt(cx*cx + cy*cy + cz*cz);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    norT[i][0] = cx/l;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    norT[i][1] = cy/l;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    norT[i][2] = cz/l;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}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359275" y="4076700"/>
            <a:ext cx="946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外積</a:t>
            </a:r>
            <a:endParaRPr lang="en-US" altLang="ja-JP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の計算</a:t>
            </a:r>
            <a:endParaRPr lang="en-US" altLang="ja-JP" sz="2000"/>
          </a:p>
        </p:txBody>
      </p:sp>
      <p:sp>
        <p:nvSpPr>
          <p:cNvPr id="23558" name="AutoShape 6"/>
          <p:cNvSpPr>
            <a:spLocks/>
          </p:cNvSpPr>
          <p:nvPr/>
        </p:nvSpPr>
        <p:spPr bwMode="auto">
          <a:xfrm>
            <a:off x="3490913" y="4005263"/>
            <a:ext cx="719137" cy="920750"/>
          </a:xfrm>
          <a:prstGeom prst="rightBrace">
            <a:avLst>
              <a:gd name="adj1" fmla="val 10670"/>
              <a:gd name="adj2" fmla="val 50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59" name="AutoShape 7"/>
          <p:cNvSpPr>
            <a:spLocks/>
          </p:cNvSpPr>
          <p:nvPr/>
        </p:nvSpPr>
        <p:spPr bwMode="auto">
          <a:xfrm>
            <a:off x="5697538" y="5149850"/>
            <a:ext cx="719137" cy="1368425"/>
          </a:xfrm>
          <a:prstGeom prst="rightBrace">
            <a:avLst>
              <a:gd name="adj1" fmla="val 15857"/>
              <a:gd name="adj2" fmla="val 467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415088" y="5578475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正規化</a:t>
            </a:r>
            <a:endParaRPr lang="en-US" altLang="ja-JP" sz="20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14500" y="1214438"/>
            <a:ext cx="20002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000" dirty="0">
                <a:latin typeface="+mn-ea"/>
                <a:ea typeface="+mn-ea"/>
              </a:rPr>
              <a:t>float (*</a:t>
            </a:r>
            <a:r>
              <a:rPr lang="en-US" altLang="ja-JP" sz="2000" dirty="0" err="1">
                <a:latin typeface="+mn-ea"/>
                <a:ea typeface="+mn-ea"/>
              </a:rPr>
              <a:t>norT</a:t>
            </a:r>
            <a:r>
              <a:rPr lang="en-US" altLang="ja-JP" sz="2000" dirty="0">
                <a:latin typeface="+mn-ea"/>
                <a:ea typeface="+mn-ea"/>
              </a:rPr>
              <a:t>)[3];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29063" y="1214438"/>
            <a:ext cx="28575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000" dirty="0" err="1">
                <a:latin typeface="+mn-ea"/>
                <a:ea typeface="+mn-ea"/>
              </a:rPr>
              <a:t>norT</a:t>
            </a:r>
            <a:r>
              <a:rPr lang="en-US" altLang="ja-JP" sz="2000" dirty="0">
                <a:latin typeface="+mn-ea"/>
                <a:ea typeface="+mn-ea"/>
              </a:rPr>
              <a:t> = new float[</a:t>
            </a:r>
            <a:r>
              <a:rPr lang="en-US" altLang="ja-JP" sz="2000" dirty="0" err="1">
                <a:latin typeface="+mn-ea"/>
                <a:ea typeface="+mn-ea"/>
              </a:rPr>
              <a:t>triN</a:t>
            </a:r>
            <a:r>
              <a:rPr lang="en-US" altLang="ja-JP" sz="2000" dirty="0">
                <a:latin typeface="+mn-ea"/>
                <a:ea typeface="+mn-ea"/>
              </a:rPr>
              <a:t>][3];</a:t>
            </a:r>
          </a:p>
        </p:txBody>
      </p:sp>
      <p:sp>
        <p:nvSpPr>
          <p:cNvPr id="23563" name="AutoShape 6"/>
          <p:cNvSpPr>
            <a:spLocks/>
          </p:cNvSpPr>
          <p:nvPr/>
        </p:nvSpPr>
        <p:spPr bwMode="auto">
          <a:xfrm>
            <a:off x="4125913" y="2792413"/>
            <a:ext cx="719137" cy="920750"/>
          </a:xfrm>
          <a:prstGeom prst="rightBrace">
            <a:avLst>
              <a:gd name="adj1" fmla="val 10670"/>
              <a:gd name="adj2" fmla="val 50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64" name="Text Box 5"/>
          <p:cNvSpPr txBox="1">
            <a:spLocks noChangeArrowheads="1"/>
          </p:cNvSpPr>
          <p:nvPr/>
        </p:nvSpPr>
        <p:spPr bwMode="auto">
          <a:xfrm>
            <a:off x="4706938" y="2720975"/>
            <a:ext cx="20494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添え字を書くのが</a:t>
            </a:r>
            <a:endParaRPr lang="en-US" altLang="ja-JP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面倒なので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いったん代入</a:t>
            </a:r>
            <a:endParaRPr lang="en-US" altLang="ja-JP" sz="2000"/>
          </a:p>
        </p:txBody>
      </p:sp>
      <p:sp>
        <p:nvSpPr>
          <p:cNvPr id="23565" name="テキスト ボックス 11"/>
          <p:cNvSpPr txBox="1">
            <a:spLocks noChangeArrowheads="1"/>
          </p:cNvSpPr>
          <p:nvPr/>
        </p:nvSpPr>
        <p:spPr bwMode="auto">
          <a:xfrm>
            <a:off x="1339850" y="1649413"/>
            <a:ext cx="284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法線の計算ルーチン</a:t>
            </a:r>
          </a:p>
        </p:txBody>
      </p:sp>
      <p:sp>
        <p:nvSpPr>
          <p:cNvPr id="23566" name="テキスト ボックス 12"/>
          <p:cNvSpPr txBox="1">
            <a:spLocks noChangeArrowheads="1"/>
          </p:cNvSpPr>
          <p:nvPr/>
        </p:nvSpPr>
        <p:spPr bwMode="auto">
          <a:xfrm>
            <a:off x="2741613" y="752475"/>
            <a:ext cx="2687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宣言とメモリの確保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0244841-EBBB-4729-961A-8A2438452DF6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-71438"/>
            <a:ext cx="8715375" cy="1143001"/>
          </a:xfrm>
        </p:spPr>
        <p:txBody>
          <a:bodyPr/>
          <a:lstStyle/>
          <a:p>
            <a:pPr eaLnBrk="1" hangingPunct="1"/>
            <a:r>
              <a:rPr lang="en-US" altLang="ja-JP" smtClean="0"/>
              <a:t>OpenGL</a:t>
            </a:r>
            <a:r>
              <a:rPr lang="ja-JP" altLang="en-US" smtClean="0"/>
              <a:t>でのフラットシェーディング</a:t>
            </a:r>
            <a:endParaRPr lang="en-US" altLang="ja-JP" smtClean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5689600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void </a:t>
            </a:r>
            <a:r>
              <a:rPr lang="en-US" altLang="ja-JP" sz="2400" dirty="0" err="1">
                <a:latin typeface="+mn-ea"/>
                <a:ea typeface="+mn-ea"/>
              </a:rPr>
              <a:t>flatShading</a:t>
            </a:r>
            <a:r>
              <a:rPr lang="en-US" altLang="ja-JP" sz="2400" dirty="0">
                <a:latin typeface="+mn-ea"/>
                <a:ea typeface="+mn-ea"/>
              </a:rPr>
              <a:t>() {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  </a:t>
            </a:r>
            <a:r>
              <a:rPr lang="en-US" altLang="ja-JP" sz="2400" dirty="0" err="1">
                <a:latin typeface="+mn-ea"/>
                <a:ea typeface="+mn-ea"/>
              </a:rPr>
              <a:t>glPolygonMode</a:t>
            </a:r>
            <a:r>
              <a:rPr lang="en-US" altLang="ja-JP" sz="2400" dirty="0">
                <a:latin typeface="+mn-ea"/>
                <a:ea typeface="+mn-ea"/>
              </a:rPr>
              <a:t>(GL_FRONT, GL_FILL);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  </a:t>
            </a:r>
            <a:r>
              <a:rPr lang="en-US" altLang="ja-JP" sz="2400" dirty="0" err="1">
                <a:latin typeface="+mn-ea"/>
                <a:ea typeface="+mn-ea"/>
              </a:rPr>
              <a:t>glShadeModel</a:t>
            </a:r>
            <a:r>
              <a:rPr lang="en-US" altLang="ja-JP" sz="2400" dirty="0">
                <a:latin typeface="+mn-ea"/>
                <a:ea typeface="+mn-ea"/>
              </a:rPr>
              <a:t>(GL_FLAT); </a:t>
            </a:r>
          </a:p>
          <a:p>
            <a:pPr eaLnBrk="1" hangingPunct="1">
              <a:defRPr/>
            </a:pP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  for(</a:t>
            </a:r>
            <a:r>
              <a:rPr lang="en-US" altLang="ja-JP" sz="2400" dirty="0" err="1">
                <a:latin typeface="+mn-ea"/>
                <a:ea typeface="+mn-ea"/>
              </a:rPr>
              <a:t>int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dirty="0" err="1">
                <a:latin typeface="+mn-ea"/>
                <a:ea typeface="+mn-ea"/>
              </a:rPr>
              <a:t>i</a:t>
            </a:r>
            <a:r>
              <a:rPr lang="en-US" altLang="ja-JP" sz="2400" dirty="0">
                <a:latin typeface="+mn-ea"/>
                <a:ea typeface="+mn-ea"/>
              </a:rPr>
              <a:t>=0; </a:t>
            </a:r>
            <a:r>
              <a:rPr lang="en-US" altLang="ja-JP" sz="2400" dirty="0" err="1">
                <a:latin typeface="+mn-ea"/>
                <a:ea typeface="+mn-ea"/>
              </a:rPr>
              <a:t>i</a:t>
            </a:r>
            <a:r>
              <a:rPr lang="en-US" altLang="ja-JP" sz="2400" dirty="0">
                <a:latin typeface="+mn-ea"/>
                <a:ea typeface="+mn-ea"/>
              </a:rPr>
              <a:t>&lt;</a:t>
            </a:r>
            <a:r>
              <a:rPr lang="en-US" altLang="ja-JP" sz="2400" dirty="0" err="1">
                <a:latin typeface="+mn-ea"/>
                <a:ea typeface="+mn-ea"/>
              </a:rPr>
              <a:t>triN</a:t>
            </a:r>
            <a:r>
              <a:rPr lang="en-US" altLang="ja-JP" sz="2400" dirty="0">
                <a:latin typeface="+mn-ea"/>
                <a:ea typeface="+mn-ea"/>
              </a:rPr>
              <a:t>; </a:t>
            </a:r>
            <a:r>
              <a:rPr lang="en-US" altLang="ja-JP" sz="2400" dirty="0" err="1">
                <a:latin typeface="+mn-ea"/>
                <a:ea typeface="+mn-ea"/>
              </a:rPr>
              <a:t>i</a:t>
            </a:r>
            <a:r>
              <a:rPr lang="en-US" altLang="ja-JP" sz="2400" dirty="0">
                <a:latin typeface="+mn-ea"/>
                <a:ea typeface="+mn-ea"/>
              </a:rPr>
              <a:t>++) {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      </a:t>
            </a:r>
            <a:r>
              <a:rPr lang="en-US" altLang="ja-JP" sz="2400" dirty="0" err="1">
                <a:latin typeface="+mn-ea"/>
                <a:ea typeface="+mn-ea"/>
              </a:rPr>
              <a:t>int</a:t>
            </a:r>
            <a:r>
              <a:rPr lang="en-US" altLang="ja-JP" sz="2400" dirty="0">
                <a:latin typeface="+mn-ea"/>
                <a:ea typeface="+mn-ea"/>
              </a:rPr>
              <a:t>* t = tri[</a:t>
            </a:r>
            <a:r>
              <a:rPr lang="en-US" altLang="ja-JP" sz="2400" dirty="0" err="1">
                <a:latin typeface="+mn-ea"/>
                <a:ea typeface="+mn-ea"/>
              </a:rPr>
              <a:t>i</a:t>
            </a:r>
            <a:r>
              <a:rPr lang="en-US" altLang="ja-JP" sz="2400" dirty="0">
                <a:latin typeface="+mn-ea"/>
                <a:ea typeface="+mn-ea"/>
              </a:rPr>
              <a:t>];</a:t>
            </a:r>
          </a:p>
          <a:p>
            <a:pPr eaLnBrk="1" hangingPunct="1">
              <a:defRPr/>
            </a:pPr>
            <a:endParaRPr lang="en-US" altLang="ja-JP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      </a:t>
            </a:r>
            <a:r>
              <a:rPr lang="en-US" altLang="ja-JP" sz="2400" dirty="0" err="1">
                <a:latin typeface="+mn-ea"/>
                <a:ea typeface="+mn-ea"/>
              </a:rPr>
              <a:t>glBegin</a:t>
            </a:r>
            <a:r>
              <a:rPr lang="en-US" altLang="ja-JP" sz="2400" dirty="0">
                <a:latin typeface="+mn-ea"/>
                <a:ea typeface="+mn-ea"/>
              </a:rPr>
              <a:t>(GL_POLYGON);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        </a:t>
            </a: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</a:rPr>
              <a:t>glNormal3fv(</a:t>
            </a:r>
            <a:r>
              <a:rPr lang="en-US" altLang="ja-JP" sz="2400" dirty="0" err="1">
                <a:solidFill>
                  <a:srgbClr val="FF0000"/>
                </a:solidFill>
                <a:latin typeface="+mn-ea"/>
                <a:ea typeface="+mn-ea"/>
              </a:rPr>
              <a:t>norT</a:t>
            </a: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</a:rPr>
              <a:t>[</a:t>
            </a:r>
            <a:r>
              <a:rPr lang="en-US" altLang="ja-JP" sz="2400" dirty="0" err="1">
                <a:solidFill>
                  <a:srgbClr val="FF0000"/>
                </a:solidFill>
                <a:latin typeface="+mn-ea"/>
                <a:ea typeface="+mn-ea"/>
              </a:rPr>
              <a:t>i</a:t>
            </a:r>
            <a:r>
              <a:rPr lang="en-US" altLang="ja-JP" sz="2400" dirty="0">
                <a:solidFill>
                  <a:srgbClr val="FF0000"/>
                </a:solidFill>
                <a:latin typeface="+mn-ea"/>
                <a:ea typeface="+mn-ea"/>
              </a:rPr>
              <a:t>]);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        glVertex3fv(</a:t>
            </a:r>
            <a:r>
              <a:rPr lang="en-US" altLang="ja-JP" sz="2400" dirty="0" err="1">
                <a:latin typeface="+mn-ea"/>
                <a:ea typeface="+mn-ea"/>
              </a:rPr>
              <a:t>ver</a:t>
            </a:r>
            <a:r>
              <a:rPr lang="en-US" altLang="ja-JP" sz="2400" dirty="0">
                <a:latin typeface="+mn-ea"/>
                <a:ea typeface="+mn-ea"/>
              </a:rPr>
              <a:t>[ t[0] ]);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        glVertex3fv(</a:t>
            </a:r>
            <a:r>
              <a:rPr lang="en-US" altLang="ja-JP" sz="2400" dirty="0" err="1">
                <a:latin typeface="+mn-ea"/>
                <a:ea typeface="+mn-ea"/>
              </a:rPr>
              <a:t>ver</a:t>
            </a:r>
            <a:r>
              <a:rPr lang="en-US" altLang="ja-JP" sz="2400" dirty="0">
                <a:latin typeface="+mn-ea"/>
                <a:ea typeface="+mn-ea"/>
              </a:rPr>
              <a:t>[ t[1] ]);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        glVertex3fv(</a:t>
            </a:r>
            <a:r>
              <a:rPr lang="en-US" altLang="ja-JP" sz="2400" dirty="0" err="1">
                <a:latin typeface="+mn-ea"/>
                <a:ea typeface="+mn-ea"/>
              </a:rPr>
              <a:t>ver</a:t>
            </a:r>
            <a:r>
              <a:rPr lang="en-US" altLang="ja-JP" sz="2400" dirty="0">
                <a:latin typeface="+mn-ea"/>
                <a:ea typeface="+mn-ea"/>
              </a:rPr>
              <a:t>[ t[2] ]);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      </a:t>
            </a:r>
            <a:r>
              <a:rPr lang="en-US" altLang="ja-JP" sz="2400" dirty="0" err="1">
                <a:latin typeface="+mn-ea"/>
                <a:ea typeface="+mn-ea"/>
              </a:rPr>
              <a:t>glEnd</a:t>
            </a:r>
            <a:r>
              <a:rPr lang="en-US" altLang="ja-JP" sz="2400" dirty="0">
                <a:latin typeface="+mn-ea"/>
                <a:ea typeface="+mn-ea"/>
              </a:rPr>
              <a:t>();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    }</a:t>
            </a:r>
          </a:p>
          <a:p>
            <a:pPr eaLnBrk="1" hangingPunct="1">
              <a:defRPr/>
            </a:pPr>
            <a:r>
              <a:rPr lang="en-US" altLang="ja-JP" sz="2400" dirty="0">
                <a:latin typeface="+mn-ea"/>
                <a:ea typeface="+mn-ea"/>
              </a:rPr>
              <a:t>}</a:t>
            </a:r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5786438" y="1557338"/>
            <a:ext cx="719137" cy="719137"/>
          </a:xfrm>
          <a:prstGeom prst="rightBrace">
            <a:avLst>
              <a:gd name="adj1" fmla="val 8333"/>
              <a:gd name="adj2" fmla="val 50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00813" y="1428750"/>
            <a:ext cx="2498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塗りつぶし多角形を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フラットシェーディング</a:t>
            </a:r>
            <a:endParaRPr lang="en-US" altLang="ja-JP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で描くモード</a:t>
            </a:r>
            <a:endParaRPr lang="en-US" altLang="ja-JP" sz="2000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357688" y="4286250"/>
            <a:ext cx="207168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6500813" y="3929063"/>
            <a:ext cx="1677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三角形の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法線を設定</a:t>
            </a:r>
            <a:endParaRPr lang="en-US" altLang="ja-JP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652DC2A-AA30-41BD-8E44-2AE5BF482290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746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スムースシェーディング </a:t>
            </a:r>
            <a:r>
              <a:rPr lang="en-US" altLang="ja-JP" smtClean="0"/>
              <a:t>(</a:t>
            </a:r>
            <a:r>
              <a:rPr lang="ja-JP" altLang="en-US" smtClean="0"/>
              <a:t>色補間</a:t>
            </a:r>
            <a:r>
              <a:rPr lang="en-US" altLang="ja-JP" smtClean="0"/>
              <a:t>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eaLnBrk="1" hangingPunct="1"/>
            <a:r>
              <a:rPr lang="ja-JP" altLang="en-US" smtClean="0"/>
              <a:t>頂点で法線を定義して色を計算する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三角形は色を線形補間して塗りつぶされる</a:t>
            </a:r>
            <a:endParaRPr lang="en-US" altLang="ja-JP" smtClean="0"/>
          </a:p>
        </p:txBody>
      </p:sp>
      <p:sp>
        <p:nvSpPr>
          <p:cNvPr id="25605" name="Text Box 13"/>
          <p:cNvSpPr txBox="1">
            <a:spLocks noChangeArrowheads="1"/>
          </p:cNvSpPr>
          <p:nvPr/>
        </p:nvSpPr>
        <p:spPr bwMode="auto">
          <a:xfrm>
            <a:off x="7072313" y="2286000"/>
            <a:ext cx="69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光源</a:t>
            </a:r>
            <a:endParaRPr lang="en-US" altLang="ja-JP" sz="2000"/>
          </a:p>
        </p:txBody>
      </p:sp>
      <p:sp>
        <p:nvSpPr>
          <p:cNvPr id="25606" name="Line 14"/>
          <p:cNvSpPr>
            <a:spLocks noChangeShapeType="1"/>
          </p:cNvSpPr>
          <p:nvPr/>
        </p:nvSpPr>
        <p:spPr bwMode="auto">
          <a:xfrm flipH="1" flipV="1">
            <a:off x="2611438" y="4378325"/>
            <a:ext cx="720725" cy="7207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7" name="Text Box 15"/>
          <p:cNvSpPr txBox="1">
            <a:spLocks noChangeArrowheads="1"/>
          </p:cNvSpPr>
          <p:nvPr/>
        </p:nvSpPr>
        <p:spPr bwMode="auto">
          <a:xfrm>
            <a:off x="1982788" y="4583113"/>
            <a:ext cx="69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FF"/>
                </a:solidFill>
              </a:rPr>
              <a:t>法線</a:t>
            </a:r>
            <a:endParaRPr lang="en-US" altLang="ja-JP" sz="2000">
              <a:solidFill>
                <a:srgbClr val="0000FF"/>
              </a:solidFill>
            </a:endParaRPr>
          </a:p>
        </p:txBody>
      </p:sp>
      <p:sp>
        <p:nvSpPr>
          <p:cNvPr id="25608" name="Line 16"/>
          <p:cNvSpPr>
            <a:spLocks noChangeShapeType="1"/>
          </p:cNvSpPr>
          <p:nvPr/>
        </p:nvSpPr>
        <p:spPr bwMode="auto">
          <a:xfrm flipH="1">
            <a:off x="5059363" y="2651125"/>
            <a:ext cx="1512887" cy="1584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9" name="Oval 17"/>
          <p:cNvSpPr>
            <a:spLocks noChangeArrowheads="1"/>
          </p:cNvSpPr>
          <p:nvPr/>
        </p:nvSpPr>
        <p:spPr bwMode="auto">
          <a:xfrm>
            <a:off x="685800" y="3243263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5610" name="Text Box 18"/>
          <p:cNvSpPr txBox="1">
            <a:spLocks noChangeArrowheads="1"/>
          </p:cNvSpPr>
          <p:nvPr/>
        </p:nvSpPr>
        <p:spPr bwMode="auto">
          <a:xfrm>
            <a:off x="642938" y="2797175"/>
            <a:ext cx="69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視点</a:t>
            </a:r>
            <a:endParaRPr lang="en-US" altLang="ja-JP" sz="2000"/>
          </a:p>
        </p:txBody>
      </p:sp>
      <p:sp>
        <p:nvSpPr>
          <p:cNvPr id="25611" name="Line 19"/>
          <p:cNvSpPr>
            <a:spLocks noChangeShapeType="1"/>
          </p:cNvSpPr>
          <p:nvPr/>
        </p:nvSpPr>
        <p:spPr bwMode="auto">
          <a:xfrm>
            <a:off x="1333500" y="3603625"/>
            <a:ext cx="3725863" cy="631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2" name="Freeform 20"/>
          <p:cNvSpPr>
            <a:spLocks/>
          </p:cNvSpPr>
          <p:nvPr/>
        </p:nvSpPr>
        <p:spPr bwMode="auto">
          <a:xfrm>
            <a:off x="2395538" y="4251325"/>
            <a:ext cx="4627562" cy="2071688"/>
          </a:xfrm>
          <a:custGeom>
            <a:avLst/>
            <a:gdLst>
              <a:gd name="T0" fmla="*/ 2147483646 w 2994"/>
              <a:gd name="T1" fmla="*/ 2147483646 h 1441"/>
              <a:gd name="T2" fmla="*/ 2147483646 w 2994"/>
              <a:gd name="T3" fmla="*/ 0 h 1441"/>
              <a:gd name="T4" fmla="*/ 2147483646 w 2994"/>
              <a:gd name="T5" fmla="*/ 2147483646 h 1441"/>
              <a:gd name="T6" fmla="*/ 0 w 2994"/>
              <a:gd name="T7" fmla="*/ 2147483646 h 1441"/>
              <a:gd name="T8" fmla="*/ 0 60000 65536"/>
              <a:gd name="T9" fmla="*/ 0 60000 65536"/>
              <a:gd name="T10" fmla="*/ 0 60000 65536"/>
              <a:gd name="T11" fmla="*/ 0 60000 65536"/>
              <a:gd name="T12" fmla="*/ 0 w 2994"/>
              <a:gd name="T13" fmla="*/ 0 h 1441"/>
              <a:gd name="T14" fmla="*/ 2994 w 2994"/>
              <a:gd name="T15" fmla="*/ 1441 h 14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4" h="1441">
                <a:moveTo>
                  <a:pt x="2994" y="262"/>
                </a:moveTo>
                <a:lnTo>
                  <a:pt x="1744" y="0"/>
                </a:lnTo>
                <a:lnTo>
                  <a:pt x="603" y="576"/>
                </a:lnTo>
                <a:lnTo>
                  <a:pt x="0" y="1441"/>
                </a:lnTo>
              </a:path>
            </a:pathLst>
          </a:custGeom>
          <a:noFill/>
          <a:ln w="25400">
            <a:solidFill>
              <a:srgbClr val="00FF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3" name="Oval 24"/>
          <p:cNvSpPr>
            <a:spLocks noChangeArrowheads="1"/>
          </p:cNvSpPr>
          <p:nvPr/>
        </p:nvSpPr>
        <p:spPr bwMode="auto">
          <a:xfrm>
            <a:off x="4141788" y="4611688"/>
            <a:ext cx="144462" cy="144462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5614" name="Text Box 25"/>
          <p:cNvSpPr txBox="1">
            <a:spLocks noChangeArrowheads="1"/>
          </p:cNvSpPr>
          <p:nvPr/>
        </p:nvSpPr>
        <p:spPr bwMode="auto">
          <a:xfrm>
            <a:off x="6283325" y="4090988"/>
            <a:ext cx="115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メッシュ</a:t>
            </a:r>
            <a:endParaRPr lang="en-US" altLang="ja-JP" sz="2400"/>
          </a:p>
        </p:txBody>
      </p:sp>
      <p:sp>
        <p:nvSpPr>
          <p:cNvPr id="25615" name="Oval 26"/>
          <p:cNvSpPr>
            <a:spLocks noChangeArrowheads="1"/>
          </p:cNvSpPr>
          <p:nvPr/>
        </p:nvSpPr>
        <p:spPr bwMode="auto">
          <a:xfrm>
            <a:off x="6427788" y="2146300"/>
            <a:ext cx="576262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5616" name="Line 31"/>
          <p:cNvSpPr>
            <a:spLocks noChangeShapeType="1"/>
          </p:cNvSpPr>
          <p:nvPr/>
        </p:nvSpPr>
        <p:spPr bwMode="auto">
          <a:xfrm flipH="1" flipV="1">
            <a:off x="5059363" y="3370263"/>
            <a:ext cx="0" cy="865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7" name="Oval 32"/>
          <p:cNvSpPr>
            <a:spLocks noChangeArrowheads="1"/>
          </p:cNvSpPr>
          <p:nvPr/>
        </p:nvSpPr>
        <p:spPr bwMode="auto">
          <a:xfrm>
            <a:off x="3259138" y="5027613"/>
            <a:ext cx="144462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5618" name="Oval 33"/>
          <p:cNvSpPr>
            <a:spLocks noChangeArrowheads="1"/>
          </p:cNvSpPr>
          <p:nvPr/>
        </p:nvSpPr>
        <p:spPr bwMode="auto">
          <a:xfrm>
            <a:off x="4987925" y="41624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5619" name="Text Box 34"/>
          <p:cNvSpPr txBox="1">
            <a:spLocks noChangeArrowheads="1"/>
          </p:cNvSpPr>
          <p:nvPr/>
        </p:nvSpPr>
        <p:spPr bwMode="auto">
          <a:xfrm>
            <a:off x="4627563" y="2938463"/>
            <a:ext cx="69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法線</a:t>
            </a:r>
            <a:endParaRPr lang="en-US" altLang="ja-JP" sz="2000">
              <a:solidFill>
                <a:srgbClr val="FF0000"/>
              </a:solidFill>
            </a:endParaRPr>
          </a:p>
        </p:txBody>
      </p:sp>
      <p:sp>
        <p:nvSpPr>
          <p:cNvPr id="25620" name="Line 35"/>
          <p:cNvSpPr>
            <a:spLocks noChangeShapeType="1"/>
          </p:cNvSpPr>
          <p:nvPr/>
        </p:nvSpPr>
        <p:spPr bwMode="auto">
          <a:xfrm flipH="1">
            <a:off x="3332163" y="2651125"/>
            <a:ext cx="3186112" cy="2447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21" name="Line 36"/>
          <p:cNvSpPr>
            <a:spLocks noChangeShapeType="1"/>
          </p:cNvSpPr>
          <p:nvPr/>
        </p:nvSpPr>
        <p:spPr bwMode="auto">
          <a:xfrm>
            <a:off x="1316038" y="3659188"/>
            <a:ext cx="2016125" cy="14398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22" name="Freeform 37"/>
          <p:cNvSpPr>
            <a:spLocks/>
          </p:cNvSpPr>
          <p:nvPr/>
        </p:nvSpPr>
        <p:spPr bwMode="auto">
          <a:xfrm>
            <a:off x="3548063" y="4884738"/>
            <a:ext cx="647700" cy="309562"/>
          </a:xfrm>
          <a:custGeom>
            <a:avLst/>
            <a:gdLst>
              <a:gd name="T0" fmla="*/ 0 w 408"/>
              <a:gd name="T1" fmla="*/ 2147483646 h 195"/>
              <a:gd name="T2" fmla="*/ 2147483646 w 408"/>
              <a:gd name="T3" fmla="*/ 2147483646 h 195"/>
              <a:gd name="T4" fmla="*/ 2147483646 w 408"/>
              <a:gd name="T5" fmla="*/ 0 h 195"/>
              <a:gd name="T6" fmla="*/ 0 60000 65536"/>
              <a:gd name="T7" fmla="*/ 0 60000 65536"/>
              <a:gd name="T8" fmla="*/ 0 60000 65536"/>
              <a:gd name="T9" fmla="*/ 0 w 408"/>
              <a:gd name="T10" fmla="*/ 0 h 195"/>
              <a:gd name="T11" fmla="*/ 408 w 408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195">
                <a:moveTo>
                  <a:pt x="0" y="181"/>
                </a:moveTo>
                <a:cubicBezTo>
                  <a:pt x="39" y="178"/>
                  <a:pt x="168" y="195"/>
                  <a:pt x="236" y="165"/>
                </a:cubicBezTo>
                <a:cubicBezTo>
                  <a:pt x="304" y="135"/>
                  <a:pt x="372" y="34"/>
                  <a:pt x="4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23" name="Freeform 38"/>
          <p:cNvSpPr>
            <a:spLocks/>
          </p:cNvSpPr>
          <p:nvPr/>
        </p:nvSpPr>
        <p:spPr bwMode="auto">
          <a:xfrm>
            <a:off x="4411663" y="4379913"/>
            <a:ext cx="677862" cy="460375"/>
          </a:xfrm>
          <a:custGeom>
            <a:avLst/>
            <a:gdLst>
              <a:gd name="T0" fmla="*/ 2147483646 w 427"/>
              <a:gd name="T1" fmla="*/ 0 h 290"/>
              <a:gd name="T2" fmla="*/ 2147483646 w 427"/>
              <a:gd name="T3" fmla="*/ 2147483646 h 290"/>
              <a:gd name="T4" fmla="*/ 0 w 427"/>
              <a:gd name="T5" fmla="*/ 2147483646 h 290"/>
              <a:gd name="T6" fmla="*/ 0 60000 65536"/>
              <a:gd name="T7" fmla="*/ 0 60000 65536"/>
              <a:gd name="T8" fmla="*/ 0 60000 65536"/>
              <a:gd name="T9" fmla="*/ 0 w 427"/>
              <a:gd name="T10" fmla="*/ 0 h 290"/>
              <a:gd name="T11" fmla="*/ 427 w 427"/>
              <a:gd name="T12" fmla="*/ 290 h 2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" h="290">
                <a:moveTo>
                  <a:pt x="427" y="0"/>
                </a:moveTo>
                <a:cubicBezTo>
                  <a:pt x="404" y="38"/>
                  <a:pt x="366" y="187"/>
                  <a:pt x="295" y="228"/>
                </a:cubicBezTo>
                <a:cubicBezTo>
                  <a:pt x="233" y="290"/>
                  <a:pt x="61" y="242"/>
                  <a:pt x="0" y="2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24" name="Text Box 39"/>
          <p:cNvSpPr txBox="1">
            <a:spLocks noChangeArrowheads="1"/>
          </p:cNvSpPr>
          <p:nvPr/>
        </p:nvSpPr>
        <p:spPr bwMode="auto">
          <a:xfrm>
            <a:off x="4051300" y="5170488"/>
            <a:ext cx="117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色を補間</a:t>
            </a:r>
            <a:endParaRPr lang="en-US" altLang="ja-JP" sz="2000"/>
          </a:p>
        </p:txBody>
      </p:sp>
      <p:sp>
        <p:nvSpPr>
          <p:cNvPr id="25625" name="テキスト ボックス 23"/>
          <p:cNvSpPr txBox="1">
            <a:spLocks noChangeArrowheads="1"/>
          </p:cNvSpPr>
          <p:nvPr/>
        </p:nvSpPr>
        <p:spPr bwMode="auto">
          <a:xfrm>
            <a:off x="2576513" y="6000750"/>
            <a:ext cx="4100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※ </a:t>
            </a:r>
            <a:r>
              <a:rPr lang="ja-JP" altLang="en-US" sz="2400"/>
              <a:t>法線補間をする方法もある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(</a:t>
            </a:r>
            <a:r>
              <a:rPr lang="ja-JP" altLang="en-US" sz="2400"/>
              <a:t>計算量が若干多いが高品質</a:t>
            </a:r>
            <a:r>
              <a:rPr lang="en-US" altLang="ja-JP" sz="2400"/>
              <a:t>)</a:t>
            </a:r>
            <a:endParaRPr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45E746E-F88B-4576-8B16-A8D588B982A5}" type="slidenum">
              <a:rPr lang="en-US" altLang="ja-JP"/>
              <a:pPr/>
              <a:t>24</a:t>
            </a:fld>
            <a:endParaRPr lang="en-US" altLang="ja-JP"/>
          </a:p>
        </p:txBody>
      </p:sp>
      <p:pic>
        <p:nvPicPr>
          <p:cNvPr id="26627" name="Picture 75" descr="oct_wi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25725"/>
            <a:ext cx="2336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頂点法線の計算法</a:t>
            </a:r>
            <a:endParaRPr lang="en-US" altLang="ja-JP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362950" cy="2044700"/>
          </a:xfrm>
        </p:spPr>
        <p:txBody>
          <a:bodyPr/>
          <a:lstStyle/>
          <a:p>
            <a:pPr eaLnBrk="1" hangingPunct="1"/>
            <a:r>
              <a:rPr lang="ja-JP" altLang="en-US" smtClean="0"/>
              <a:t>頂点が属している三角形群の法線の平均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三角形の面積を重みとする平均が良い</a:t>
            </a:r>
            <a:endParaRPr lang="en-US" altLang="ja-JP" smtClean="0"/>
          </a:p>
        </p:txBody>
      </p:sp>
      <p:sp>
        <p:nvSpPr>
          <p:cNvPr id="26630" name="Freeform 52"/>
          <p:cNvSpPr>
            <a:spLocks/>
          </p:cNvSpPr>
          <p:nvPr/>
        </p:nvSpPr>
        <p:spPr bwMode="auto">
          <a:xfrm>
            <a:off x="2713038" y="4340225"/>
            <a:ext cx="868362" cy="1811338"/>
          </a:xfrm>
          <a:custGeom>
            <a:avLst/>
            <a:gdLst>
              <a:gd name="T0" fmla="*/ 2147483646 w 547"/>
              <a:gd name="T1" fmla="*/ 0 h 1141"/>
              <a:gd name="T2" fmla="*/ 0 w 547"/>
              <a:gd name="T3" fmla="*/ 2147483646 h 1141"/>
              <a:gd name="T4" fmla="*/ 2147483646 w 547"/>
              <a:gd name="T5" fmla="*/ 2147483646 h 1141"/>
              <a:gd name="T6" fmla="*/ 2147483646 w 547"/>
              <a:gd name="T7" fmla="*/ 0 h 1141"/>
              <a:gd name="T8" fmla="*/ 0 60000 65536"/>
              <a:gd name="T9" fmla="*/ 0 60000 65536"/>
              <a:gd name="T10" fmla="*/ 0 60000 65536"/>
              <a:gd name="T11" fmla="*/ 0 60000 65536"/>
              <a:gd name="T12" fmla="*/ 0 w 547"/>
              <a:gd name="T13" fmla="*/ 0 h 1141"/>
              <a:gd name="T14" fmla="*/ 547 w 547"/>
              <a:gd name="T15" fmla="*/ 1141 h 1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7" h="1141">
                <a:moveTo>
                  <a:pt x="480" y="0"/>
                </a:moveTo>
                <a:lnTo>
                  <a:pt x="0" y="912"/>
                </a:lnTo>
                <a:lnTo>
                  <a:pt x="547" y="1141"/>
                </a:lnTo>
                <a:lnTo>
                  <a:pt x="480" y="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1" name="Freeform 53"/>
          <p:cNvSpPr>
            <a:spLocks/>
          </p:cNvSpPr>
          <p:nvPr/>
        </p:nvSpPr>
        <p:spPr bwMode="auto">
          <a:xfrm>
            <a:off x="3475038" y="4356100"/>
            <a:ext cx="1258887" cy="1851025"/>
          </a:xfrm>
          <a:custGeom>
            <a:avLst/>
            <a:gdLst>
              <a:gd name="T0" fmla="*/ 2147483646 w 793"/>
              <a:gd name="T1" fmla="*/ 2147483646 h 1166"/>
              <a:gd name="T2" fmla="*/ 2147483646 w 793"/>
              <a:gd name="T3" fmla="*/ 2147483646 h 1166"/>
              <a:gd name="T4" fmla="*/ 0 w 793"/>
              <a:gd name="T5" fmla="*/ 0 h 1166"/>
              <a:gd name="T6" fmla="*/ 2147483646 w 793"/>
              <a:gd name="T7" fmla="*/ 2147483646 h 1166"/>
              <a:gd name="T8" fmla="*/ 0 60000 65536"/>
              <a:gd name="T9" fmla="*/ 0 60000 65536"/>
              <a:gd name="T10" fmla="*/ 0 60000 65536"/>
              <a:gd name="T11" fmla="*/ 0 60000 65536"/>
              <a:gd name="T12" fmla="*/ 0 w 793"/>
              <a:gd name="T13" fmla="*/ 0 h 1166"/>
              <a:gd name="T14" fmla="*/ 793 w 793"/>
              <a:gd name="T15" fmla="*/ 1166 h 1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3" h="1166">
                <a:moveTo>
                  <a:pt x="61" y="1141"/>
                </a:moveTo>
                <a:lnTo>
                  <a:pt x="793" y="1166"/>
                </a:lnTo>
                <a:lnTo>
                  <a:pt x="0" y="0"/>
                </a:lnTo>
                <a:lnTo>
                  <a:pt x="61" y="1141"/>
                </a:lnTo>
                <a:close/>
              </a:path>
            </a:pathLst>
          </a:custGeom>
          <a:solidFill>
            <a:srgbClr val="00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2" name="Line 54"/>
          <p:cNvSpPr>
            <a:spLocks noChangeShapeType="1"/>
          </p:cNvSpPr>
          <p:nvPr/>
        </p:nvSpPr>
        <p:spPr bwMode="auto">
          <a:xfrm flipV="1">
            <a:off x="2713038" y="5483225"/>
            <a:ext cx="990600" cy="304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3" name="Line 55"/>
          <p:cNvSpPr>
            <a:spLocks noChangeShapeType="1"/>
          </p:cNvSpPr>
          <p:nvPr/>
        </p:nvSpPr>
        <p:spPr bwMode="auto">
          <a:xfrm flipH="1" flipV="1">
            <a:off x="3475038" y="4340225"/>
            <a:ext cx="228600" cy="1143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4" name="Freeform 56"/>
          <p:cNvSpPr>
            <a:spLocks/>
          </p:cNvSpPr>
          <p:nvPr/>
        </p:nvSpPr>
        <p:spPr bwMode="auto">
          <a:xfrm>
            <a:off x="3475038" y="4340225"/>
            <a:ext cx="1828800" cy="1851025"/>
          </a:xfrm>
          <a:custGeom>
            <a:avLst/>
            <a:gdLst>
              <a:gd name="T0" fmla="*/ 2147483646 w 1152"/>
              <a:gd name="T1" fmla="*/ 2147483646 h 1166"/>
              <a:gd name="T2" fmla="*/ 2147483646 w 1152"/>
              <a:gd name="T3" fmla="*/ 2147483646 h 1166"/>
              <a:gd name="T4" fmla="*/ 0 w 1152"/>
              <a:gd name="T5" fmla="*/ 0 h 1166"/>
              <a:gd name="T6" fmla="*/ 2147483646 w 1152"/>
              <a:gd name="T7" fmla="*/ 2147483646 h 116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1166"/>
              <a:gd name="T14" fmla="*/ 1152 w 1152"/>
              <a:gd name="T15" fmla="*/ 1166 h 1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1166">
                <a:moveTo>
                  <a:pt x="793" y="1166"/>
                </a:moveTo>
                <a:lnTo>
                  <a:pt x="1152" y="864"/>
                </a:lnTo>
                <a:lnTo>
                  <a:pt x="0" y="0"/>
                </a:lnTo>
                <a:lnTo>
                  <a:pt x="793" y="1166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5" name="Freeform 57"/>
          <p:cNvSpPr>
            <a:spLocks/>
          </p:cNvSpPr>
          <p:nvPr/>
        </p:nvSpPr>
        <p:spPr bwMode="auto">
          <a:xfrm>
            <a:off x="4541838" y="5559425"/>
            <a:ext cx="762000" cy="152400"/>
          </a:xfrm>
          <a:custGeom>
            <a:avLst/>
            <a:gdLst>
              <a:gd name="T0" fmla="*/ 2147483646 w 616"/>
              <a:gd name="T1" fmla="*/ 2147483646 h 59"/>
              <a:gd name="T2" fmla="*/ 0 w 616"/>
              <a:gd name="T3" fmla="*/ 0 h 59"/>
              <a:gd name="T4" fmla="*/ 0 60000 65536"/>
              <a:gd name="T5" fmla="*/ 0 60000 65536"/>
              <a:gd name="T6" fmla="*/ 0 w 616"/>
              <a:gd name="T7" fmla="*/ 0 h 59"/>
              <a:gd name="T8" fmla="*/ 616 w 616"/>
              <a:gd name="T9" fmla="*/ 59 h 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6" h="59">
                <a:moveTo>
                  <a:pt x="616" y="59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6" name="Freeform 58"/>
          <p:cNvSpPr>
            <a:spLocks/>
          </p:cNvSpPr>
          <p:nvPr/>
        </p:nvSpPr>
        <p:spPr bwMode="auto">
          <a:xfrm>
            <a:off x="3475038" y="4340225"/>
            <a:ext cx="1143000" cy="1219200"/>
          </a:xfrm>
          <a:custGeom>
            <a:avLst/>
            <a:gdLst>
              <a:gd name="T0" fmla="*/ 2147483646 w 616"/>
              <a:gd name="T1" fmla="*/ 2147483646 h 59"/>
              <a:gd name="T2" fmla="*/ 0 w 616"/>
              <a:gd name="T3" fmla="*/ 0 h 59"/>
              <a:gd name="T4" fmla="*/ 0 60000 65536"/>
              <a:gd name="T5" fmla="*/ 0 60000 65536"/>
              <a:gd name="T6" fmla="*/ 0 w 616"/>
              <a:gd name="T7" fmla="*/ 0 h 59"/>
              <a:gd name="T8" fmla="*/ 616 w 616"/>
              <a:gd name="T9" fmla="*/ 59 h 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6" h="59">
                <a:moveTo>
                  <a:pt x="616" y="59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7" name="Freeform 59"/>
          <p:cNvSpPr>
            <a:spLocks/>
          </p:cNvSpPr>
          <p:nvPr/>
        </p:nvSpPr>
        <p:spPr bwMode="auto">
          <a:xfrm>
            <a:off x="3703638" y="5483225"/>
            <a:ext cx="838200" cy="76200"/>
          </a:xfrm>
          <a:custGeom>
            <a:avLst/>
            <a:gdLst>
              <a:gd name="T0" fmla="*/ 2147483646 w 616"/>
              <a:gd name="T1" fmla="*/ 2147483646 h 59"/>
              <a:gd name="T2" fmla="*/ 0 w 616"/>
              <a:gd name="T3" fmla="*/ 0 h 59"/>
              <a:gd name="T4" fmla="*/ 0 60000 65536"/>
              <a:gd name="T5" fmla="*/ 0 60000 65536"/>
              <a:gd name="T6" fmla="*/ 0 w 616"/>
              <a:gd name="T7" fmla="*/ 0 h 59"/>
              <a:gd name="T8" fmla="*/ 616 w 616"/>
              <a:gd name="T9" fmla="*/ 59 h 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6" h="59">
                <a:moveTo>
                  <a:pt x="616" y="59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8" name="Line 64"/>
          <p:cNvSpPr>
            <a:spLocks noChangeShapeType="1"/>
          </p:cNvSpPr>
          <p:nvPr/>
        </p:nvSpPr>
        <p:spPr bwMode="auto">
          <a:xfrm flipV="1">
            <a:off x="3475038" y="3706813"/>
            <a:ext cx="215900" cy="649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39" name="Oval 62"/>
          <p:cNvSpPr>
            <a:spLocks noChangeArrowheads="1"/>
          </p:cNvSpPr>
          <p:nvPr/>
        </p:nvSpPr>
        <p:spPr bwMode="auto">
          <a:xfrm>
            <a:off x="3402013" y="4284663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40" name="Line 65"/>
          <p:cNvSpPr>
            <a:spLocks noChangeShapeType="1"/>
          </p:cNvSpPr>
          <p:nvPr/>
        </p:nvSpPr>
        <p:spPr bwMode="auto">
          <a:xfrm flipH="1" flipV="1">
            <a:off x="2322513" y="5075238"/>
            <a:ext cx="792162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41" name="Line 66"/>
          <p:cNvSpPr>
            <a:spLocks noChangeShapeType="1"/>
          </p:cNvSpPr>
          <p:nvPr/>
        </p:nvSpPr>
        <p:spPr bwMode="auto">
          <a:xfrm flipH="1" flipV="1">
            <a:off x="3833813" y="5146675"/>
            <a:ext cx="73025" cy="4333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42" name="Line 67"/>
          <p:cNvSpPr>
            <a:spLocks noChangeShapeType="1"/>
          </p:cNvSpPr>
          <p:nvPr/>
        </p:nvSpPr>
        <p:spPr bwMode="auto">
          <a:xfrm flipV="1">
            <a:off x="4483100" y="4714875"/>
            <a:ext cx="792163" cy="6492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43" name="Text Box 68"/>
          <p:cNvSpPr txBox="1">
            <a:spLocks noChangeArrowheads="1"/>
          </p:cNvSpPr>
          <p:nvPr/>
        </p:nvSpPr>
        <p:spPr bwMode="auto">
          <a:xfrm>
            <a:off x="6348413" y="5565775"/>
            <a:ext cx="2574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長さが面積で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向きが法線方向の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ベクトル</a:t>
            </a:r>
            <a:endParaRPr lang="en-US" altLang="ja-JP" sz="2400"/>
          </a:p>
        </p:txBody>
      </p:sp>
      <p:sp>
        <p:nvSpPr>
          <p:cNvPr id="26644" name="Line 69"/>
          <p:cNvSpPr>
            <a:spLocks noChangeShapeType="1"/>
          </p:cNvSpPr>
          <p:nvPr/>
        </p:nvSpPr>
        <p:spPr bwMode="auto">
          <a:xfrm flipH="1" flipV="1">
            <a:off x="4986338" y="5148263"/>
            <a:ext cx="16557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45" name="Line 70"/>
          <p:cNvSpPr>
            <a:spLocks noChangeShapeType="1"/>
          </p:cNvSpPr>
          <p:nvPr/>
        </p:nvSpPr>
        <p:spPr bwMode="auto">
          <a:xfrm flipH="1" flipV="1">
            <a:off x="3978275" y="5364163"/>
            <a:ext cx="2592388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46" name="Line 71"/>
          <p:cNvSpPr>
            <a:spLocks noChangeShapeType="1"/>
          </p:cNvSpPr>
          <p:nvPr/>
        </p:nvSpPr>
        <p:spPr bwMode="auto">
          <a:xfrm flipV="1">
            <a:off x="3762375" y="3922713"/>
            <a:ext cx="259238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47" name="Text Box 72"/>
          <p:cNvSpPr txBox="1">
            <a:spLocks noChangeArrowheads="1"/>
          </p:cNvSpPr>
          <p:nvPr/>
        </p:nvSpPr>
        <p:spPr bwMode="auto">
          <a:xfrm>
            <a:off x="6426200" y="36353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頂点法線</a:t>
            </a:r>
            <a:endParaRPr lang="en-US" altLang="ja-JP" sz="2400"/>
          </a:p>
        </p:txBody>
      </p:sp>
      <p:sp>
        <p:nvSpPr>
          <p:cNvPr id="26648" name="Line 73"/>
          <p:cNvSpPr>
            <a:spLocks noChangeShapeType="1"/>
          </p:cNvSpPr>
          <p:nvPr/>
        </p:nvSpPr>
        <p:spPr bwMode="auto">
          <a:xfrm flipV="1">
            <a:off x="7362825" y="4138613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49" name="Text Box 74"/>
          <p:cNvSpPr txBox="1">
            <a:spLocks noChangeArrowheads="1"/>
          </p:cNvSpPr>
          <p:nvPr/>
        </p:nvSpPr>
        <p:spPr bwMode="auto">
          <a:xfrm>
            <a:off x="7497763" y="4498975"/>
            <a:ext cx="1624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足し合わせて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正規化する</a:t>
            </a:r>
            <a:endParaRPr lang="en-US" altLang="ja-JP" sz="2000"/>
          </a:p>
        </p:txBody>
      </p:sp>
      <p:sp>
        <p:nvSpPr>
          <p:cNvPr id="26650" name="Oval 76"/>
          <p:cNvSpPr>
            <a:spLocks noChangeArrowheads="1"/>
          </p:cNvSpPr>
          <p:nvPr/>
        </p:nvSpPr>
        <p:spPr bwMode="auto">
          <a:xfrm>
            <a:off x="1554163" y="3622675"/>
            <a:ext cx="144462" cy="1222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51" name="Oval 77"/>
          <p:cNvSpPr>
            <a:spLocks noChangeArrowheads="1"/>
          </p:cNvSpPr>
          <p:nvPr/>
        </p:nvSpPr>
        <p:spPr bwMode="auto">
          <a:xfrm>
            <a:off x="1265238" y="3335338"/>
            <a:ext cx="720725" cy="72072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52" name="AutoShape 81"/>
          <p:cNvSpPr>
            <a:spLocks noChangeArrowheads="1"/>
          </p:cNvSpPr>
          <p:nvPr/>
        </p:nvSpPr>
        <p:spPr bwMode="auto">
          <a:xfrm>
            <a:off x="185738" y="2614613"/>
            <a:ext cx="2376487" cy="23764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aphicFrame>
        <p:nvGraphicFramePr>
          <p:cNvPr id="26653" name="Object 29"/>
          <p:cNvGraphicFramePr>
            <a:graphicFrameLocks noChangeAspect="1"/>
          </p:cNvGraphicFramePr>
          <p:nvPr/>
        </p:nvGraphicFramePr>
        <p:xfrm>
          <a:off x="4249738" y="2152650"/>
          <a:ext cx="2651125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数式" r:id="rId4" imgW="1079032" imgH="583947" progId="Equation.3">
                  <p:embed/>
                </p:oleObj>
              </mc:Choice>
              <mc:Fallback>
                <p:oleObj name="数式" r:id="rId4" imgW="1079032" imgH="583947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2152650"/>
                        <a:ext cx="2651125" cy="1435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4" name="Object 30"/>
          <p:cNvGraphicFramePr>
            <a:graphicFrameLocks noChangeAspect="1"/>
          </p:cNvGraphicFramePr>
          <p:nvPr/>
        </p:nvGraphicFramePr>
        <p:xfrm>
          <a:off x="4046538" y="4262438"/>
          <a:ext cx="31130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数式" r:id="rId6" imgW="1400348" imgH="219248" progId="Equation.3">
                  <p:embed/>
                </p:oleObj>
              </mc:Choice>
              <mc:Fallback>
                <p:oleObj name="数式" r:id="rId6" imgW="1400348" imgH="219248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4262438"/>
                        <a:ext cx="31130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5" name="Object 31"/>
          <p:cNvGraphicFramePr>
            <a:graphicFrameLocks noChangeAspect="1"/>
          </p:cNvGraphicFramePr>
          <p:nvPr/>
        </p:nvGraphicFramePr>
        <p:xfrm>
          <a:off x="2968625" y="4052888"/>
          <a:ext cx="3111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数式" r:id="rId8" imgW="126780" imgH="164814" progId="Equation.3">
                  <p:embed/>
                </p:oleObj>
              </mc:Choice>
              <mc:Fallback>
                <p:oleObj name="数式" r:id="rId8" imgW="126780" imgH="164814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4052888"/>
                        <a:ext cx="3111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6" name="Line 32"/>
          <p:cNvSpPr>
            <a:spLocks noChangeShapeType="1"/>
          </p:cNvSpPr>
          <p:nvPr/>
        </p:nvSpPr>
        <p:spPr bwMode="auto">
          <a:xfrm flipH="1">
            <a:off x="3756025" y="2967038"/>
            <a:ext cx="474663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A783CC5-FFF7-4305-B440-BE30DD90EA1B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39700"/>
            <a:ext cx="8507413" cy="1417638"/>
          </a:xfrm>
        </p:spPr>
        <p:txBody>
          <a:bodyPr/>
          <a:lstStyle/>
          <a:p>
            <a:pPr eaLnBrk="1" hangingPunct="1"/>
            <a:r>
              <a:rPr lang="ja-JP" altLang="en-US" smtClean="0"/>
              <a:t>頂点法線の計算アルゴリズム</a:t>
            </a:r>
            <a:endParaRPr lang="en-US" altLang="ja-JP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ja-JP" altLang="en-US" smtClean="0"/>
              <a:t>すべての頂点法線をゼロベクトルにする</a:t>
            </a: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  <a:p>
            <a:pPr marL="609600" indent="-609600" eaLnBrk="1" hangingPunct="1">
              <a:buFontTx/>
              <a:buAutoNum type="arabicPeriod"/>
            </a:pPr>
            <a:r>
              <a:rPr lang="ja-JP" altLang="en-US" smtClean="0"/>
              <a:t>各三角形において</a:t>
            </a:r>
            <a:r>
              <a:rPr lang="en-US" altLang="ja-JP" smtClean="0"/>
              <a:t>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ja-JP" altLang="en-US" smtClean="0"/>
              <a:t>三角形の</a:t>
            </a:r>
            <a:r>
              <a:rPr lang="en-US" altLang="ja-JP" smtClean="0"/>
              <a:t>2</a:t>
            </a:r>
            <a:r>
              <a:rPr lang="ja-JP" altLang="en-US" smtClean="0"/>
              <a:t>辺の外積を計算する</a:t>
            </a:r>
            <a:endParaRPr lang="en-US" altLang="ja-JP" smtClean="0"/>
          </a:p>
          <a:p>
            <a:pPr marL="990600" lvl="1" indent="-533400" eaLnBrk="1" hangingPunct="1">
              <a:buFontTx/>
              <a:buAutoNum type="arabicPeriod"/>
            </a:pPr>
            <a:r>
              <a:rPr lang="ja-JP" altLang="en-US" smtClean="0"/>
              <a:t>得られた外積ベクトルを、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</a:t>
            </a:r>
            <a:r>
              <a:rPr lang="ja-JP" altLang="en-US" smtClean="0"/>
              <a:t>その三角形をなす</a:t>
            </a:r>
            <a:r>
              <a:rPr lang="en-US" altLang="ja-JP" smtClean="0"/>
              <a:t>3</a:t>
            </a:r>
            <a:r>
              <a:rPr lang="ja-JP" altLang="en-US" smtClean="0"/>
              <a:t>頂点の法線へ足しこむ</a:t>
            </a:r>
            <a:endParaRPr lang="en-US" altLang="ja-JP" smtClean="0"/>
          </a:p>
          <a:p>
            <a:pPr marL="990600" lvl="1" indent="-533400" eaLnBrk="1" hangingPunct="1">
              <a:buFontTx/>
              <a:buNone/>
            </a:pPr>
            <a:endParaRPr lang="en-US" altLang="ja-JP" smtClean="0"/>
          </a:p>
          <a:p>
            <a:pPr marL="609600" indent="-609600" eaLnBrk="1" hangingPunct="1">
              <a:buFontTx/>
              <a:buAutoNum type="arabicPeriod"/>
            </a:pPr>
            <a:r>
              <a:rPr lang="ja-JP" altLang="en-US" smtClean="0"/>
              <a:t>すべての頂点法線を正規化する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86AA26E-418D-49CA-A358-898AC2873E4F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-2143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頂点法線計算の計算機実装</a:t>
            </a:r>
            <a:endParaRPr lang="en-US" altLang="ja-JP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843088" y="2246313"/>
            <a:ext cx="4960937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ja-JP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//</a:t>
            </a:r>
            <a:r>
              <a:rPr lang="ja-JP" altLang="en-US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すべての頂点法線をゼロベクトルにする</a:t>
            </a:r>
            <a:endParaRPr lang="en-US" altLang="ja-JP" sz="180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latin typeface="ＭＳ Ｐゴシック" panose="020B0600070205080204" pitchFamily="50" charset="-128"/>
              </a:rPr>
              <a:t>for(int i=0; i&lt;verN; i++)</a:t>
            </a:r>
            <a:endParaRPr lang="en-US" altLang="ja-JP" sz="18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ＭＳ Ｐゴシック" panose="020B0600070205080204" pitchFamily="50" charset="-128"/>
              </a:rPr>
              <a:t>  </a:t>
            </a:r>
            <a:r>
              <a:rPr lang="en-US" altLang="ja-JP" sz="1800">
                <a:solidFill>
                  <a:srgbClr val="FF0000"/>
                </a:solidFill>
                <a:latin typeface="ＭＳ Ｐゴシック" panose="020B0600070205080204" pitchFamily="50" charset="-128"/>
              </a:rPr>
              <a:t>???</a:t>
            </a:r>
            <a:endParaRPr lang="en-US" altLang="ja-JP" sz="1800" noProof="1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latin typeface="ＭＳ Ｐゴシック" panose="020B0600070205080204" pitchFamily="50" charset="-128"/>
              </a:rPr>
              <a:t>  </a:t>
            </a:r>
            <a:endParaRPr lang="en-US" altLang="ja-JP" sz="18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//</a:t>
            </a:r>
            <a:r>
              <a:rPr lang="ja-JP" altLang="en-US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各三角形において</a:t>
            </a:r>
            <a:endParaRPr lang="en-US" altLang="ja-JP" sz="180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latin typeface="ＭＳ Ｐゴシック" panose="020B0600070205080204" pitchFamily="50" charset="-128"/>
              </a:rPr>
              <a:t>for(int i=0; i&lt;triN; i++){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ＭＳ Ｐゴシック" panose="020B0600070205080204" pitchFamily="50" charset="-128"/>
              </a:rPr>
              <a:t>  </a:t>
            </a:r>
            <a:r>
              <a:rPr lang="en-US" altLang="ja-JP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//</a:t>
            </a:r>
            <a:r>
              <a:rPr lang="ja-JP" altLang="en-US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三角形の辺の外積を計算して</a:t>
            </a:r>
            <a:endParaRPr lang="en-US" altLang="ja-JP" sz="180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ＭＳ Ｐゴシック" panose="020B0600070205080204" pitchFamily="50" charset="-128"/>
              </a:rPr>
              <a:t>  </a:t>
            </a:r>
            <a:r>
              <a:rPr lang="en-US" altLang="ja-JP" sz="1800">
                <a:solidFill>
                  <a:srgbClr val="FF0000"/>
                </a:solidFill>
                <a:latin typeface="ＭＳ Ｐゴシック" panose="020B0600070205080204" pitchFamily="50" charset="-128"/>
              </a:rPr>
              <a:t>???</a:t>
            </a:r>
            <a:r>
              <a:rPr lang="en-US" altLang="ja-JP" sz="1800" noProof="1">
                <a:latin typeface="ＭＳ Ｐゴシック" panose="020B0600070205080204" pitchFamily="50" charset="-128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latin typeface="ＭＳ Ｐゴシック" panose="020B0600070205080204" pitchFamily="50" charset="-128"/>
              </a:rPr>
              <a:t>  </a:t>
            </a:r>
            <a:r>
              <a:rPr lang="en-US" altLang="ja-JP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//</a:t>
            </a:r>
            <a:r>
              <a:rPr lang="ja-JP" altLang="en-US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得られた外積ベクトルを</a:t>
            </a:r>
            <a:r>
              <a:rPr lang="en-US" altLang="ja-JP" sz="1800">
                <a:solidFill>
                  <a:srgbClr val="0000FF"/>
                </a:solidFill>
                <a:latin typeface="ＭＳ Ｐゴシック" panose="020B0600070205080204" pitchFamily="50" charset="-128"/>
              </a:rPr>
              <a:t/>
            </a:r>
            <a:br>
              <a:rPr lang="en-US" altLang="ja-JP" sz="1800">
                <a:solidFill>
                  <a:srgbClr val="0000FF"/>
                </a:solidFill>
                <a:latin typeface="ＭＳ Ｐゴシック" panose="020B0600070205080204" pitchFamily="50" charset="-128"/>
              </a:rPr>
            </a:br>
            <a:r>
              <a:rPr lang="en-US" altLang="ja-JP" sz="1800">
                <a:solidFill>
                  <a:srgbClr val="0000FF"/>
                </a:solidFill>
                <a:latin typeface="ＭＳ Ｐゴシック" panose="020B0600070205080204" pitchFamily="50" charset="-128"/>
              </a:rPr>
              <a:t>  //</a:t>
            </a:r>
            <a:r>
              <a:rPr lang="ja-JP" altLang="en-US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その三角形をなす頂点の法線へ足しこむ</a:t>
            </a:r>
            <a:endParaRPr lang="en-US" altLang="ja-JP" sz="180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ＭＳ Ｐゴシック" panose="020B0600070205080204" pitchFamily="50" charset="-128"/>
              </a:rPr>
              <a:t>  </a:t>
            </a:r>
            <a:r>
              <a:rPr lang="en-US" altLang="ja-JP" sz="1800">
                <a:solidFill>
                  <a:srgbClr val="FF0000"/>
                </a:solidFill>
                <a:latin typeface="ＭＳ Ｐゴシック" panose="020B0600070205080204" pitchFamily="50" charset="-128"/>
              </a:rPr>
              <a:t>???</a:t>
            </a:r>
            <a:endParaRPr lang="en-US" altLang="en-US" sz="1800" noProof="1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latin typeface="ＭＳ Ｐゴシック" panose="020B0600070205080204" pitchFamily="50" charset="-128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//</a:t>
            </a:r>
            <a:r>
              <a:rPr lang="ja-JP" altLang="en-US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すべての頂点法線を正規化する</a:t>
            </a:r>
            <a:endParaRPr lang="en-US" altLang="ja-JP" sz="180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latin typeface="ＭＳ Ｐゴシック" panose="020B0600070205080204" pitchFamily="50" charset="-128"/>
              </a:rPr>
              <a:t>for(int i=0; i&lt;verN; i++)</a:t>
            </a:r>
            <a:endParaRPr lang="en-US" altLang="ja-JP" sz="18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ＭＳ Ｐゴシック" panose="020B0600070205080204" pitchFamily="50" charset="-128"/>
              </a:rPr>
              <a:t>  </a:t>
            </a:r>
            <a:r>
              <a:rPr lang="en-US" altLang="ja-JP" sz="1800">
                <a:solidFill>
                  <a:srgbClr val="FF0000"/>
                </a:solidFill>
                <a:latin typeface="ＭＳ Ｐゴシック" panose="020B0600070205080204" pitchFamily="50" charset="-128"/>
              </a:rPr>
              <a:t>???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714500" y="1214438"/>
            <a:ext cx="20002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float (*norV)[3];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929063" y="1214438"/>
            <a:ext cx="33067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norV = new float[</a:t>
            </a: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verN</a:t>
            </a:r>
            <a:r>
              <a:rPr lang="en-US" altLang="ja-JP" sz="2000">
                <a:latin typeface="ＭＳ Ｐゴシック" panose="020B0600070205080204" pitchFamily="50" charset="-128"/>
              </a:rPr>
              <a:t>][3];</a:t>
            </a:r>
          </a:p>
        </p:txBody>
      </p:sp>
      <p:sp>
        <p:nvSpPr>
          <p:cNvPr id="28679" name="テキスト ボックス 11"/>
          <p:cNvSpPr txBox="1">
            <a:spLocks noChangeArrowheads="1"/>
          </p:cNvSpPr>
          <p:nvPr/>
        </p:nvSpPr>
        <p:spPr bwMode="auto">
          <a:xfrm>
            <a:off x="2411413" y="1747838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頂点法線の計算ルーチン</a:t>
            </a:r>
          </a:p>
        </p:txBody>
      </p:sp>
      <p:sp>
        <p:nvSpPr>
          <p:cNvPr id="28680" name="テキスト ボックス 12"/>
          <p:cNvSpPr txBox="1">
            <a:spLocks noChangeArrowheads="1"/>
          </p:cNvSpPr>
          <p:nvPr/>
        </p:nvSpPr>
        <p:spPr bwMode="auto">
          <a:xfrm>
            <a:off x="2741613" y="752475"/>
            <a:ext cx="2687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宣言とメモリの確保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C5BC783-01AC-4831-A4B7-15DC90BADC1E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4450"/>
            <a:ext cx="8786812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OpenGL</a:t>
            </a:r>
            <a:r>
              <a:rPr lang="ja-JP" altLang="en-US" smtClean="0"/>
              <a:t> による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スムースシェーディング</a:t>
            </a:r>
            <a:endParaRPr lang="en-US" altLang="ja-JP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9750" y="1208088"/>
            <a:ext cx="5689600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void smoothShading()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glPolygonMode(GL_FRONT, GL_FILL);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glShadeModel(GL_SMOOTH);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for(int i=0; i&lt;numTriangles; i++)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    int* t = triangles[i];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    glBegin(GL_POLYGON);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    </a:t>
            </a:r>
            <a:r>
              <a:rPr lang="en-US" altLang="ja-JP" sz="240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for(int j=0; j&lt;3; j++){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           glNormal3fv(vertexNormals[ t[j] ]);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           glVertex3fv(vertices[ t[j] ]);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   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    glEnd();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 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MS UI Gothic" panose="020B0600070205080204" pitchFamily="50" charset="-128"/>
                <a:ea typeface="MS UI Gothic" panose="020B0600070205080204" pitchFamily="50" charset="-128"/>
              </a:rPr>
              <a:t>}</a:t>
            </a:r>
          </a:p>
        </p:txBody>
      </p:sp>
      <p:sp>
        <p:nvSpPr>
          <p:cNvPr id="29701" name="AutoShape 5"/>
          <p:cNvSpPr>
            <a:spLocks/>
          </p:cNvSpPr>
          <p:nvPr/>
        </p:nvSpPr>
        <p:spPr bwMode="auto">
          <a:xfrm>
            <a:off x="5940425" y="1639888"/>
            <a:ext cx="719138" cy="719137"/>
          </a:xfrm>
          <a:prstGeom prst="rightBrace">
            <a:avLst>
              <a:gd name="adj1" fmla="val 8333"/>
              <a:gd name="adj2" fmla="val 50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86500" y="1566863"/>
            <a:ext cx="28844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スムース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シェーディングで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塗りつぶしポリゴンを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描くモード</a:t>
            </a:r>
            <a:endParaRPr lang="en-US" altLang="ja-JP" sz="2400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6156325" y="4786313"/>
            <a:ext cx="84455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473825" y="4519613"/>
            <a:ext cx="26177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頂点法線を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三角形の各頂点で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指定する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en-US" altLang="ja-JP" sz="2400"/>
              <a:t>(3</a:t>
            </a:r>
            <a:r>
              <a:rPr lang="ja-JP" altLang="en-US" sz="2400"/>
              <a:t>回指定する</a:t>
            </a:r>
            <a:r>
              <a:rPr lang="en-US" altLang="ja-JP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41D80B6-774D-4087-92C5-6726BE062FF9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30723" name="タイトル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r>
              <a:rPr lang="ja-JP" altLang="en-US" smtClean="0">
                <a:solidFill>
                  <a:srgbClr val="FF00FF"/>
                </a:solidFill>
              </a:rPr>
              <a:t>課題 </a:t>
            </a:r>
            <a:r>
              <a:rPr lang="en-US" altLang="ja-JP" smtClean="0">
                <a:solidFill>
                  <a:srgbClr val="FF00FF"/>
                </a:solidFill>
              </a:rPr>
              <a:t>2</a:t>
            </a:r>
            <a:endParaRPr lang="ja-JP" altLang="en-US" smtClean="0">
              <a:solidFill>
                <a:srgbClr val="FF00FF"/>
              </a:solidFill>
            </a:endParaRPr>
          </a:p>
        </p:txBody>
      </p:sp>
      <p:sp>
        <p:nvSpPr>
          <p:cNvPr id="30724" name="コンテンツ プレースホルダ 2"/>
          <p:cNvSpPr>
            <a:spLocks noGrp="1"/>
          </p:cNvSpPr>
          <p:nvPr>
            <p:ph idx="1"/>
          </p:nvPr>
        </p:nvSpPr>
        <p:spPr>
          <a:xfrm>
            <a:off x="179388" y="331788"/>
            <a:ext cx="8678862" cy="5761037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ja-JP" u="sng" smtClean="0"/>
              <a:t>prog3-1 </a:t>
            </a:r>
            <a:r>
              <a:rPr lang="ja-JP" altLang="en-US" u="sng" smtClean="0"/>
              <a:t>を使う</a:t>
            </a:r>
            <a:endParaRPr lang="en-US" altLang="ja-JP" u="sng" smtClean="0"/>
          </a:p>
          <a:p>
            <a:pPr marL="609600" indent="-609600">
              <a:buFontTx/>
              <a:buAutoNum type="arabicPeriod"/>
            </a:pPr>
            <a:r>
              <a:rPr lang="ja-JP" altLang="en-US" smtClean="0"/>
              <a:t>以下の操作を確認せよ</a:t>
            </a:r>
            <a:endParaRPr lang="en-US" altLang="ja-JP" smtClean="0"/>
          </a:p>
          <a:p>
            <a:pPr marL="933450" lvl="1" indent="-533400"/>
            <a:r>
              <a:rPr lang="en-US" altLang="ja-JP" smtClean="0"/>
              <a:t>‘f’ </a:t>
            </a:r>
            <a:r>
              <a:rPr lang="ja-JP" altLang="en-US" smtClean="0"/>
              <a:t>キー </a:t>
            </a:r>
            <a:r>
              <a:rPr lang="en-US" altLang="ja-JP" smtClean="0"/>
              <a:t>: </a:t>
            </a:r>
            <a:r>
              <a:rPr lang="ja-JP" altLang="en-US" smtClean="0"/>
              <a:t>フラットシェーディングを </a:t>
            </a:r>
            <a:r>
              <a:rPr lang="en-US" altLang="ja-JP" smtClean="0"/>
              <a:t>ON/OFF</a:t>
            </a:r>
          </a:p>
          <a:p>
            <a:pPr marL="933450" lvl="1" indent="-533400"/>
            <a:r>
              <a:rPr lang="en-US" altLang="ja-JP" smtClean="0"/>
              <a:t>‘s’ </a:t>
            </a:r>
            <a:r>
              <a:rPr lang="ja-JP" altLang="en-US" smtClean="0"/>
              <a:t>キー </a:t>
            </a:r>
            <a:r>
              <a:rPr lang="en-US" altLang="ja-JP" smtClean="0"/>
              <a:t>: </a:t>
            </a:r>
            <a:r>
              <a:rPr lang="ja-JP" altLang="en-US" smtClean="0"/>
              <a:t>スムースシェーディングを </a:t>
            </a:r>
            <a:r>
              <a:rPr lang="en-US" altLang="ja-JP" smtClean="0"/>
              <a:t>ON/OFF</a:t>
            </a:r>
          </a:p>
          <a:p>
            <a:pPr marL="933450" lvl="1" indent="-533400"/>
            <a:r>
              <a:rPr lang="en-US" altLang="ja-JP" smtClean="0"/>
              <a:t>‘w’ </a:t>
            </a:r>
            <a:r>
              <a:rPr lang="ja-JP" altLang="en-US" smtClean="0"/>
              <a:t>キー </a:t>
            </a:r>
            <a:r>
              <a:rPr lang="en-US" altLang="ja-JP" smtClean="0"/>
              <a:t>: </a:t>
            </a:r>
            <a:r>
              <a:rPr lang="ja-JP" altLang="en-US" smtClean="0"/>
              <a:t>ワイヤの描画の </a:t>
            </a:r>
            <a:r>
              <a:rPr lang="en-US" altLang="ja-JP" smtClean="0"/>
              <a:t>ON/OFF</a:t>
            </a:r>
          </a:p>
          <a:p>
            <a:pPr marL="609600" indent="-609600">
              <a:buFontTx/>
              <a:buAutoNum type="arabicPeriod"/>
            </a:pPr>
            <a:r>
              <a:rPr lang="ja-JP" altLang="en-US" smtClean="0"/>
              <a:t>関数 </a:t>
            </a:r>
            <a:r>
              <a:rPr lang="en-US" altLang="ja-JP" smtClean="0"/>
              <a:t>“computeTriangleNormals” </a:t>
            </a:r>
            <a:r>
              <a:rPr lang="ja-JP" altLang="en-US" smtClean="0"/>
              <a:t>の中の</a:t>
            </a:r>
            <a:br>
              <a:rPr lang="ja-JP" altLang="en-US" smtClean="0"/>
            </a:br>
            <a:r>
              <a:rPr lang="ja-JP" altLang="en-US" smtClean="0"/>
              <a:t>　　三角形の２辺の外積の計算を完成させよ</a:t>
            </a:r>
          </a:p>
          <a:p>
            <a:pPr marL="933450" lvl="1" indent="-533400">
              <a:buFontTx/>
              <a:buChar char="•"/>
            </a:pPr>
            <a:r>
              <a:rPr lang="ja-JP" altLang="en-US" smtClean="0"/>
              <a:t>フラットシェーディングが正しく行われるようになる</a:t>
            </a:r>
          </a:p>
          <a:p>
            <a:pPr marL="609600" indent="-609600">
              <a:buFontTx/>
              <a:buAutoNum type="arabicPeriod"/>
            </a:pPr>
            <a:r>
              <a:rPr lang="ja-JP" altLang="en-US" smtClean="0"/>
              <a:t>課題</a:t>
            </a:r>
            <a:r>
              <a:rPr lang="en-US" altLang="ja-JP" smtClean="0"/>
              <a:t>1</a:t>
            </a:r>
            <a:r>
              <a:rPr lang="ja-JP" altLang="en-US" smtClean="0"/>
              <a:t>で作ったピラミッドを表示せよ</a:t>
            </a:r>
          </a:p>
          <a:p>
            <a:pPr marL="933450" lvl="1" indent="-533400">
              <a:buFontTx/>
              <a:buChar char="•"/>
            </a:pPr>
            <a:r>
              <a:rPr lang="ja-JP" altLang="en-US" smtClean="0"/>
              <a:t>黒い面がないようにする</a:t>
            </a:r>
          </a:p>
          <a:p>
            <a:pPr marL="609600" indent="-609600">
              <a:buFontTx/>
              <a:buAutoNum type="arabicPeriod"/>
            </a:pPr>
            <a:r>
              <a:rPr lang="ja-JP" altLang="en-US" smtClean="0"/>
              <a:t>関数 </a:t>
            </a:r>
            <a:r>
              <a:rPr lang="en-US" altLang="ja-JP" smtClean="0"/>
              <a:t>“computeVertexNormal” </a:t>
            </a:r>
            <a:r>
              <a:rPr lang="ja-JP" altLang="en-US" smtClean="0"/>
              <a:t>を完成させよ</a:t>
            </a:r>
          </a:p>
          <a:p>
            <a:pPr marL="933450" lvl="1" indent="-533400">
              <a:buFontTx/>
              <a:buChar char="•"/>
            </a:pPr>
            <a:r>
              <a:rPr lang="ja-JP" altLang="en-US" smtClean="0"/>
              <a:t>スムースシェーディングが正しく行われるようになる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FC5B8BB-E878-4445-BCF2-52665AABC7E9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8538"/>
            <a:ext cx="8229600" cy="5392737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ja-JP" altLang="en-US" smtClean="0"/>
          </a:p>
          <a:p>
            <a:pPr eaLnBrk="1" hangingPunct="1"/>
            <a:r>
              <a:rPr lang="ja-JP" altLang="en-US" smtClean="0"/>
              <a:t>ポリゴンメッシュとは？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レンダリングの方法</a:t>
            </a:r>
          </a:p>
          <a:p>
            <a:pPr lvl="1" eaLnBrk="1" hangingPunct="1"/>
            <a:r>
              <a:rPr lang="ja-JP" altLang="en-US" smtClean="0"/>
              <a:t>フラットシェーディング</a:t>
            </a:r>
          </a:p>
          <a:p>
            <a:pPr lvl="1" eaLnBrk="1" hangingPunct="1"/>
            <a:r>
              <a:rPr lang="ja-JP" altLang="en-US" smtClean="0"/>
              <a:t>スムースシェーディング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ラプラシアン平滑化</a:t>
            </a:r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 flipH="1">
            <a:off x="4284663" y="5157788"/>
            <a:ext cx="1368425" cy="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A6A7696-22D8-427F-B0DE-37BEE439ED40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00FF"/>
                </a:solidFill>
              </a:rPr>
              <a:t>話の流れ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8538"/>
            <a:ext cx="8229600" cy="5392737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ja-JP" altLang="en-US" smtClean="0"/>
          </a:p>
          <a:p>
            <a:pPr eaLnBrk="1" hangingPunct="1"/>
            <a:r>
              <a:rPr lang="ja-JP" altLang="en-US" smtClean="0"/>
              <a:t>ポリゴンメッシュとは？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レンダリングの方法</a:t>
            </a:r>
          </a:p>
          <a:p>
            <a:pPr lvl="1" eaLnBrk="1" hangingPunct="1"/>
            <a:r>
              <a:rPr lang="ja-JP" altLang="en-US" smtClean="0"/>
              <a:t>フラットシェーディング</a:t>
            </a:r>
          </a:p>
          <a:p>
            <a:pPr lvl="1" eaLnBrk="1" hangingPunct="1"/>
            <a:r>
              <a:rPr lang="ja-JP" altLang="en-US" smtClean="0"/>
              <a:t>スムースシェーディング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ラプラシアン平滑化</a:t>
            </a:r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5314BA4-F095-4C86-8A32-586553AAB334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-1428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メッシュの平滑化</a:t>
            </a:r>
            <a:endParaRPr lang="en-US" altLang="ja-JP" smtClean="0"/>
          </a:p>
        </p:txBody>
      </p:sp>
      <p:pic>
        <p:nvPicPr>
          <p:cNvPr id="32772" name="Picture 5" descr="r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71750"/>
            <a:ext cx="1484313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ris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33813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" descr="risuS_g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4"/>
          <a:stretch>
            <a:fillRect/>
          </a:stretch>
        </p:blipFill>
        <p:spPr bwMode="auto">
          <a:xfrm>
            <a:off x="6046788" y="2420938"/>
            <a:ext cx="3097212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3"/>
          <p:cNvSpPr txBox="1">
            <a:spLocks noChangeArrowheads="1"/>
          </p:cNvSpPr>
          <p:nvPr/>
        </p:nvSpPr>
        <p:spPr bwMode="auto">
          <a:xfrm>
            <a:off x="2209800" y="6308725"/>
            <a:ext cx="2790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ノイズのあるメッシュ</a:t>
            </a:r>
            <a:endParaRPr lang="en-US" altLang="ja-JP" sz="2400"/>
          </a:p>
        </p:txBody>
      </p:sp>
      <p:sp>
        <p:nvSpPr>
          <p:cNvPr id="32776" name="Text Box 14"/>
          <p:cNvSpPr txBox="1">
            <a:spLocks noChangeArrowheads="1"/>
          </p:cNvSpPr>
          <p:nvPr/>
        </p:nvSpPr>
        <p:spPr bwMode="auto">
          <a:xfrm>
            <a:off x="6486525" y="6286500"/>
            <a:ext cx="2300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滑らかなメッシュ</a:t>
            </a:r>
            <a:endParaRPr lang="en-US" altLang="ja-JP" sz="2400"/>
          </a:p>
        </p:txBody>
      </p:sp>
      <p:sp>
        <p:nvSpPr>
          <p:cNvPr id="32777" name="Line 15"/>
          <p:cNvSpPr>
            <a:spLocks noChangeShapeType="1"/>
          </p:cNvSpPr>
          <p:nvPr/>
        </p:nvSpPr>
        <p:spPr bwMode="auto">
          <a:xfrm>
            <a:off x="1285875" y="4857750"/>
            <a:ext cx="955675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78" name="Text Box 16"/>
          <p:cNvSpPr txBox="1">
            <a:spLocks noChangeArrowheads="1"/>
          </p:cNvSpPr>
          <p:nvPr/>
        </p:nvSpPr>
        <p:spPr bwMode="auto">
          <a:xfrm>
            <a:off x="785813" y="5072063"/>
            <a:ext cx="1090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スキャン</a:t>
            </a:r>
            <a:endParaRPr lang="en-US" altLang="ja-JP" sz="2000"/>
          </a:p>
        </p:txBody>
      </p:sp>
      <p:sp>
        <p:nvSpPr>
          <p:cNvPr id="32779" name="Line 17"/>
          <p:cNvSpPr>
            <a:spLocks noChangeShapeType="1"/>
          </p:cNvSpPr>
          <p:nvPr/>
        </p:nvSpPr>
        <p:spPr bwMode="auto">
          <a:xfrm>
            <a:off x="5148263" y="49418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5072063" y="5072063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平滑化</a:t>
            </a:r>
            <a:endParaRPr lang="en-US" altLang="ja-JP" sz="2000"/>
          </a:p>
        </p:txBody>
      </p:sp>
      <p:sp>
        <p:nvSpPr>
          <p:cNvPr id="32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57250"/>
            <a:ext cx="8501063" cy="1643063"/>
          </a:xfrm>
        </p:spPr>
        <p:txBody>
          <a:bodyPr/>
          <a:lstStyle/>
          <a:p>
            <a:pPr eaLnBrk="1" hangingPunct="1"/>
            <a:r>
              <a:rPr lang="ja-JP" altLang="en-US" smtClean="0"/>
              <a:t>スキャンなどにより得られたメッシュ上の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                               </a:t>
            </a:r>
            <a:r>
              <a:rPr lang="ja-JP" altLang="en-US" smtClean="0"/>
              <a:t>ノイズを除去する方法</a:t>
            </a:r>
            <a:endParaRPr lang="en-US" altLang="ja-JP" smtClean="0"/>
          </a:p>
          <a:p>
            <a:pPr lvl="1" eaLnBrk="1" hangingPunct="1"/>
            <a:r>
              <a:rPr lang="ja-JP" altLang="en-US" smtClean="0"/>
              <a:t>ラプラシアン平滑化がよくつかわれる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5CB9883-930F-47FE-BC34-76B2906CD563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39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ラプラシアン</a:t>
            </a:r>
            <a:endParaRPr lang="en-US" altLang="ja-JP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052513"/>
            <a:ext cx="8229600" cy="4525962"/>
          </a:xfrm>
        </p:spPr>
        <p:txBody>
          <a:bodyPr/>
          <a:lstStyle/>
          <a:p>
            <a:pPr eaLnBrk="1" hangingPunct="1"/>
            <a:r>
              <a:rPr lang="ja-JP" altLang="en-US" smtClean="0"/>
              <a:t>隣接する頂点へのベクトルの平均</a:t>
            </a:r>
            <a:endParaRPr lang="en-US" altLang="ja-JP" smtClean="0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2124075" y="1955800"/>
          <a:ext cx="3795713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数式" r:id="rId3" imgW="1231366" imgH="431613" progId="Equation.3">
                  <p:embed/>
                </p:oleObj>
              </mc:Choice>
              <mc:Fallback>
                <p:oleObj name="数式" r:id="rId3" imgW="1231366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955800"/>
                        <a:ext cx="3795713" cy="1330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Freeform 5"/>
          <p:cNvSpPr>
            <a:spLocks/>
          </p:cNvSpPr>
          <p:nvPr/>
        </p:nvSpPr>
        <p:spPr bwMode="auto">
          <a:xfrm>
            <a:off x="2863850" y="3914775"/>
            <a:ext cx="1428750" cy="2312988"/>
          </a:xfrm>
          <a:custGeom>
            <a:avLst/>
            <a:gdLst>
              <a:gd name="T0" fmla="*/ 0 w 900"/>
              <a:gd name="T1" fmla="*/ 2147483646 h 1457"/>
              <a:gd name="T2" fmla="*/ 2147483646 w 900"/>
              <a:gd name="T3" fmla="*/ 0 h 1457"/>
              <a:gd name="T4" fmla="*/ 2147483646 w 900"/>
              <a:gd name="T5" fmla="*/ 2147483646 h 1457"/>
              <a:gd name="T6" fmla="*/ 0 60000 65536"/>
              <a:gd name="T7" fmla="*/ 0 60000 65536"/>
              <a:gd name="T8" fmla="*/ 0 60000 65536"/>
              <a:gd name="T9" fmla="*/ 0 w 900"/>
              <a:gd name="T10" fmla="*/ 0 h 1457"/>
              <a:gd name="T11" fmla="*/ 900 w 900"/>
              <a:gd name="T12" fmla="*/ 1457 h 14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1457">
                <a:moveTo>
                  <a:pt x="0" y="1068"/>
                </a:moveTo>
                <a:lnTo>
                  <a:pt x="900" y="0"/>
                </a:lnTo>
                <a:lnTo>
                  <a:pt x="447" y="1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799" name="Freeform 6"/>
          <p:cNvSpPr>
            <a:spLocks/>
          </p:cNvSpPr>
          <p:nvPr/>
        </p:nvSpPr>
        <p:spPr bwMode="auto">
          <a:xfrm>
            <a:off x="2863850" y="5610225"/>
            <a:ext cx="3271838" cy="860425"/>
          </a:xfrm>
          <a:custGeom>
            <a:avLst/>
            <a:gdLst>
              <a:gd name="T0" fmla="*/ 0 w 2061"/>
              <a:gd name="T1" fmla="*/ 0 h 542"/>
              <a:gd name="T2" fmla="*/ 2147483646 w 2061"/>
              <a:gd name="T3" fmla="*/ 2147483646 h 542"/>
              <a:gd name="T4" fmla="*/ 2147483646 w 2061"/>
              <a:gd name="T5" fmla="*/ 2147483646 h 542"/>
              <a:gd name="T6" fmla="*/ 2147483646 w 2061"/>
              <a:gd name="T7" fmla="*/ 2147483646 h 542"/>
              <a:gd name="T8" fmla="*/ 0 60000 65536"/>
              <a:gd name="T9" fmla="*/ 0 60000 65536"/>
              <a:gd name="T10" fmla="*/ 0 60000 65536"/>
              <a:gd name="T11" fmla="*/ 0 60000 65536"/>
              <a:gd name="T12" fmla="*/ 0 w 2061"/>
              <a:gd name="T13" fmla="*/ 0 h 542"/>
              <a:gd name="T14" fmla="*/ 2061 w 2061"/>
              <a:gd name="T15" fmla="*/ 542 h 5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1" h="542">
                <a:moveTo>
                  <a:pt x="0" y="0"/>
                </a:moveTo>
                <a:lnTo>
                  <a:pt x="432" y="384"/>
                </a:lnTo>
                <a:lnTo>
                  <a:pt x="1481" y="542"/>
                </a:lnTo>
                <a:lnTo>
                  <a:pt x="2061" y="19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>
            <a:off x="4311650" y="3933825"/>
            <a:ext cx="9144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4311650" y="3933825"/>
            <a:ext cx="1828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2" name="Freeform 9"/>
          <p:cNvSpPr>
            <a:spLocks/>
          </p:cNvSpPr>
          <p:nvPr/>
        </p:nvSpPr>
        <p:spPr bwMode="auto">
          <a:xfrm>
            <a:off x="2863850" y="5314950"/>
            <a:ext cx="3276600" cy="600075"/>
          </a:xfrm>
          <a:custGeom>
            <a:avLst/>
            <a:gdLst>
              <a:gd name="T0" fmla="*/ 0 w 2064"/>
              <a:gd name="T1" fmla="*/ 2147483646 h 378"/>
              <a:gd name="T2" fmla="*/ 2147483646 w 2064"/>
              <a:gd name="T3" fmla="*/ 0 h 378"/>
              <a:gd name="T4" fmla="*/ 2147483646 w 2064"/>
              <a:gd name="T5" fmla="*/ 2147483646 h 378"/>
              <a:gd name="T6" fmla="*/ 2147483646 w 2064"/>
              <a:gd name="T7" fmla="*/ 2147483646 h 378"/>
              <a:gd name="T8" fmla="*/ 0 60000 65536"/>
              <a:gd name="T9" fmla="*/ 0 60000 65536"/>
              <a:gd name="T10" fmla="*/ 0 60000 65536"/>
              <a:gd name="T11" fmla="*/ 0 60000 65536"/>
              <a:gd name="T12" fmla="*/ 0 w 2064"/>
              <a:gd name="T13" fmla="*/ 0 h 378"/>
              <a:gd name="T14" fmla="*/ 2064 w 2064"/>
              <a:gd name="T15" fmla="*/ 378 h 3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4" h="378">
                <a:moveTo>
                  <a:pt x="0" y="186"/>
                </a:moveTo>
                <a:lnTo>
                  <a:pt x="753" y="0"/>
                </a:lnTo>
                <a:lnTo>
                  <a:pt x="1392" y="3"/>
                </a:lnTo>
                <a:lnTo>
                  <a:pt x="2064" y="378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 flipH="1">
            <a:off x="4083050" y="3933825"/>
            <a:ext cx="2286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4" name="Line 11"/>
          <p:cNvSpPr>
            <a:spLocks noChangeShapeType="1"/>
          </p:cNvSpPr>
          <p:nvPr/>
        </p:nvSpPr>
        <p:spPr bwMode="auto">
          <a:xfrm>
            <a:off x="4311650" y="3933825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4235450" y="38576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2787650" y="5534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997450" y="52292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5149850" y="63722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3473450" y="61436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6064250" y="5838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06850" y="52292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311650" y="5686425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3813" name="Line 20"/>
          <p:cNvSpPr>
            <a:spLocks noChangeShapeType="1"/>
          </p:cNvSpPr>
          <p:nvPr/>
        </p:nvSpPr>
        <p:spPr bwMode="auto">
          <a:xfrm flipH="1" flipV="1">
            <a:off x="4311650" y="4010025"/>
            <a:ext cx="115888" cy="1660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3814" name="Object 21"/>
          <p:cNvGraphicFramePr>
            <a:graphicFrameLocks noChangeAspect="1"/>
          </p:cNvGraphicFramePr>
          <p:nvPr/>
        </p:nvGraphicFramePr>
        <p:xfrm>
          <a:off x="4006850" y="3629025"/>
          <a:ext cx="2984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数式" r:id="rId5" imgW="126780" imgH="164814" progId="Equation.3">
                  <p:embed/>
                </p:oleObj>
              </mc:Choice>
              <mc:Fallback>
                <p:oleObj name="数式" r:id="rId5" imgW="126780" imgH="164814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3629025"/>
                        <a:ext cx="2984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5" name="Object 22"/>
          <p:cNvGraphicFramePr>
            <a:graphicFrameLocks noChangeAspect="1"/>
          </p:cNvGraphicFramePr>
          <p:nvPr/>
        </p:nvGraphicFramePr>
        <p:xfrm>
          <a:off x="2362200" y="5322888"/>
          <a:ext cx="3873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数式" r:id="rId7" imgW="164885" imgH="215619" progId="Equation.3">
                  <p:embed/>
                </p:oleObj>
              </mc:Choice>
              <mc:Fallback>
                <p:oleObj name="数式" r:id="rId7" imgW="164885" imgH="21561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22888"/>
                        <a:ext cx="3873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6" name="Object 23"/>
          <p:cNvGraphicFramePr>
            <a:graphicFrameLocks noChangeAspect="1"/>
          </p:cNvGraphicFramePr>
          <p:nvPr/>
        </p:nvGraphicFramePr>
        <p:xfrm>
          <a:off x="3092450" y="5838825"/>
          <a:ext cx="4175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数式" r:id="rId9" imgW="177569" imgH="215619" progId="Equation.3">
                  <p:embed/>
                </p:oleObj>
              </mc:Choice>
              <mc:Fallback>
                <p:oleObj name="数式" r:id="rId9" imgW="177569" imgH="21561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5838825"/>
                        <a:ext cx="4175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7" name="テキスト ボックス 23"/>
          <p:cNvSpPr txBox="1">
            <a:spLocks noChangeArrowheads="1"/>
          </p:cNvSpPr>
          <p:nvPr/>
        </p:nvSpPr>
        <p:spPr bwMode="auto">
          <a:xfrm>
            <a:off x="4786313" y="3357563"/>
            <a:ext cx="4081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※ </a:t>
            </a:r>
            <a:r>
              <a:rPr lang="ja-JP" altLang="en-US" sz="2400"/>
              <a:t>隣接する頂点が</a:t>
            </a:r>
            <a:r>
              <a:rPr lang="en-US" altLang="ja-JP" sz="2400"/>
              <a:t>6</a:t>
            </a:r>
            <a:r>
              <a:rPr lang="ja-JP" altLang="en-US" sz="2400"/>
              <a:t>個の場合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41F5EB1-79FB-4337-BE11-2A4F9EB90F63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ja-JP" altLang="en-US" smtClean="0"/>
              <a:t>ラプラシアンによる凹凸度評価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1036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mtClean="0"/>
              <a:t>ラプラシアンの法線方向に関する成分で、</a:t>
            </a:r>
            <a:br>
              <a:rPr lang="ja-JP" altLang="en-US" smtClean="0"/>
            </a:br>
            <a:r>
              <a:rPr lang="ja-JP" altLang="en-US" smtClean="0"/>
              <a:t>                                    凹凸度を評価できる</a:t>
            </a:r>
            <a:endParaRPr lang="en-US" altLang="ja-JP" smtClean="0"/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84275"/>
            <a:ext cx="2090737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090613"/>
            <a:ext cx="2327275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3" name="Freeform 52"/>
          <p:cNvSpPr>
            <a:spLocks/>
          </p:cNvSpPr>
          <p:nvPr/>
        </p:nvSpPr>
        <p:spPr bwMode="auto">
          <a:xfrm>
            <a:off x="4716463" y="4225925"/>
            <a:ext cx="868362" cy="1811338"/>
          </a:xfrm>
          <a:custGeom>
            <a:avLst/>
            <a:gdLst>
              <a:gd name="T0" fmla="*/ 2147483646 w 547"/>
              <a:gd name="T1" fmla="*/ 0 h 1141"/>
              <a:gd name="T2" fmla="*/ 0 w 547"/>
              <a:gd name="T3" fmla="*/ 2147483646 h 1141"/>
              <a:gd name="T4" fmla="*/ 2147483646 w 547"/>
              <a:gd name="T5" fmla="*/ 2147483646 h 1141"/>
              <a:gd name="T6" fmla="*/ 2147483646 w 547"/>
              <a:gd name="T7" fmla="*/ 0 h 1141"/>
              <a:gd name="T8" fmla="*/ 0 60000 65536"/>
              <a:gd name="T9" fmla="*/ 0 60000 65536"/>
              <a:gd name="T10" fmla="*/ 0 60000 65536"/>
              <a:gd name="T11" fmla="*/ 0 60000 65536"/>
              <a:gd name="T12" fmla="*/ 0 w 547"/>
              <a:gd name="T13" fmla="*/ 0 h 1141"/>
              <a:gd name="T14" fmla="*/ 547 w 547"/>
              <a:gd name="T15" fmla="*/ 1141 h 1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7" h="1141">
                <a:moveTo>
                  <a:pt x="480" y="0"/>
                </a:moveTo>
                <a:lnTo>
                  <a:pt x="0" y="912"/>
                </a:lnTo>
                <a:lnTo>
                  <a:pt x="547" y="1141"/>
                </a:lnTo>
                <a:lnTo>
                  <a:pt x="480" y="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4" name="Freeform 53"/>
          <p:cNvSpPr>
            <a:spLocks/>
          </p:cNvSpPr>
          <p:nvPr/>
        </p:nvSpPr>
        <p:spPr bwMode="auto">
          <a:xfrm>
            <a:off x="5478463" y="4241800"/>
            <a:ext cx="1258887" cy="1851025"/>
          </a:xfrm>
          <a:custGeom>
            <a:avLst/>
            <a:gdLst>
              <a:gd name="T0" fmla="*/ 2147483646 w 793"/>
              <a:gd name="T1" fmla="*/ 2147483646 h 1166"/>
              <a:gd name="T2" fmla="*/ 2147483646 w 793"/>
              <a:gd name="T3" fmla="*/ 2147483646 h 1166"/>
              <a:gd name="T4" fmla="*/ 0 w 793"/>
              <a:gd name="T5" fmla="*/ 0 h 1166"/>
              <a:gd name="T6" fmla="*/ 2147483646 w 793"/>
              <a:gd name="T7" fmla="*/ 2147483646 h 1166"/>
              <a:gd name="T8" fmla="*/ 0 60000 65536"/>
              <a:gd name="T9" fmla="*/ 0 60000 65536"/>
              <a:gd name="T10" fmla="*/ 0 60000 65536"/>
              <a:gd name="T11" fmla="*/ 0 60000 65536"/>
              <a:gd name="T12" fmla="*/ 0 w 793"/>
              <a:gd name="T13" fmla="*/ 0 h 1166"/>
              <a:gd name="T14" fmla="*/ 793 w 793"/>
              <a:gd name="T15" fmla="*/ 1166 h 1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3" h="1166">
                <a:moveTo>
                  <a:pt x="61" y="1141"/>
                </a:moveTo>
                <a:lnTo>
                  <a:pt x="793" y="1166"/>
                </a:lnTo>
                <a:lnTo>
                  <a:pt x="0" y="0"/>
                </a:lnTo>
                <a:lnTo>
                  <a:pt x="61" y="1141"/>
                </a:lnTo>
                <a:close/>
              </a:path>
            </a:pathLst>
          </a:custGeom>
          <a:solidFill>
            <a:srgbClr val="00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5" name="Line 54"/>
          <p:cNvSpPr>
            <a:spLocks noChangeShapeType="1"/>
          </p:cNvSpPr>
          <p:nvPr/>
        </p:nvSpPr>
        <p:spPr bwMode="auto">
          <a:xfrm flipV="1">
            <a:off x="4716463" y="5368925"/>
            <a:ext cx="990600" cy="304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6" name="Line 55"/>
          <p:cNvSpPr>
            <a:spLocks noChangeShapeType="1"/>
          </p:cNvSpPr>
          <p:nvPr/>
        </p:nvSpPr>
        <p:spPr bwMode="auto">
          <a:xfrm flipH="1" flipV="1">
            <a:off x="5478463" y="4225925"/>
            <a:ext cx="228600" cy="1143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7" name="Freeform 56"/>
          <p:cNvSpPr>
            <a:spLocks/>
          </p:cNvSpPr>
          <p:nvPr/>
        </p:nvSpPr>
        <p:spPr bwMode="auto">
          <a:xfrm>
            <a:off x="5478463" y="4225925"/>
            <a:ext cx="1828800" cy="1851025"/>
          </a:xfrm>
          <a:custGeom>
            <a:avLst/>
            <a:gdLst>
              <a:gd name="T0" fmla="*/ 2147483646 w 1152"/>
              <a:gd name="T1" fmla="*/ 2147483646 h 1166"/>
              <a:gd name="T2" fmla="*/ 2147483646 w 1152"/>
              <a:gd name="T3" fmla="*/ 2147483646 h 1166"/>
              <a:gd name="T4" fmla="*/ 0 w 1152"/>
              <a:gd name="T5" fmla="*/ 0 h 1166"/>
              <a:gd name="T6" fmla="*/ 2147483646 w 1152"/>
              <a:gd name="T7" fmla="*/ 2147483646 h 116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1166"/>
              <a:gd name="T14" fmla="*/ 1152 w 1152"/>
              <a:gd name="T15" fmla="*/ 1166 h 1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1166">
                <a:moveTo>
                  <a:pt x="793" y="1166"/>
                </a:moveTo>
                <a:lnTo>
                  <a:pt x="1152" y="864"/>
                </a:lnTo>
                <a:lnTo>
                  <a:pt x="0" y="0"/>
                </a:lnTo>
                <a:lnTo>
                  <a:pt x="793" y="1166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8" name="Freeform 57"/>
          <p:cNvSpPr>
            <a:spLocks/>
          </p:cNvSpPr>
          <p:nvPr/>
        </p:nvSpPr>
        <p:spPr bwMode="auto">
          <a:xfrm>
            <a:off x="6545263" y="5445125"/>
            <a:ext cx="762000" cy="152400"/>
          </a:xfrm>
          <a:custGeom>
            <a:avLst/>
            <a:gdLst>
              <a:gd name="T0" fmla="*/ 2147483646 w 616"/>
              <a:gd name="T1" fmla="*/ 2147483646 h 59"/>
              <a:gd name="T2" fmla="*/ 0 w 616"/>
              <a:gd name="T3" fmla="*/ 0 h 59"/>
              <a:gd name="T4" fmla="*/ 0 60000 65536"/>
              <a:gd name="T5" fmla="*/ 0 60000 65536"/>
              <a:gd name="T6" fmla="*/ 0 w 616"/>
              <a:gd name="T7" fmla="*/ 0 h 59"/>
              <a:gd name="T8" fmla="*/ 616 w 616"/>
              <a:gd name="T9" fmla="*/ 59 h 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6" h="59">
                <a:moveTo>
                  <a:pt x="616" y="59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29" name="Freeform 58"/>
          <p:cNvSpPr>
            <a:spLocks/>
          </p:cNvSpPr>
          <p:nvPr/>
        </p:nvSpPr>
        <p:spPr bwMode="auto">
          <a:xfrm>
            <a:off x="5478463" y="4225925"/>
            <a:ext cx="1143000" cy="1219200"/>
          </a:xfrm>
          <a:custGeom>
            <a:avLst/>
            <a:gdLst>
              <a:gd name="T0" fmla="*/ 2147483646 w 616"/>
              <a:gd name="T1" fmla="*/ 2147483646 h 59"/>
              <a:gd name="T2" fmla="*/ 0 w 616"/>
              <a:gd name="T3" fmla="*/ 0 h 59"/>
              <a:gd name="T4" fmla="*/ 0 60000 65536"/>
              <a:gd name="T5" fmla="*/ 0 60000 65536"/>
              <a:gd name="T6" fmla="*/ 0 w 616"/>
              <a:gd name="T7" fmla="*/ 0 h 59"/>
              <a:gd name="T8" fmla="*/ 616 w 616"/>
              <a:gd name="T9" fmla="*/ 59 h 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6" h="59">
                <a:moveTo>
                  <a:pt x="616" y="59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30" name="Freeform 59"/>
          <p:cNvSpPr>
            <a:spLocks/>
          </p:cNvSpPr>
          <p:nvPr/>
        </p:nvSpPr>
        <p:spPr bwMode="auto">
          <a:xfrm>
            <a:off x="5707063" y="5368925"/>
            <a:ext cx="838200" cy="76200"/>
          </a:xfrm>
          <a:custGeom>
            <a:avLst/>
            <a:gdLst>
              <a:gd name="T0" fmla="*/ 2147483646 w 616"/>
              <a:gd name="T1" fmla="*/ 2147483646 h 59"/>
              <a:gd name="T2" fmla="*/ 0 w 616"/>
              <a:gd name="T3" fmla="*/ 0 h 59"/>
              <a:gd name="T4" fmla="*/ 0 60000 65536"/>
              <a:gd name="T5" fmla="*/ 0 60000 65536"/>
              <a:gd name="T6" fmla="*/ 0 w 616"/>
              <a:gd name="T7" fmla="*/ 0 h 59"/>
              <a:gd name="T8" fmla="*/ 616 w 616"/>
              <a:gd name="T9" fmla="*/ 59 h 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6" h="59">
                <a:moveTo>
                  <a:pt x="616" y="59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831" name="Line 64"/>
          <p:cNvSpPr>
            <a:spLocks noChangeShapeType="1"/>
          </p:cNvSpPr>
          <p:nvPr/>
        </p:nvSpPr>
        <p:spPr bwMode="auto">
          <a:xfrm flipV="1">
            <a:off x="5478463" y="3592513"/>
            <a:ext cx="215900" cy="649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32" name="Line 20"/>
          <p:cNvSpPr>
            <a:spLocks noChangeShapeType="1"/>
          </p:cNvSpPr>
          <p:nvPr/>
        </p:nvSpPr>
        <p:spPr bwMode="auto">
          <a:xfrm flipH="1" flipV="1">
            <a:off x="5478463" y="4241800"/>
            <a:ext cx="431800" cy="1439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33" name="Object 4"/>
          <p:cNvGraphicFramePr>
            <a:graphicFrameLocks noChangeAspect="1"/>
          </p:cNvGraphicFramePr>
          <p:nvPr/>
        </p:nvGraphicFramePr>
        <p:xfrm>
          <a:off x="4611688" y="2214563"/>
          <a:ext cx="43053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数式" r:id="rId5" imgW="1396394" imgH="215806" progId="Equation.3">
                  <p:embed/>
                </p:oleObj>
              </mc:Choice>
              <mc:Fallback>
                <p:oleObj name="数式" r:id="rId5" imgW="1396394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2214563"/>
                        <a:ext cx="4305300" cy="665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Object 4"/>
          <p:cNvGraphicFramePr>
            <a:graphicFrameLocks noChangeAspect="1"/>
          </p:cNvGraphicFramePr>
          <p:nvPr/>
        </p:nvGraphicFramePr>
        <p:xfrm>
          <a:off x="5867400" y="3643313"/>
          <a:ext cx="792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数式" r:id="rId7" imgW="317225" imgH="203024" progId="Equation.3">
                  <p:embed/>
                </p:oleObj>
              </mc:Choice>
              <mc:Fallback>
                <p:oleObj name="数式" r:id="rId7" imgW="317225" imgH="2030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643313"/>
                        <a:ext cx="79216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5" name="Object 4"/>
          <p:cNvGraphicFramePr>
            <a:graphicFrameLocks noChangeAspect="1"/>
          </p:cNvGraphicFramePr>
          <p:nvPr/>
        </p:nvGraphicFramePr>
        <p:xfrm>
          <a:off x="5659438" y="5586413"/>
          <a:ext cx="8572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数式" r:id="rId9" imgW="333548" imgH="190500" progId="Equation.3">
                  <p:embed/>
                </p:oleObj>
              </mc:Choice>
              <mc:Fallback>
                <p:oleObj name="数式" r:id="rId9" imgW="333548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8" y="5586413"/>
                        <a:ext cx="8572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6" name="Text Box 24"/>
          <p:cNvSpPr txBox="1">
            <a:spLocks noChangeArrowheads="1"/>
          </p:cNvSpPr>
          <p:nvPr/>
        </p:nvSpPr>
        <p:spPr bwMode="auto">
          <a:xfrm>
            <a:off x="6516688" y="3692525"/>
            <a:ext cx="2659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/>
              <a:t>:</a:t>
            </a:r>
            <a:r>
              <a:rPr lang="ja-JP" altLang="en-US" sz="2400"/>
              <a:t>外向きの単位法線</a:t>
            </a:r>
          </a:p>
        </p:txBody>
      </p:sp>
      <p:sp>
        <p:nvSpPr>
          <p:cNvPr id="34837" name="Line 25"/>
          <p:cNvSpPr>
            <a:spLocks noChangeShapeType="1"/>
          </p:cNvSpPr>
          <p:nvPr/>
        </p:nvSpPr>
        <p:spPr bwMode="auto">
          <a:xfrm flipV="1">
            <a:off x="4716463" y="3068638"/>
            <a:ext cx="1152525" cy="360045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38" name="Line 26"/>
          <p:cNvSpPr>
            <a:spLocks noChangeShapeType="1"/>
          </p:cNvSpPr>
          <p:nvPr/>
        </p:nvSpPr>
        <p:spPr bwMode="auto">
          <a:xfrm flipH="1" flipV="1">
            <a:off x="5076825" y="5445125"/>
            <a:ext cx="790575" cy="2159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39" name="Line 27"/>
          <p:cNvSpPr>
            <a:spLocks noChangeShapeType="1"/>
          </p:cNvSpPr>
          <p:nvPr/>
        </p:nvSpPr>
        <p:spPr bwMode="auto">
          <a:xfrm flipH="1">
            <a:off x="5095875" y="4279900"/>
            <a:ext cx="381000" cy="1166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40" name="Oval 62"/>
          <p:cNvSpPr>
            <a:spLocks noChangeArrowheads="1"/>
          </p:cNvSpPr>
          <p:nvPr/>
        </p:nvSpPr>
        <p:spPr bwMode="auto">
          <a:xfrm>
            <a:off x="5405438" y="4170363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4841" name="Text Box 29"/>
          <p:cNvSpPr txBox="1">
            <a:spLocks noChangeArrowheads="1"/>
          </p:cNvSpPr>
          <p:nvPr/>
        </p:nvSpPr>
        <p:spPr bwMode="auto">
          <a:xfrm>
            <a:off x="2032000" y="5978525"/>
            <a:ext cx="2368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/>
              <a:t>凹凸度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白が正・黒が負</a:t>
            </a:r>
            <a:r>
              <a:rPr lang="en-US" altLang="ja-JP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999A225-21CE-4954-9CC8-1B571778F7B1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ラプラシアン平滑化</a:t>
            </a:r>
            <a:endParaRPr lang="en-US" altLang="ja-JP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00200"/>
            <a:ext cx="8786812" cy="4525963"/>
          </a:xfrm>
        </p:spPr>
        <p:txBody>
          <a:bodyPr/>
          <a:lstStyle/>
          <a:p>
            <a:pPr eaLnBrk="1" hangingPunct="1"/>
            <a:r>
              <a:rPr lang="ja-JP" altLang="en-US" smtClean="0"/>
              <a:t>各頂点座標へラプラシアンを足すことを繰り返す</a:t>
            </a:r>
            <a:endParaRPr lang="en-US" altLang="ja-JP" smtClean="0"/>
          </a:p>
        </p:txBody>
      </p:sp>
      <p:sp>
        <p:nvSpPr>
          <p:cNvPr id="35845" name="Freeform 74"/>
          <p:cNvSpPr>
            <a:spLocks/>
          </p:cNvSpPr>
          <p:nvPr/>
        </p:nvSpPr>
        <p:spPr bwMode="auto">
          <a:xfrm>
            <a:off x="5770563" y="3681413"/>
            <a:ext cx="990600" cy="1117600"/>
          </a:xfrm>
          <a:custGeom>
            <a:avLst/>
            <a:gdLst>
              <a:gd name="T0" fmla="*/ 2147483646 w 624"/>
              <a:gd name="T1" fmla="*/ 0 h 704"/>
              <a:gd name="T2" fmla="*/ 0 w 624"/>
              <a:gd name="T3" fmla="*/ 2147483646 h 704"/>
              <a:gd name="T4" fmla="*/ 2147483646 w 624"/>
              <a:gd name="T5" fmla="*/ 2147483646 h 704"/>
              <a:gd name="T6" fmla="*/ 2147483646 w 624"/>
              <a:gd name="T7" fmla="*/ 0 h 704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704"/>
              <a:gd name="T14" fmla="*/ 624 w 624"/>
              <a:gd name="T15" fmla="*/ 704 h 7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704">
                <a:moveTo>
                  <a:pt x="624" y="0"/>
                </a:moveTo>
                <a:lnTo>
                  <a:pt x="0" y="475"/>
                </a:lnTo>
                <a:lnTo>
                  <a:pt x="547" y="704"/>
                </a:lnTo>
                <a:lnTo>
                  <a:pt x="624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6" name="Freeform 75"/>
          <p:cNvSpPr>
            <a:spLocks/>
          </p:cNvSpPr>
          <p:nvPr/>
        </p:nvSpPr>
        <p:spPr bwMode="auto">
          <a:xfrm>
            <a:off x="6629400" y="3690938"/>
            <a:ext cx="1162050" cy="1147762"/>
          </a:xfrm>
          <a:custGeom>
            <a:avLst/>
            <a:gdLst>
              <a:gd name="T0" fmla="*/ 0 w 732"/>
              <a:gd name="T1" fmla="*/ 2147483646 h 723"/>
              <a:gd name="T2" fmla="*/ 2147483646 w 732"/>
              <a:gd name="T3" fmla="*/ 2147483646 h 723"/>
              <a:gd name="T4" fmla="*/ 2147483646 w 732"/>
              <a:gd name="T5" fmla="*/ 0 h 723"/>
              <a:gd name="T6" fmla="*/ 0 w 732"/>
              <a:gd name="T7" fmla="*/ 2147483646 h 723"/>
              <a:gd name="T8" fmla="*/ 0 60000 65536"/>
              <a:gd name="T9" fmla="*/ 0 60000 65536"/>
              <a:gd name="T10" fmla="*/ 0 60000 65536"/>
              <a:gd name="T11" fmla="*/ 0 60000 65536"/>
              <a:gd name="T12" fmla="*/ 0 w 732"/>
              <a:gd name="T13" fmla="*/ 0 h 723"/>
              <a:gd name="T14" fmla="*/ 732 w 732"/>
              <a:gd name="T15" fmla="*/ 723 h 7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2" h="723">
                <a:moveTo>
                  <a:pt x="0" y="698"/>
                </a:moveTo>
                <a:lnTo>
                  <a:pt x="732" y="723"/>
                </a:lnTo>
                <a:lnTo>
                  <a:pt x="83" y="0"/>
                </a:lnTo>
                <a:lnTo>
                  <a:pt x="0" y="698"/>
                </a:lnTo>
                <a:close/>
              </a:path>
            </a:pathLst>
          </a:custGeom>
          <a:solidFill>
            <a:srgbClr val="00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7" name="Line 76"/>
          <p:cNvSpPr>
            <a:spLocks noChangeShapeType="1"/>
          </p:cNvSpPr>
          <p:nvPr/>
        </p:nvSpPr>
        <p:spPr bwMode="auto">
          <a:xfrm flipV="1">
            <a:off x="5770563" y="4130675"/>
            <a:ext cx="990600" cy="304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8" name="Line 77"/>
          <p:cNvSpPr>
            <a:spLocks noChangeShapeType="1"/>
          </p:cNvSpPr>
          <p:nvPr/>
        </p:nvSpPr>
        <p:spPr bwMode="auto">
          <a:xfrm flipV="1">
            <a:off x="6761163" y="3673475"/>
            <a:ext cx="0" cy="4572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9" name="Freeform 78"/>
          <p:cNvSpPr>
            <a:spLocks/>
          </p:cNvSpPr>
          <p:nvPr/>
        </p:nvSpPr>
        <p:spPr bwMode="auto">
          <a:xfrm>
            <a:off x="6781800" y="3702050"/>
            <a:ext cx="1579563" cy="1136650"/>
          </a:xfrm>
          <a:custGeom>
            <a:avLst/>
            <a:gdLst>
              <a:gd name="T0" fmla="*/ 2147483646 w 995"/>
              <a:gd name="T1" fmla="*/ 2147483646 h 716"/>
              <a:gd name="T2" fmla="*/ 2147483646 w 995"/>
              <a:gd name="T3" fmla="*/ 2147483646 h 716"/>
              <a:gd name="T4" fmla="*/ 0 w 995"/>
              <a:gd name="T5" fmla="*/ 0 h 716"/>
              <a:gd name="T6" fmla="*/ 2147483646 w 995"/>
              <a:gd name="T7" fmla="*/ 2147483646 h 716"/>
              <a:gd name="T8" fmla="*/ 0 60000 65536"/>
              <a:gd name="T9" fmla="*/ 0 60000 65536"/>
              <a:gd name="T10" fmla="*/ 0 60000 65536"/>
              <a:gd name="T11" fmla="*/ 0 60000 65536"/>
              <a:gd name="T12" fmla="*/ 0 w 995"/>
              <a:gd name="T13" fmla="*/ 0 h 716"/>
              <a:gd name="T14" fmla="*/ 995 w 995"/>
              <a:gd name="T15" fmla="*/ 716 h 7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5" h="716">
                <a:moveTo>
                  <a:pt x="636" y="716"/>
                </a:moveTo>
                <a:lnTo>
                  <a:pt x="995" y="414"/>
                </a:lnTo>
                <a:lnTo>
                  <a:pt x="0" y="0"/>
                </a:lnTo>
                <a:lnTo>
                  <a:pt x="636" y="716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0" name="Freeform 79"/>
          <p:cNvSpPr>
            <a:spLocks/>
          </p:cNvSpPr>
          <p:nvPr/>
        </p:nvSpPr>
        <p:spPr bwMode="auto">
          <a:xfrm>
            <a:off x="7599363" y="4206875"/>
            <a:ext cx="762000" cy="152400"/>
          </a:xfrm>
          <a:custGeom>
            <a:avLst/>
            <a:gdLst>
              <a:gd name="T0" fmla="*/ 2147483646 w 616"/>
              <a:gd name="T1" fmla="*/ 2147483646 h 59"/>
              <a:gd name="T2" fmla="*/ 0 w 616"/>
              <a:gd name="T3" fmla="*/ 0 h 59"/>
              <a:gd name="T4" fmla="*/ 0 60000 65536"/>
              <a:gd name="T5" fmla="*/ 0 60000 65536"/>
              <a:gd name="T6" fmla="*/ 0 w 616"/>
              <a:gd name="T7" fmla="*/ 0 h 59"/>
              <a:gd name="T8" fmla="*/ 616 w 616"/>
              <a:gd name="T9" fmla="*/ 59 h 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6" h="59">
                <a:moveTo>
                  <a:pt x="616" y="59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1" name="Freeform 80"/>
          <p:cNvSpPr>
            <a:spLocks/>
          </p:cNvSpPr>
          <p:nvPr/>
        </p:nvSpPr>
        <p:spPr bwMode="auto">
          <a:xfrm>
            <a:off x="6761163" y="3673475"/>
            <a:ext cx="914400" cy="533400"/>
          </a:xfrm>
          <a:custGeom>
            <a:avLst/>
            <a:gdLst>
              <a:gd name="T0" fmla="*/ 2147483646 w 525"/>
              <a:gd name="T1" fmla="*/ 2147483646 h 135"/>
              <a:gd name="T2" fmla="*/ 0 w 525"/>
              <a:gd name="T3" fmla="*/ 0 h 135"/>
              <a:gd name="T4" fmla="*/ 0 60000 65536"/>
              <a:gd name="T5" fmla="*/ 0 60000 65536"/>
              <a:gd name="T6" fmla="*/ 0 w 525"/>
              <a:gd name="T7" fmla="*/ 0 h 135"/>
              <a:gd name="T8" fmla="*/ 525 w 525"/>
              <a:gd name="T9" fmla="*/ 135 h 1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5" h="135">
                <a:moveTo>
                  <a:pt x="525" y="135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2" name="Freeform 81"/>
          <p:cNvSpPr>
            <a:spLocks/>
          </p:cNvSpPr>
          <p:nvPr/>
        </p:nvSpPr>
        <p:spPr bwMode="auto">
          <a:xfrm>
            <a:off x="6761163" y="4130675"/>
            <a:ext cx="838200" cy="76200"/>
          </a:xfrm>
          <a:custGeom>
            <a:avLst/>
            <a:gdLst>
              <a:gd name="T0" fmla="*/ 2147483646 w 616"/>
              <a:gd name="T1" fmla="*/ 2147483646 h 59"/>
              <a:gd name="T2" fmla="*/ 0 w 616"/>
              <a:gd name="T3" fmla="*/ 0 h 59"/>
              <a:gd name="T4" fmla="*/ 0 60000 65536"/>
              <a:gd name="T5" fmla="*/ 0 60000 65536"/>
              <a:gd name="T6" fmla="*/ 0 w 616"/>
              <a:gd name="T7" fmla="*/ 0 h 59"/>
              <a:gd name="T8" fmla="*/ 616 w 616"/>
              <a:gd name="T9" fmla="*/ 59 h 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6" h="59">
                <a:moveTo>
                  <a:pt x="616" y="59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3" name="Line 82"/>
          <p:cNvSpPr>
            <a:spLocks noChangeShapeType="1"/>
          </p:cNvSpPr>
          <p:nvPr/>
        </p:nvSpPr>
        <p:spPr bwMode="auto">
          <a:xfrm>
            <a:off x="6553200" y="3005138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4" name="Line 83"/>
          <p:cNvSpPr>
            <a:spLocks noChangeShapeType="1"/>
          </p:cNvSpPr>
          <p:nvPr/>
        </p:nvSpPr>
        <p:spPr bwMode="auto">
          <a:xfrm flipH="1">
            <a:off x="5791200" y="3005138"/>
            <a:ext cx="7620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5" name="Line 84"/>
          <p:cNvSpPr>
            <a:spLocks noChangeShapeType="1"/>
          </p:cNvSpPr>
          <p:nvPr/>
        </p:nvSpPr>
        <p:spPr bwMode="auto">
          <a:xfrm>
            <a:off x="6553200" y="3005138"/>
            <a:ext cx="762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6" name="Line 85"/>
          <p:cNvSpPr>
            <a:spLocks noChangeShapeType="1"/>
          </p:cNvSpPr>
          <p:nvPr/>
        </p:nvSpPr>
        <p:spPr bwMode="auto">
          <a:xfrm>
            <a:off x="6553200" y="3005138"/>
            <a:ext cx="121920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7" name="Line 86"/>
          <p:cNvSpPr>
            <a:spLocks noChangeShapeType="1"/>
          </p:cNvSpPr>
          <p:nvPr/>
        </p:nvSpPr>
        <p:spPr bwMode="auto">
          <a:xfrm>
            <a:off x="6553200" y="3005138"/>
            <a:ext cx="18288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8" name="Freeform 87"/>
          <p:cNvSpPr>
            <a:spLocks/>
          </p:cNvSpPr>
          <p:nvPr/>
        </p:nvSpPr>
        <p:spPr bwMode="auto">
          <a:xfrm>
            <a:off x="914400" y="3059113"/>
            <a:ext cx="868363" cy="1811337"/>
          </a:xfrm>
          <a:custGeom>
            <a:avLst/>
            <a:gdLst>
              <a:gd name="T0" fmla="*/ 2147483646 w 547"/>
              <a:gd name="T1" fmla="*/ 0 h 1141"/>
              <a:gd name="T2" fmla="*/ 0 w 547"/>
              <a:gd name="T3" fmla="*/ 2147483646 h 1141"/>
              <a:gd name="T4" fmla="*/ 2147483646 w 547"/>
              <a:gd name="T5" fmla="*/ 2147483646 h 1141"/>
              <a:gd name="T6" fmla="*/ 2147483646 w 547"/>
              <a:gd name="T7" fmla="*/ 0 h 1141"/>
              <a:gd name="T8" fmla="*/ 0 60000 65536"/>
              <a:gd name="T9" fmla="*/ 0 60000 65536"/>
              <a:gd name="T10" fmla="*/ 0 60000 65536"/>
              <a:gd name="T11" fmla="*/ 0 60000 65536"/>
              <a:gd name="T12" fmla="*/ 0 w 547"/>
              <a:gd name="T13" fmla="*/ 0 h 1141"/>
              <a:gd name="T14" fmla="*/ 547 w 547"/>
              <a:gd name="T15" fmla="*/ 1141 h 1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7" h="1141">
                <a:moveTo>
                  <a:pt x="480" y="0"/>
                </a:moveTo>
                <a:lnTo>
                  <a:pt x="0" y="912"/>
                </a:lnTo>
                <a:lnTo>
                  <a:pt x="547" y="1141"/>
                </a:lnTo>
                <a:lnTo>
                  <a:pt x="48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9" name="Freeform 88"/>
          <p:cNvSpPr>
            <a:spLocks/>
          </p:cNvSpPr>
          <p:nvPr/>
        </p:nvSpPr>
        <p:spPr bwMode="auto">
          <a:xfrm>
            <a:off x="1676400" y="3059113"/>
            <a:ext cx="1258888" cy="1851025"/>
          </a:xfrm>
          <a:custGeom>
            <a:avLst/>
            <a:gdLst>
              <a:gd name="T0" fmla="*/ 2147483646 w 793"/>
              <a:gd name="T1" fmla="*/ 2147483646 h 1166"/>
              <a:gd name="T2" fmla="*/ 2147483646 w 793"/>
              <a:gd name="T3" fmla="*/ 2147483646 h 1166"/>
              <a:gd name="T4" fmla="*/ 0 w 793"/>
              <a:gd name="T5" fmla="*/ 0 h 1166"/>
              <a:gd name="T6" fmla="*/ 2147483646 w 793"/>
              <a:gd name="T7" fmla="*/ 2147483646 h 1166"/>
              <a:gd name="T8" fmla="*/ 0 60000 65536"/>
              <a:gd name="T9" fmla="*/ 0 60000 65536"/>
              <a:gd name="T10" fmla="*/ 0 60000 65536"/>
              <a:gd name="T11" fmla="*/ 0 60000 65536"/>
              <a:gd name="T12" fmla="*/ 0 w 793"/>
              <a:gd name="T13" fmla="*/ 0 h 1166"/>
              <a:gd name="T14" fmla="*/ 793 w 793"/>
              <a:gd name="T15" fmla="*/ 1166 h 1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3" h="1166">
                <a:moveTo>
                  <a:pt x="61" y="1141"/>
                </a:moveTo>
                <a:lnTo>
                  <a:pt x="793" y="1166"/>
                </a:lnTo>
                <a:lnTo>
                  <a:pt x="0" y="0"/>
                </a:lnTo>
                <a:lnTo>
                  <a:pt x="61" y="1141"/>
                </a:lnTo>
                <a:close/>
              </a:path>
            </a:pathLst>
          </a:custGeom>
          <a:solidFill>
            <a:srgbClr val="00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60" name="Line 89"/>
          <p:cNvSpPr>
            <a:spLocks noChangeShapeType="1"/>
          </p:cNvSpPr>
          <p:nvPr/>
        </p:nvSpPr>
        <p:spPr bwMode="auto">
          <a:xfrm flipV="1">
            <a:off x="914400" y="4202113"/>
            <a:ext cx="990600" cy="304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61" name="Line 90"/>
          <p:cNvSpPr>
            <a:spLocks noChangeShapeType="1"/>
          </p:cNvSpPr>
          <p:nvPr/>
        </p:nvSpPr>
        <p:spPr bwMode="auto">
          <a:xfrm flipH="1" flipV="1">
            <a:off x="1676400" y="3059113"/>
            <a:ext cx="228600" cy="11430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62" name="Freeform 91"/>
          <p:cNvSpPr>
            <a:spLocks/>
          </p:cNvSpPr>
          <p:nvPr/>
        </p:nvSpPr>
        <p:spPr bwMode="auto">
          <a:xfrm>
            <a:off x="1676400" y="3059113"/>
            <a:ext cx="1828800" cy="1851025"/>
          </a:xfrm>
          <a:custGeom>
            <a:avLst/>
            <a:gdLst>
              <a:gd name="T0" fmla="*/ 2147483646 w 1152"/>
              <a:gd name="T1" fmla="*/ 2147483646 h 1166"/>
              <a:gd name="T2" fmla="*/ 2147483646 w 1152"/>
              <a:gd name="T3" fmla="*/ 2147483646 h 1166"/>
              <a:gd name="T4" fmla="*/ 0 w 1152"/>
              <a:gd name="T5" fmla="*/ 0 h 1166"/>
              <a:gd name="T6" fmla="*/ 2147483646 w 1152"/>
              <a:gd name="T7" fmla="*/ 2147483646 h 116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1166"/>
              <a:gd name="T14" fmla="*/ 1152 w 1152"/>
              <a:gd name="T15" fmla="*/ 1166 h 1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1166">
                <a:moveTo>
                  <a:pt x="793" y="1166"/>
                </a:moveTo>
                <a:lnTo>
                  <a:pt x="1152" y="864"/>
                </a:lnTo>
                <a:lnTo>
                  <a:pt x="0" y="0"/>
                </a:lnTo>
                <a:lnTo>
                  <a:pt x="793" y="1166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63" name="Freeform 92"/>
          <p:cNvSpPr>
            <a:spLocks/>
          </p:cNvSpPr>
          <p:nvPr/>
        </p:nvSpPr>
        <p:spPr bwMode="auto">
          <a:xfrm>
            <a:off x="2743200" y="4278313"/>
            <a:ext cx="762000" cy="152400"/>
          </a:xfrm>
          <a:custGeom>
            <a:avLst/>
            <a:gdLst>
              <a:gd name="T0" fmla="*/ 2147483646 w 616"/>
              <a:gd name="T1" fmla="*/ 2147483646 h 59"/>
              <a:gd name="T2" fmla="*/ 0 w 616"/>
              <a:gd name="T3" fmla="*/ 0 h 59"/>
              <a:gd name="T4" fmla="*/ 0 60000 65536"/>
              <a:gd name="T5" fmla="*/ 0 60000 65536"/>
              <a:gd name="T6" fmla="*/ 0 w 616"/>
              <a:gd name="T7" fmla="*/ 0 h 59"/>
              <a:gd name="T8" fmla="*/ 616 w 616"/>
              <a:gd name="T9" fmla="*/ 59 h 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6" h="59">
                <a:moveTo>
                  <a:pt x="616" y="59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64" name="Freeform 93"/>
          <p:cNvSpPr>
            <a:spLocks/>
          </p:cNvSpPr>
          <p:nvPr/>
        </p:nvSpPr>
        <p:spPr bwMode="auto">
          <a:xfrm>
            <a:off x="1676400" y="3059113"/>
            <a:ext cx="1143000" cy="1219200"/>
          </a:xfrm>
          <a:custGeom>
            <a:avLst/>
            <a:gdLst>
              <a:gd name="T0" fmla="*/ 2147483646 w 616"/>
              <a:gd name="T1" fmla="*/ 2147483646 h 59"/>
              <a:gd name="T2" fmla="*/ 0 w 616"/>
              <a:gd name="T3" fmla="*/ 0 h 59"/>
              <a:gd name="T4" fmla="*/ 0 60000 65536"/>
              <a:gd name="T5" fmla="*/ 0 60000 65536"/>
              <a:gd name="T6" fmla="*/ 0 w 616"/>
              <a:gd name="T7" fmla="*/ 0 h 59"/>
              <a:gd name="T8" fmla="*/ 616 w 616"/>
              <a:gd name="T9" fmla="*/ 59 h 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6" h="59">
                <a:moveTo>
                  <a:pt x="616" y="59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65" name="Freeform 94"/>
          <p:cNvSpPr>
            <a:spLocks/>
          </p:cNvSpPr>
          <p:nvPr/>
        </p:nvSpPr>
        <p:spPr bwMode="auto">
          <a:xfrm>
            <a:off x="1905000" y="4202113"/>
            <a:ext cx="838200" cy="76200"/>
          </a:xfrm>
          <a:custGeom>
            <a:avLst/>
            <a:gdLst>
              <a:gd name="T0" fmla="*/ 2147483646 w 616"/>
              <a:gd name="T1" fmla="*/ 2147483646 h 59"/>
              <a:gd name="T2" fmla="*/ 0 w 616"/>
              <a:gd name="T3" fmla="*/ 0 h 59"/>
              <a:gd name="T4" fmla="*/ 0 60000 65536"/>
              <a:gd name="T5" fmla="*/ 0 60000 65536"/>
              <a:gd name="T6" fmla="*/ 0 w 616"/>
              <a:gd name="T7" fmla="*/ 0 h 59"/>
              <a:gd name="T8" fmla="*/ 616 w 616"/>
              <a:gd name="T9" fmla="*/ 59 h 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6" h="59">
                <a:moveTo>
                  <a:pt x="616" y="59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66" name="Line 95"/>
          <p:cNvSpPr>
            <a:spLocks noChangeShapeType="1"/>
          </p:cNvSpPr>
          <p:nvPr/>
        </p:nvSpPr>
        <p:spPr bwMode="auto">
          <a:xfrm>
            <a:off x="3708400" y="4365625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35867" name="Picture 96" descr="Flo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2040" r="6267" b="6122"/>
          <a:stretch>
            <a:fillRect/>
          </a:stretch>
        </p:blipFill>
        <p:spPr bwMode="auto">
          <a:xfrm>
            <a:off x="838200" y="5099050"/>
            <a:ext cx="1527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Picture 97" descr="Flo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r="7993"/>
          <a:stretch>
            <a:fillRect/>
          </a:stretch>
        </p:blipFill>
        <p:spPr bwMode="auto">
          <a:xfrm>
            <a:off x="2590800" y="5099050"/>
            <a:ext cx="15240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Picture 98" descr="Flow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r="-2873" b="-4532"/>
          <a:stretch>
            <a:fillRect/>
          </a:stretch>
        </p:blipFill>
        <p:spPr bwMode="auto">
          <a:xfrm>
            <a:off x="4267200" y="5099050"/>
            <a:ext cx="15240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0" name="Picture 99" descr="Flow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6467"/>
          <a:stretch>
            <a:fillRect/>
          </a:stretch>
        </p:blipFill>
        <p:spPr bwMode="auto">
          <a:xfrm>
            <a:off x="6019800" y="5062538"/>
            <a:ext cx="14478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1" name="Line 100"/>
          <p:cNvSpPr>
            <a:spLocks noChangeShapeType="1"/>
          </p:cNvSpPr>
          <p:nvPr/>
        </p:nvSpPr>
        <p:spPr bwMode="auto">
          <a:xfrm>
            <a:off x="457200" y="639445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72" name="Text Box 101"/>
          <p:cNvSpPr txBox="1">
            <a:spLocks noChangeArrowheads="1"/>
          </p:cNvSpPr>
          <p:nvPr/>
        </p:nvSpPr>
        <p:spPr bwMode="auto">
          <a:xfrm>
            <a:off x="7548563" y="5784850"/>
            <a:ext cx="1265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Times New Roman" panose="02020603050405020304" pitchFamily="18" charset="0"/>
              </a:rPr>
              <a:t>繰り返し</a:t>
            </a:r>
            <a:endParaRPr lang="en-US" altLang="ja-JP" sz="2400">
              <a:latin typeface="Times New Roman" panose="02020603050405020304" pitchFamily="18" charset="0"/>
            </a:endParaRPr>
          </a:p>
        </p:txBody>
      </p:sp>
      <p:graphicFrame>
        <p:nvGraphicFramePr>
          <p:cNvPr id="35873" name="Object 102"/>
          <p:cNvGraphicFramePr>
            <a:graphicFrameLocks noChangeAspect="1"/>
          </p:cNvGraphicFramePr>
          <p:nvPr/>
        </p:nvGraphicFramePr>
        <p:xfrm>
          <a:off x="3281363" y="3198813"/>
          <a:ext cx="26765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数式" r:id="rId7" imgW="1133648" imgH="228600" progId="Equation.3">
                  <p:embed/>
                </p:oleObj>
              </mc:Choice>
              <mc:Fallback>
                <p:oleObj name="数式" r:id="rId7" imgW="1133648" imgH="228600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3198813"/>
                        <a:ext cx="2676525" cy="566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4" name="Oval 105"/>
          <p:cNvSpPr>
            <a:spLocks noChangeArrowheads="1"/>
          </p:cNvSpPr>
          <p:nvPr/>
        </p:nvSpPr>
        <p:spPr bwMode="auto">
          <a:xfrm>
            <a:off x="1600200" y="30051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5875" name="Oval 106"/>
          <p:cNvSpPr>
            <a:spLocks noChangeArrowheads="1"/>
          </p:cNvSpPr>
          <p:nvPr/>
        </p:nvSpPr>
        <p:spPr bwMode="auto">
          <a:xfrm>
            <a:off x="6705600" y="36147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5876" name="Line 107"/>
          <p:cNvSpPr>
            <a:spLocks noChangeShapeType="1"/>
          </p:cNvSpPr>
          <p:nvPr/>
        </p:nvSpPr>
        <p:spPr bwMode="auto">
          <a:xfrm>
            <a:off x="1752600" y="30813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877" name="Line 108"/>
          <p:cNvSpPr>
            <a:spLocks noChangeShapeType="1"/>
          </p:cNvSpPr>
          <p:nvPr/>
        </p:nvSpPr>
        <p:spPr bwMode="auto">
          <a:xfrm flipV="1">
            <a:off x="6781800" y="3386138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5878" name="Object 109"/>
          <p:cNvGraphicFramePr>
            <a:graphicFrameLocks noChangeAspect="1"/>
          </p:cNvGraphicFramePr>
          <p:nvPr/>
        </p:nvGraphicFramePr>
        <p:xfrm>
          <a:off x="4095750" y="3860800"/>
          <a:ext cx="16367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数式" r:id="rId9" imgW="685800" imgH="190500" progId="Equation.3">
                  <p:embed/>
                </p:oleObj>
              </mc:Choice>
              <mc:Fallback>
                <p:oleObj name="数式" r:id="rId9" imgW="685800" imgH="190500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3860800"/>
                        <a:ext cx="1636713" cy="477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9" name="Object 110"/>
          <p:cNvGraphicFramePr>
            <a:graphicFrameLocks noChangeAspect="1"/>
          </p:cNvGraphicFramePr>
          <p:nvPr/>
        </p:nvGraphicFramePr>
        <p:xfrm>
          <a:off x="2128838" y="2782888"/>
          <a:ext cx="2984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数式" r:id="rId11" imgW="126780" imgH="164814" progId="Equation.3">
                  <p:embed/>
                </p:oleObj>
              </mc:Choice>
              <mc:Fallback>
                <p:oleObj name="数式" r:id="rId11" imgW="126780" imgH="164814" progId="Equation.3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2782888"/>
                        <a:ext cx="2984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80" name="Object 111"/>
          <p:cNvGraphicFramePr>
            <a:graphicFrameLocks noChangeAspect="1"/>
          </p:cNvGraphicFramePr>
          <p:nvPr/>
        </p:nvGraphicFramePr>
        <p:xfrm>
          <a:off x="7523163" y="2982913"/>
          <a:ext cx="74453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数式" r:id="rId13" imgW="317225" imgH="241091" progId="Equation.3">
                  <p:embed/>
                </p:oleObj>
              </mc:Choice>
              <mc:Fallback>
                <p:oleObj name="数式" r:id="rId13" imgW="317225" imgH="241091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2982913"/>
                        <a:ext cx="744537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8F89332-8037-4B6C-A5B7-D65F209A504A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ラプラシアンの計算のアルゴリズム</a:t>
            </a:r>
            <a:endParaRPr lang="en-US" altLang="ja-JP" sz="4000" smtClean="0"/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85875"/>
            <a:ext cx="7777163" cy="535781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ja-JP" altLang="en-US" sz="2800" dirty="0" smtClean="0"/>
              <a:t>全ての頂点において</a:t>
            </a:r>
            <a:endParaRPr lang="en-US" altLang="ja-JP" sz="2800" dirty="0" smtClean="0"/>
          </a:p>
          <a:p>
            <a:pPr marL="1009650" lvl="1" indent="-609600" eaLnBrk="1" hangingPunct="1">
              <a:buFont typeface="Arial" pitchFamily="34" charset="0"/>
              <a:buChar char="•"/>
              <a:defRPr/>
            </a:pPr>
            <a:r>
              <a:rPr lang="ja-JP" altLang="en-US" sz="2400" dirty="0" smtClean="0"/>
              <a:t>ラプラシアンをゼロベクトルにする</a:t>
            </a:r>
            <a:endParaRPr lang="en-US" altLang="ja-JP" sz="2400" dirty="0" smtClean="0"/>
          </a:p>
          <a:p>
            <a:pPr marL="1009650" lvl="1" indent="-609600" eaLnBrk="1" hangingPunct="1">
              <a:buFont typeface="Arial" pitchFamily="34" charset="0"/>
              <a:buChar char="•"/>
              <a:defRPr/>
            </a:pPr>
            <a:r>
              <a:rPr lang="ja-JP" altLang="en-US" sz="2400" dirty="0" smtClean="0"/>
              <a:t>隣接頂点数のカウンタをゼロにする</a:t>
            </a:r>
            <a:endParaRPr lang="en-US" altLang="ja-JP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ja-JP" altLang="en-US" sz="2800" dirty="0" smtClean="0"/>
              <a:t>各三角形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Times New Roman" pitchFamily="18" charset="0"/>
              </a:rPr>
              <a:t>(</a:t>
            </a:r>
            <a:r>
              <a:rPr lang="en-US" altLang="ja-JP" sz="2800" i="1" dirty="0" smtClean="0">
                <a:latin typeface="Times New Roman" pitchFamily="18" charset="0"/>
              </a:rPr>
              <a:t>A</a:t>
            </a:r>
            <a:r>
              <a:rPr lang="en-US" altLang="ja-JP" sz="2800" dirty="0" smtClean="0">
                <a:latin typeface="Times New Roman" pitchFamily="18" charset="0"/>
              </a:rPr>
              <a:t>, </a:t>
            </a:r>
            <a:r>
              <a:rPr lang="en-US" altLang="ja-JP" sz="2800" i="1" dirty="0" smtClean="0">
                <a:latin typeface="Times New Roman" pitchFamily="18" charset="0"/>
              </a:rPr>
              <a:t>B</a:t>
            </a:r>
            <a:r>
              <a:rPr lang="en-US" altLang="ja-JP" sz="2800" dirty="0" smtClean="0">
                <a:latin typeface="Times New Roman" pitchFamily="18" charset="0"/>
              </a:rPr>
              <a:t>, </a:t>
            </a:r>
            <a:r>
              <a:rPr lang="en-US" altLang="ja-JP" sz="2800" i="1" dirty="0" smtClean="0">
                <a:latin typeface="Times New Roman" pitchFamily="18" charset="0"/>
              </a:rPr>
              <a:t>C</a:t>
            </a:r>
            <a:r>
              <a:rPr lang="en-US" altLang="ja-JP" sz="2800" dirty="0" smtClean="0">
                <a:latin typeface="Times New Roman" pitchFamily="18" charset="0"/>
              </a:rPr>
              <a:t>) </a:t>
            </a:r>
            <a:r>
              <a:rPr lang="ja-JP" altLang="en-US" sz="2800" dirty="0" smtClean="0">
                <a:latin typeface="Times New Roman" pitchFamily="18" charset="0"/>
              </a:rPr>
              <a:t>において</a:t>
            </a:r>
            <a:endParaRPr lang="en-US" altLang="ja-JP" sz="2800" dirty="0" smtClean="0">
              <a:latin typeface="Times New Roman" pitchFamily="18" charset="0"/>
            </a:endParaRP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ja-JP" altLang="en-US" sz="2400" dirty="0" smtClean="0"/>
              <a:t>ベクトル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AB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A </a:t>
            </a:r>
            <a:r>
              <a:rPr lang="ja-JP" altLang="en-US" sz="2400" dirty="0" smtClean="0">
                <a:latin typeface="Times New Roman" pitchFamily="18" charset="0"/>
              </a:rPr>
              <a:t>のラプラシアンに足し、</a:t>
            </a:r>
            <a:r>
              <a:rPr lang="en-US" altLang="ja-JP" sz="2400" dirty="0" smtClean="0">
                <a:latin typeface="Times New Roman" pitchFamily="18" charset="0"/>
              </a:rPr>
              <a:t/>
            </a:r>
            <a:br>
              <a:rPr lang="en-US" altLang="ja-JP" sz="2400" dirty="0" smtClean="0">
                <a:latin typeface="Times New Roman" pitchFamily="18" charset="0"/>
              </a:rPr>
            </a:br>
            <a:r>
              <a:rPr lang="en-US" altLang="ja-JP" sz="2400" dirty="0" smtClean="0">
                <a:latin typeface="Times New Roman" pitchFamily="18" charset="0"/>
              </a:rPr>
              <a:t>  </a:t>
            </a:r>
            <a:r>
              <a:rPr lang="en-US" altLang="ja-JP" sz="2400" i="1" dirty="0" smtClean="0">
                <a:latin typeface="Times New Roman" pitchFamily="18" charset="0"/>
              </a:rPr>
              <a:t>A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ja-JP" altLang="en-US" sz="2400" dirty="0" smtClean="0">
                <a:latin typeface="Times New Roman" pitchFamily="18" charset="0"/>
              </a:rPr>
              <a:t>の隣接頂点数を</a:t>
            </a:r>
            <a:r>
              <a:rPr lang="en-US" altLang="ja-JP" sz="2400" dirty="0" smtClean="0">
                <a:latin typeface="Times New Roman" pitchFamily="18" charset="0"/>
              </a:rPr>
              <a:t>1</a:t>
            </a:r>
            <a:r>
              <a:rPr lang="ja-JP" altLang="en-US" sz="2400" dirty="0" smtClean="0">
                <a:latin typeface="Times New Roman" pitchFamily="18" charset="0"/>
              </a:rPr>
              <a:t>増やす</a:t>
            </a:r>
            <a:endParaRPr lang="en-US" altLang="ja-JP" sz="2400" i="1" dirty="0" smtClean="0">
              <a:latin typeface="Times New Roman" pitchFamily="18" charset="0"/>
            </a:endParaRP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ja-JP" altLang="en-US" sz="2400" dirty="0" smtClean="0"/>
              <a:t>ベクトル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BC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B </a:t>
            </a:r>
            <a:r>
              <a:rPr lang="ja-JP" altLang="en-US" sz="2400" dirty="0" smtClean="0">
                <a:latin typeface="Times New Roman" pitchFamily="18" charset="0"/>
              </a:rPr>
              <a:t>のラプラシアンに足し、</a:t>
            </a:r>
            <a:r>
              <a:rPr lang="en-US" altLang="ja-JP" sz="2400" dirty="0" smtClean="0">
                <a:latin typeface="Times New Roman" pitchFamily="18" charset="0"/>
              </a:rPr>
              <a:t/>
            </a:r>
            <a:br>
              <a:rPr lang="en-US" altLang="ja-JP" sz="2400" dirty="0" smtClean="0">
                <a:latin typeface="Times New Roman" pitchFamily="18" charset="0"/>
              </a:rPr>
            </a:br>
            <a:r>
              <a:rPr lang="en-US" altLang="ja-JP" sz="2400" dirty="0" smtClean="0">
                <a:latin typeface="Times New Roman" pitchFamily="18" charset="0"/>
              </a:rPr>
              <a:t>  </a:t>
            </a:r>
            <a:r>
              <a:rPr lang="en-US" altLang="ja-JP" sz="2400" i="1" dirty="0" smtClean="0">
                <a:latin typeface="Times New Roman" pitchFamily="18" charset="0"/>
              </a:rPr>
              <a:t>B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ja-JP" altLang="en-US" sz="2400" dirty="0" smtClean="0">
                <a:latin typeface="Times New Roman" pitchFamily="18" charset="0"/>
              </a:rPr>
              <a:t>の隣接頂点数を</a:t>
            </a:r>
            <a:r>
              <a:rPr lang="en-US" altLang="ja-JP" sz="2400" dirty="0" smtClean="0">
                <a:latin typeface="Times New Roman" pitchFamily="18" charset="0"/>
              </a:rPr>
              <a:t>1</a:t>
            </a:r>
            <a:r>
              <a:rPr lang="ja-JP" altLang="en-US" sz="2400" dirty="0" smtClean="0">
                <a:latin typeface="Times New Roman" pitchFamily="18" charset="0"/>
              </a:rPr>
              <a:t>増やす</a:t>
            </a:r>
            <a:endParaRPr lang="en-US" altLang="ja-JP" sz="2400" i="1" dirty="0" smtClean="0">
              <a:latin typeface="Times New Roman" pitchFamily="18" charset="0"/>
            </a:endParaRP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ja-JP" altLang="en-US" sz="2400" dirty="0" smtClean="0"/>
              <a:t>ベクトル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CA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C </a:t>
            </a:r>
            <a:r>
              <a:rPr lang="ja-JP" altLang="en-US" sz="2400" dirty="0" smtClean="0">
                <a:latin typeface="Times New Roman" pitchFamily="18" charset="0"/>
              </a:rPr>
              <a:t>のラプラシアンに足し、</a:t>
            </a:r>
            <a:r>
              <a:rPr lang="en-US" altLang="ja-JP" sz="2400" dirty="0" smtClean="0">
                <a:latin typeface="Times New Roman" pitchFamily="18" charset="0"/>
              </a:rPr>
              <a:t/>
            </a:r>
            <a:br>
              <a:rPr lang="en-US" altLang="ja-JP" sz="2400" dirty="0" smtClean="0">
                <a:latin typeface="Times New Roman" pitchFamily="18" charset="0"/>
              </a:rPr>
            </a:br>
            <a:r>
              <a:rPr lang="en-US" altLang="ja-JP" sz="2400" dirty="0" smtClean="0">
                <a:latin typeface="Times New Roman" pitchFamily="18" charset="0"/>
              </a:rPr>
              <a:t>  </a:t>
            </a:r>
            <a:r>
              <a:rPr lang="en-US" altLang="ja-JP" sz="2400" i="1" dirty="0" smtClean="0">
                <a:latin typeface="Times New Roman" pitchFamily="18" charset="0"/>
              </a:rPr>
              <a:t>C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ja-JP" altLang="en-US" sz="2400" dirty="0" smtClean="0">
                <a:latin typeface="Times New Roman" pitchFamily="18" charset="0"/>
              </a:rPr>
              <a:t>の隣接頂点数を</a:t>
            </a:r>
            <a:r>
              <a:rPr lang="en-US" altLang="ja-JP" sz="2400" dirty="0" smtClean="0">
                <a:latin typeface="Times New Roman" pitchFamily="18" charset="0"/>
              </a:rPr>
              <a:t>1</a:t>
            </a:r>
            <a:r>
              <a:rPr lang="ja-JP" altLang="en-US" sz="2400" dirty="0" smtClean="0">
                <a:latin typeface="Times New Roman" pitchFamily="18" charset="0"/>
              </a:rPr>
              <a:t>増やす</a:t>
            </a:r>
            <a:endParaRPr lang="en-US" altLang="ja-JP" sz="2400" i="1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ja-JP" altLang="en-US" sz="2800" dirty="0" smtClean="0"/>
              <a:t>全ての頂点において、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</a:t>
            </a:r>
            <a:r>
              <a:rPr lang="ja-JP" altLang="en-US" sz="2800" dirty="0" smtClean="0"/>
              <a:t>ラプラシアンを隣接頂点数で割る</a:t>
            </a:r>
            <a:endParaRPr lang="en-US" altLang="ja-JP" sz="2800" dirty="0" smtClean="0"/>
          </a:p>
          <a:p>
            <a:pPr marL="990600" lvl="1" indent="-533400" eaLnBrk="1" hangingPunct="1">
              <a:buFontTx/>
              <a:buChar char="•"/>
              <a:defRPr/>
            </a:pPr>
            <a:endParaRPr lang="en-US" altLang="ja-JP" sz="2400" i="1" dirty="0" smtClean="0">
              <a:latin typeface="Times New Roman" pitchFamily="18" charset="0"/>
            </a:endParaRPr>
          </a:p>
        </p:txBody>
      </p:sp>
      <p:sp>
        <p:nvSpPr>
          <p:cNvPr id="36869" name="Freeform 4"/>
          <p:cNvSpPr>
            <a:spLocks/>
          </p:cNvSpPr>
          <p:nvPr/>
        </p:nvSpPr>
        <p:spPr bwMode="auto">
          <a:xfrm>
            <a:off x="7164388" y="3786188"/>
            <a:ext cx="1152525" cy="1439862"/>
          </a:xfrm>
          <a:custGeom>
            <a:avLst/>
            <a:gdLst>
              <a:gd name="T0" fmla="*/ 2147483646 w 1418"/>
              <a:gd name="T1" fmla="*/ 2147483646 h 1444"/>
              <a:gd name="T2" fmla="*/ 0 w 1418"/>
              <a:gd name="T3" fmla="*/ 2147483646 h 1444"/>
              <a:gd name="T4" fmla="*/ 2147483646 w 1418"/>
              <a:gd name="T5" fmla="*/ 0 h 1444"/>
              <a:gd name="T6" fmla="*/ 2147483646 w 1418"/>
              <a:gd name="T7" fmla="*/ 2147483646 h 1444"/>
              <a:gd name="T8" fmla="*/ 0 60000 65536"/>
              <a:gd name="T9" fmla="*/ 0 60000 65536"/>
              <a:gd name="T10" fmla="*/ 0 60000 65536"/>
              <a:gd name="T11" fmla="*/ 0 60000 65536"/>
              <a:gd name="T12" fmla="*/ 0 w 1418"/>
              <a:gd name="T13" fmla="*/ 0 h 1444"/>
              <a:gd name="T14" fmla="*/ 1418 w 1418"/>
              <a:gd name="T15" fmla="*/ 1444 h 1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18" h="1444">
                <a:moveTo>
                  <a:pt x="1372" y="1444"/>
                </a:moveTo>
                <a:lnTo>
                  <a:pt x="0" y="861"/>
                </a:lnTo>
                <a:lnTo>
                  <a:pt x="1418" y="0"/>
                </a:lnTo>
                <a:lnTo>
                  <a:pt x="1372" y="1444"/>
                </a:lnTo>
                <a:close/>
              </a:path>
            </a:pathLst>
          </a:custGeom>
          <a:solidFill>
            <a:srgbClr val="FFFF99"/>
          </a:solidFill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6870" name="Object 5"/>
          <p:cNvGraphicFramePr>
            <a:graphicFrameLocks noChangeAspect="1"/>
          </p:cNvGraphicFramePr>
          <p:nvPr/>
        </p:nvGraphicFramePr>
        <p:xfrm>
          <a:off x="8172450" y="3065463"/>
          <a:ext cx="3873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数式" r:id="rId3" imgW="152268" imgH="266469" progId="Equation.3">
                  <p:embed/>
                </p:oleObj>
              </mc:Choice>
              <mc:Fallback>
                <p:oleObj name="数式" r:id="rId3" imgW="152268" imgH="26646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065463"/>
                        <a:ext cx="3873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6"/>
          <p:cNvGraphicFramePr>
            <a:graphicFrameLocks noChangeAspect="1"/>
          </p:cNvGraphicFramePr>
          <p:nvPr/>
        </p:nvGraphicFramePr>
        <p:xfrm>
          <a:off x="8243888" y="4938713"/>
          <a:ext cx="3873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数式" r:id="rId5" imgW="152334" imgH="279279" progId="Equation.3">
                  <p:embed/>
                </p:oleObj>
              </mc:Choice>
              <mc:Fallback>
                <p:oleObj name="数式" r:id="rId5" imgW="152334" imgH="27927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4938713"/>
                        <a:ext cx="3873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7"/>
          <p:cNvGraphicFramePr>
            <a:graphicFrameLocks noChangeAspect="1"/>
          </p:cNvGraphicFramePr>
          <p:nvPr/>
        </p:nvGraphicFramePr>
        <p:xfrm>
          <a:off x="6704013" y="4578350"/>
          <a:ext cx="3873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数式" r:id="rId7" imgW="152268" imgH="164957" progId="Equation.3">
                  <p:embed/>
                </p:oleObj>
              </mc:Choice>
              <mc:Fallback>
                <p:oleObj name="数式" r:id="rId7" imgW="152268" imgH="16495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4578350"/>
                        <a:ext cx="3873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Line 8"/>
          <p:cNvSpPr>
            <a:spLocks noChangeShapeType="1"/>
          </p:cNvSpPr>
          <p:nvPr/>
        </p:nvSpPr>
        <p:spPr bwMode="auto">
          <a:xfrm flipH="1">
            <a:off x="7091363" y="3786188"/>
            <a:ext cx="1081087" cy="792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7019925" y="3138488"/>
          <a:ext cx="9048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数式" r:id="rId9" imgW="355292" imgH="203024" progId="Equation.3">
                  <p:embed/>
                </p:oleObj>
              </mc:Choice>
              <mc:Fallback>
                <p:oleObj name="数式" r:id="rId9" imgW="355292" imgH="20302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138488"/>
                        <a:ext cx="9048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7451725" y="3641725"/>
            <a:ext cx="0" cy="431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786563" y="3671888"/>
            <a:ext cx="68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chemeClr val="accent2"/>
                </a:solidFill>
              </a:rPr>
              <a:t>足す</a:t>
            </a:r>
            <a:endParaRPr lang="en-US" altLang="ja-JP" sz="2000">
              <a:solidFill>
                <a:schemeClr val="accent2"/>
              </a:solidFill>
            </a:endParaRP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6443663" y="2922588"/>
            <a:ext cx="2592387" cy="2808287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6878" name="Line 15"/>
          <p:cNvSpPr>
            <a:spLocks noChangeShapeType="1"/>
          </p:cNvSpPr>
          <p:nvPr/>
        </p:nvSpPr>
        <p:spPr bwMode="auto">
          <a:xfrm>
            <a:off x="6286500" y="3571875"/>
            <a:ext cx="157163" cy="142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D8018CF-A01A-4EE5-9D0A-4C33B6B93E44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-21431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ラプラシアン計算の計算機実装</a:t>
            </a:r>
            <a:endParaRPr lang="en-US" altLang="ja-JP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403350" y="2565400"/>
            <a:ext cx="6184900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ja-JP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//</a:t>
            </a:r>
            <a:r>
              <a:rPr lang="ja-JP" altLang="en-US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全ての頂点において</a:t>
            </a:r>
            <a:r>
              <a:rPr lang="en-US" altLang="ja-JP" sz="1800">
                <a:solidFill>
                  <a:srgbClr val="0000FF"/>
                </a:solidFill>
                <a:latin typeface="ＭＳ Ｐゴシック" panose="020B0600070205080204" pitchFamily="50" charset="-128"/>
              </a:rPr>
              <a:t/>
            </a:r>
            <a:br>
              <a:rPr lang="en-US" altLang="ja-JP" sz="1800">
                <a:solidFill>
                  <a:srgbClr val="0000FF"/>
                </a:solidFill>
                <a:latin typeface="ＭＳ Ｐゴシック" panose="020B0600070205080204" pitchFamily="50" charset="-128"/>
              </a:rPr>
            </a:br>
            <a:r>
              <a:rPr lang="en-US" altLang="ja-JP" sz="1800">
                <a:solidFill>
                  <a:srgbClr val="0000FF"/>
                </a:solidFill>
                <a:latin typeface="ＭＳ Ｐゴシック" panose="020B0600070205080204" pitchFamily="50" charset="-128"/>
              </a:rPr>
              <a:t>// ラプラシアン</a:t>
            </a:r>
            <a:r>
              <a:rPr lang="ja-JP" altLang="en-US" sz="1800">
                <a:solidFill>
                  <a:srgbClr val="0000FF"/>
                </a:solidFill>
                <a:latin typeface="ＭＳ Ｐゴシック" panose="020B0600070205080204" pitchFamily="50" charset="-128"/>
              </a:rPr>
              <a:t>と</a:t>
            </a:r>
            <a:r>
              <a:rPr lang="ja-JP" altLang="en-US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隣接頂点数をゼロにする</a:t>
            </a:r>
            <a:endParaRPr lang="en-US" altLang="ja-JP" sz="180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ＭＳ Ｐゴシック" panose="020B0600070205080204" pitchFamily="50" charset="-128"/>
              </a:rPr>
              <a:t>???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noProof="1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//</a:t>
            </a:r>
            <a:r>
              <a:rPr lang="ja-JP" altLang="en-US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各三角形において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latin typeface="ＭＳ Ｐゴシック" panose="020B0600070205080204" pitchFamily="50" charset="-128"/>
              </a:rPr>
              <a:t>for(int i=0; i&lt;triN; i++){</a:t>
            </a:r>
            <a:endParaRPr lang="en-US" altLang="ja-JP" sz="18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ＭＳ Ｐゴシック" panose="020B0600070205080204" pitchFamily="50" charset="-128"/>
              </a:rPr>
              <a:t>  </a:t>
            </a:r>
            <a:r>
              <a:rPr lang="en-US" altLang="ja-JP" sz="1800">
                <a:solidFill>
                  <a:srgbClr val="0000FF"/>
                </a:solidFill>
                <a:latin typeface="ＭＳ Ｐゴシック" panose="020B0600070205080204" pitchFamily="50" charset="-128"/>
              </a:rPr>
              <a:t>//</a:t>
            </a:r>
            <a:r>
              <a:rPr lang="ja-JP" altLang="en-US" sz="1800">
                <a:solidFill>
                  <a:srgbClr val="0000FF"/>
                </a:solidFill>
                <a:latin typeface="ＭＳ Ｐゴシック" panose="020B0600070205080204" pitchFamily="50" charset="-128"/>
              </a:rPr>
              <a:t>各辺のベクトルを始点のラプラシアンに足し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ＭＳ Ｐゴシック" panose="020B0600070205080204" pitchFamily="50" charset="-128"/>
              </a:rPr>
              <a:t>  //</a:t>
            </a:r>
            <a:r>
              <a:rPr lang="ja-JP" altLang="en-US" sz="1800">
                <a:solidFill>
                  <a:srgbClr val="0000FF"/>
                </a:solidFill>
                <a:latin typeface="ＭＳ Ｐゴシック" panose="020B0600070205080204" pitchFamily="50" charset="-128"/>
              </a:rPr>
              <a:t>各頂点の隣接頂点数を１増やす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ＭＳ Ｐゴシック" panose="020B0600070205080204" pitchFamily="50" charset="-128"/>
              </a:rPr>
              <a:t>  </a:t>
            </a:r>
            <a:r>
              <a:rPr lang="en-US" altLang="ja-JP" sz="1800">
                <a:solidFill>
                  <a:srgbClr val="FF0000"/>
                </a:solidFill>
                <a:latin typeface="ＭＳ Ｐゴシック" panose="020B0600070205080204" pitchFamily="50" charset="-128"/>
              </a:rPr>
              <a:t>???</a:t>
            </a:r>
            <a:endParaRPr lang="en-US" altLang="en-US" sz="1800" noProof="1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latin typeface="ＭＳ Ｐゴシック" panose="020B0600070205080204" pitchFamily="50" charset="-128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latin typeface="ＭＳ Ｐゴシック" panose="020B0600070205080204" pitchFamily="50" charset="-128"/>
              </a:rPr>
              <a:t>  </a:t>
            </a:r>
            <a:endParaRPr lang="en-US" altLang="ja-JP" sz="18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//</a:t>
            </a:r>
            <a:r>
              <a:rPr lang="ja-JP" altLang="en-US" sz="1800" noProof="1">
                <a:solidFill>
                  <a:srgbClr val="0000FF"/>
                </a:solidFill>
                <a:latin typeface="ＭＳ Ｐゴシック" panose="020B0600070205080204" pitchFamily="50" charset="-128"/>
              </a:rPr>
              <a:t>全ての頂点においてラプラシアンを隣接頂点数で割る</a:t>
            </a:r>
            <a:endParaRPr lang="en-US" altLang="ja-JP" sz="180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  <a:latin typeface="ＭＳ Ｐゴシック" panose="020B0600070205080204" pitchFamily="50" charset="-128"/>
              </a:rPr>
              <a:t>???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714500" y="1214438"/>
            <a:ext cx="200025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float (*lap)[3];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int *neiN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3929063" y="1214438"/>
            <a:ext cx="28575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ＭＳ Ｐゴシック" panose="020B0600070205080204" pitchFamily="50" charset="-128"/>
              </a:rPr>
              <a:t>lap = new float[</a:t>
            </a: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verN</a:t>
            </a:r>
            <a:r>
              <a:rPr lang="en-US" altLang="ja-JP" sz="2000">
                <a:latin typeface="ＭＳ Ｐゴシック" panose="020B0600070205080204" pitchFamily="50" charset="-128"/>
              </a:rPr>
              <a:t>][3];</a:t>
            </a:r>
            <a:br>
              <a:rPr lang="en-US" altLang="ja-JP" sz="2000">
                <a:latin typeface="ＭＳ Ｐゴシック" panose="020B0600070205080204" pitchFamily="50" charset="-128"/>
              </a:rPr>
            </a:br>
            <a:r>
              <a:rPr lang="en-US" altLang="ja-JP" sz="2000">
                <a:latin typeface="ＭＳ Ｐゴシック" panose="020B0600070205080204" pitchFamily="50" charset="-128"/>
              </a:rPr>
              <a:t>neiN = new int[</a:t>
            </a:r>
            <a:r>
              <a:rPr lang="en-US" altLang="ja-JP" sz="2000">
                <a:solidFill>
                  <a:srgbClr val="FF0000"/>
                </a:solidFill>
                <a:latin typeface="ＭＳ Ｐゴシック" panose="020B0600070205080204" pitchFamily="50" charset="-128"/>
              </a:rPr>
              <a:t>verN</a:t>
            </a:r>
            <a:r>
              <a:rPr lang="en-US" altLang="ja-JP" sz="2000">
                <a:latin typeface="ＭＳ Ｐゴシック" panose="020B0600070205080204" pitchFamily="50" charset="-128"/>
              </a:rPr>
              <a:t>];</a:t>
            </a:r>
          </a:p>
        </p:txBody>
      </p:sp>
      <p:sp>
        <p:nvSpPr>
          <p:cNvPr id="37895" name="テキスト ボックス 11"/>
          <p:cNvSpPr txBox="1">
            <a:spLocks noChangeArrowheads="1"/>
          </p:cNvSpPr>
          <p:nvPr/>
        </p:nvSpPr>
        <p:spPr bwMode="auto">
          <a:xfrm>
            <a:off x="2484438" y="2060575"/>
            <a:ext cx="381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ラプラシアンの計算ルーチン</a:t>
            </a:r>
          </a:p>
        </p:txBody>
      </p:sp>
      <p:sp>
        <p:nvSpPr>
          <p:cNvPr id="37896" name="テキスト ボックス 12"/>
          <p:cNvSpPr txBox="1">
            <a:spLocks noChangeArrowheads="1"/>
          </p:cNvSpPr>
          <p:nvPr/>
        </p:nvSpPr>
        <p:spPr bwMode="auto">
          <a:xfrm>
            <a:off x="2741613" y="752475"/>
            <a:ext cx="2687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宣言とメモリの確保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7982656-836C-4527-A700-60423D4FCADA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38915" name="タイトル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r>
              <a:rPr lang="ja-JP" altLang="en-US" smtClean="0">
                <a:solidFill>
                  <a:srgbClr val="FF00FF"/>
                </a:solidFill>
              </a:rPr>
              <a:t>課題 </a:t>
            </a:r>
            <a:r>
              <a:rPr lang="en-US" altLang="ja-JP" smtClean="0">
                <a:solidFill>
                  <a:srgbClr val="FF00FF"/>
                </a:solidFill>
              </a:rPr>
              <a:t>3</a:t>
            </a:r>
            <a:endParaRPr lang="ja-JP" altLang="en-US" smtClean="0">
              <a:solidFill>
                <a:srgbClr val="FF00FF"/>
              </a:solidFill>
            </a:endParaRPr>
          </a:p>
        </p:txBody>
      </p:sp>
      <p:sp>
        <p:nvSpPr>
          <p:cNvPr id="38916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50" y="857250"/>
            <a:ext cx="8643938" cy="5500688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altLang="ja-JP" u="sng" smtClean="0"/>
              <a:t>prog3-1 </a:t>
            </a:r>
            <a:r>
              <a:rPr lang="ja-JP" altLang="en-US" u="sng" smtClean="0"/>
              <a:t>を使う</a:t>
            </a:r>
            <a:endParaRPr lang="en-US" altLang="ja-JP" u="sng" smtClean="0"/>
          </a:p>
          <a:p>
            <a:pPr marL="514350" indent="-514350">
              <a:buFontTx/>
              <a:buAutoNum type="arabicPeriod"/>
            </a:pPr>
            <a:r>
              <a:rPr lang="ja-JP" altLang="en-US" smtClean="0"/>
              <a:t>関数 </a:t>
            </a:r>
            <a:r>
              <a:rPr lang="en-US" altLang="ja-JP" smtClean="0"/>
              <a:t>“computeLaplacians” </a:t>
            </a:r>
            <a:r>
              <a:rPr lang="ja-JP" altLang="en-US" smtClean="0"/>
              <a:t>を完成させよ</a:t>
            </a:r>
          </a:p>
          <a:p>
            <a:pPr marL="914400" lvl="1" indent="-514350">
              <a:buFontTx/>
              <a:buChar char="•"/>
            </a:pPr>
            <a:r>
              <a:rPr lang="en-US" altLang="ja-JP" smtClean="0"/>
              <a:t>‘c’ </a:t>
            </a:r>
            <a:r>
              <a:rPr lang="ja-JP" altLang="en-US" smtClean="0"/>
              <a:t>キーを押すと凹凸表示に切り替わる</a:t>
            </a:r>
          </a:p>
          <a:p>
            <a:pPr marL="514350" indent="-514350">
              <a:buFontTx/>
              <a:buAutoNum type="arabicPeriod"/>
            </a:pPr>
            <a:endParaRPr lang="en-US" altLang="ja-JP" smtClean="0"/>
          </a:p>
          <a:p>
            <a:pPr marL="514350" indent="-514350">
              <a:buFontTx/>
              <a:buAutoNum type="arabicPeriod"/>
            </a:pPr>
            <a:r>
              <a:rPr lang="en-US" altLang="ja-JP" smtClean="0"/>
              <a:t>“l”</a:t>
            </a:r>
            <a:r>
              <a:rPr lang="ja-JP" altLang="en-US" smtClean="0"/>
              <a:t>キーを押すと呼び出されるラプラシアン平滑化を行う関数 </a:t>
            </a:r>
            <a:r>
              <a:rPr lang="en-US" altLang="ja-JP" smtClean="0"/>
              <a:t>“laplacianSmoothing” </a:t>
            </a:r>
            <a:r>
              <a:rPr lang="ja-JP" altLang="en-US" smtClean="0"/>
              <a:t>を完成させよ</a:t>
            </a:r>
          </a:p>
          <a:p>
            <a:pPr marL="514350" indent="-514350">
              <a:buFontTx/>
              <a:buAutoNum type="arabicPeriod"/>
            </a:pPr>
            <a:endParaRPr lang="ja-JP" altLang="en-US" smtClean="0"/>
          </a:p>
          <a:p>
            <a:pPr marL="514350" indent="-514350">
              <a:buFontTx/>
              <a:buAutoNum type="arabicPeriod"/>
            </a:pPr>
            <a:r>
              <a:rPr lang="ja-JP" altLang="en-US" smtClean="0"/>
              <a:t>ラプラシアンスムーシングにおいて </a:t>
            </a:r>
            <a:r>
              <a:rPr lang="en-US" altLang="ja-JP" smtClean="0"/>
              <a:t>dt </a:t>
            </a:r>
            <a:r>
              <a:rPr lang="ja-JP" altLang="en-US" smtClean="0"/>
              <a:t>の値を負にした場合どうなるか確かめよ</a:t>
            </a:r>
          </a:p>
          <a:p>
            <a:pPr marL="514350" indent="-514350">
              <a:buFontTx/>
              <a:buNone/>
            </a:pPr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09414F6-C1F3-4BD6-BC67-3496228D880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ポリゴンメッシュとは？</a:t>
            </a:r>
          </a:p>
        </p:txBody>
      </p:sp>
      <p:pic>
        <p:nvPicPr>
          <p:cNvPr id="6148" name="Picture 4" descr="2hole_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873375"/>
            <a:ext cx="428783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block_sig02_w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/>
          <a:stretch>
            <a:fillRect/>
          </a:stretch>
        </p:blipFill>
        <p:spPr bwMode="auto">
          <a:xfrm>
            <a:off x="4643438" y="2457450"/>
            <a:ext cx="4202112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03350" y="6092825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三角形メッシュ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5722938" y="6181725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四辺形メッシュ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80400" cy="1511300"/>
          </a:xfrm>
        </p:spPr>
        <p:txBody>
          <a:bodyPr/>
          <a:lstStyle/>
          <a:p>
            <a:pPr eaLnBrk="1" hangingPunct="1"/>
            <a:r>
              <a:rPr lang="ja-JP" altLang="en-US" sz="2800" smtClean="0"/>
              <a:t>多角形（ポリゴン）の集まりにより表面を表す</a:t>
            </a:r>
          </a:p>
          <a:p>
            <a:pPr eaLnBrk="1" hangingPunct="1"/>
            <a:r>
              <a:rPr lang="ja-JP" altLang="en-US" sz="2800" smtClean="0"/>
              <a:t>コンピュータグラフィクスではよく用いられる</a:t>
            </a:r>
          </a:p>
          <a:p>
            <a:pPr lvl="1" eaLnBrk="1" hangingPunct="1"/>
            <a:r>
              <a:rPr lang="ja-JP" altLang="en-US" sz="2400" smtClean="0"/>
              <a:t>産業応用でも近年は利用されつつある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D7B8258-60FD-40EB-B372-5D65644BD8FF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なぜポリゴンを使うのか？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ja-JP" altLang="en-US" smtClean="0"/>
              <a:t>単純かつ柔軟だから</a:t>
            </a:r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  <p:pic>
        <p:nvPicPr>
          <p:cNvPr id="7173" name="Picture 4" descr="david_ball_re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r="13713"/>
          <a:stretch>
            <a:fillRect/>
          </a:stretch>
        </p:blipFill>
        <p:spPr bwMode="auto">
          <a:xfrm>
            <a:off x="3563938" y="1628775"/>
            <a:ext cx="208438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david_ball_recon_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3556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david_brest_prim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349500"/>
            <a:ext cx="33448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5651500" y="5426075"/>
            <a:ext cx="3343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沢山のポリゴンで</a:t>
            </a:r>
            <a:br>
              <a:rPr lang="ja-JP" altLang="en-US" sz="2400"/>
            </a:br>
            <a:r>
              <a:rPr lang="ja-JP" altLang="en-US" sz="2400"/>
              <a:t>複雑な形状を表現できる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35A97CC-988C-4115-8A66-B617542F579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5413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三角形メッシュ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39838"/>
            <a:ext cx="9144000" cy="1612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計算機で扱うのに簡単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全ての多角形は必ず三角形群へ分割できる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三角形の載る平面は一つだけ</a:t>
            </a:r>
          </a:p>
          <a:p>
            <a:pPr eaLnBrk="1" hangingPunct="1">
              <a:lnSpc>
                <a:spcPct val="90000"/>
              </a:lnSpc>
            </a:pPr>
            <a:endParaRPr lang="en-US" altLang="ja-JP" smtClean="0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1765300" y="3068638"/>
            <a:ext cx="1914525" cy="3163887"/>
          </a:xfrm>
          <a:custGeom>
            <a:avLst/>
            <a:gdLst>
              <a:gd name="T0" fmla="*/ 2147483646 w 1206"/>
              <a:gd name="T1" fmla="*/ 2147483646 h 1993"/>
              <a:gd name="T2" fmla="*/ 2147483646 w 1206"/>
              <a:gd name="T3" fmla="*/ 0 h 1993"/>
              <a:gd name="T4" fmla="*/ 0 w 1206"/>
              <a:gd name="T5" fmla="*/ 2147483646 h 1993"/>
              <a:gd name="T6" fmla="*/ 2147483646 w 1206"/>
              <a:gd name="T7" fmla="*/ 2147483646 h 1993"/>
              <a:gd name="T8" fmla="*/ 2147483646 w 1206"/>
              <a:gd name="T9" fmla="*/ 2147483646 h 1993"/>
              <a:gd name="T10" fmla="*/ 2147483646 w 1206"/>
              <a:gd name="T11" fmla="*/ 2147483646 h 1993"/>
              <a:gd name="T12" fmla="*/ 2147483646 w 1206"/>
              <a:gd name="T13" fmla="*/ 2147483646 h 19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6"/>
              <a:gd name="T22" fmla="*/ 0 h 1993"/>
              <a:gd name="T23" fmla="*/ 1206 w 1206"/>
              <a:gd name="T24" fmla="*/ 1993 h 19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6" h="1993">
                <a:moveTo>
                  <a:pt x="995" y="202"/>
                </a:moveTo>
                <a:lnTo>
                  <a:pt x="234" y="0"/>
                </a:lnTo>
                <a:lnTo>
                  <a:pt x="0" y="1278"/>
                </a:lnTo>
                <a:lnTo>
                  <a:pt x="216" y="1993"/>
                </a:lnTo>
                <a:lnTo>
                  <a:pt x="1206" y="1278"/>
                </a:lnTo>
                <a:lnTo>
                  <a:pt x="756" y="868"/>
                </a:lnTo>
                <a:lnTo>
                  <a:pt x="995" y="202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4962525" y="3136900"/>
            <a:ext cx="1914525" cy="3163888"/>
          </a:xfrm>
          <a:custGeom>
            <a:avLst/>
            <a:gdLst>
              <a:gd name="T0" fmla="*/ 2147483646 w 1206"/>
              <a:gd name="T1" fmla="*/ 2147483646 h 1993"/>
              <a:gd name="T2" fmla="*/ 2147483646 w 1206"/>
              <a:gd name="T3" fmla="*/ 0 h 1993"/>
              <a:gd name="T4" fmla="*/ 0 w 1206"/>
              <a:gd name="T5" fmla="*/ 2147483646 h 1993"/>
              <a:gd name="T6" fmla="*/ 2147483646 w 1206"/>
              <a:gd name="T7" fmla="*/ 2147483646 h 1993"/>
              <a:gd name="T8" fmla="*/ 2147483646 w 1206"/>
              <a:gd name="T9" fmla="*/ 2147483646 h 1993"/>
              <a:gd name="T10" fmla="*/ 2147483646 w 1206"/>
              <a:gd name="T11" fmla="*/ 2147483646 h 1993"/>
              <a:gd name="T12" fmla="*/ 2147483646 w 1206"/>
              <a:gd name="T13" fmla="*/ 2147483646 h 19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6"/>
              <a:gd name="T22" fmla="*/ 0 h 1993"/>
              <a:gd name="T23" fmla="*/ 1206 w 1206"/>
              <a:gd name="T24" fmla="*/ 1993 h 19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6" h="1993">
                <a:moveTo>
                  <a:pt x="995" y="202"/>
                </a:moveTo>
                <a:lnTo>
                  <a:pt x="234" y="0"/>
                </a:lnTo>
                <a:lnTo>
                  <a:pt x="0" y="1278"/>
                </a:lnTo>
                <a:lnTo>
                  <a:pt x="216" y="1993"/>
                </a:lnTo>
                <a:lnTo>
                  <a:pt x="1206" y="1278"/>
                </a:lnTo>
                <a:lnTo>
                  <a:pt x="756" y="868"/>
                </a:lnTo>
                <a:lnTo>
                  <a:pt x="995" y="202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3492500" y="4432300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5365750" y="3136900"/>
            <a:ext cx="792163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V="1">
            <a:off x="5005388" y="4505325"/>
            <a:ext cx="11525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5005388" y="5153025"/>
            <a:ext cx="1871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8203" name="Picture 12" descr="sphere_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4" t="13699" r="12738" b="22929"/>
          <a:stretch>
            <a:fillRect/>
          </a:stretch>
        </p:blipFill>
        <p:spPr bwMode="auto">
          <a:xfrm>
            <a:off x="7092950" y="44450"/>
            <a:ext cx="1654175" cy="1655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BA09D1D-BA07-4D84-A606-6732B8FD0E86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用語の意味</a:t>
            </a:r>
            <a:endParaRPr lang="en-US" altLang="ja-JP" smtClean="0"/>
          </a:p>
        </p:txBody>
      </p:sp>
      <p:sp>
        <p:nvSpPr>
          <p:cNvPr id="9220" name="Freeform 15"/>
          <p:cNvSpPr>
            <a:spLocks/>
          </p:cNvSpPr>
          <p:nvPr/>
        </p:nvSpPr>
        <p:spPr bwMode="auto">
          <a:xfrm>
            <a:off x="3435350" y="2832100"/>
            <a:ext cx="862013" cy="954088"/>
          </a:xfrm>
          <a:custGeom>
            <a:avLst/>
            <a:gdLst>
              <a:gd name="T0" fmla="*/ 2147483646 w 543"/>
              <a:gd name="T1" fmla="*/ 0 h 601"/>
              <a:gd name="T2" fmla="*/ 2147483646 w 543"/>
              <a:gd name="T3" fmla="*/ 2147483646 h 601"/>
              <a:gd name="T4" fmla="*/ 0 w 543"/>
              <a:gd name="T5" fmla="*/ 2147483646 h 601"/>
              <a:gd name="T6" fmla="*/ 2147483646 w 543"/>
              <a:gd name="T7" fmla="*/ 0 h 601"/>
              <a:gd name="T8" fmla="*/ 0 60000 65536"/>
              <a:gd name="T9" fmla="*/ 0 60000 65536"/>
              <a:gd name="T10" fmla="*/ 0 60000 65536"/>
              <a:gd name="T11" fmla="*/ 0 60000 65536"/>
              <a:gd name="T12" fmla="*/ 0 w 543"/>
              <a:gd name="T13" fmla="*/ 0 h 601"/>
              <a:gd name="T14" fmla="*/ 543 w 543"/>
              <a:gd name="T15" fmla="*/ 601 h 6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3" h="601">
                <a:moveTo>
                  <a:pt x="407" y="0"/>
                </a:moveTo>
                <a:lnTo>
                  <a:pt x="543" y="601"/>
                </a:lnTo>
                <a:lnTo>
                  <a:pt x="0" y="370"/>
                </a:lnTo>
                <a:lnTo>
                  <a:pt x="40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1" name="Freeform 16"/>
          <p:cNvSpPr>
            <a:spLocks/>
          </p:cNvSpPr>
          <p:nvPr/>
        </p:nvSpPr>
        <p:spPr bwMode="auto">
          <a:xfrm>
            <a:off x="4078288" y="2836863"/>
            <a:ext cx="1185862" cy="947737"/>
          </a:xfrm>
          <a:custGeom>
            <a:avLst/>
            <a:gdLst>
              <a:gd name="T0" fmla="*/ 0 w 747"/>
              <a:gd name="T1" fmla="*/ 0 h 597"/>
              <a:gd name="T2" fmla="*/ 2147483646 w 747"/>
              <a:gd name="T3" fmla="*/ 2147483646 h 597"/>
              <a:gd name="T4" fmla="*/ 2147483646 w 747"/>
              <a:gd name="T5" fmla="*/ 2147483646 h 597"/>
              <a:gd name="T6" fmla="*/ 0 w 747"/>
              <a:gd name="T7" fmla="*/ 0 h 597"/>
              <a:gd name="T8" fmla="*/ 0 60000 65536"/>
              <a:gd name="T9" fmla="*/ 0 60000 65536"/>
              <a:gd name="T10" fmla="*/ 0 60000 65536"/>
              <a:gd name="T11" fmla="*/ 0 60000 65536"/>
              <a:gd name="T12" fmla="*/ 0 w 747"/>
              <a:gd name="T13" fmla="*/ 0 h 597"/>
              <a:gd name="T14" fmla="*/ 747 w 747"/>
              <a:gd name="T15" fmla="*/ 597 h 5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7" h="597">
                <a:moveTo>
                  <a:pt x="0" y="0"/>
                </a:moveTo>
                <a:lnTo>
                  <a:pt x="135" y="597"/>
                </a:lnTo>
                <a:lnTo>
                  <a:pt x="747" y="32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2" name="Freeform 17"/>
          <p:cNvSpPr>
            <a:spLocks/>
          </p:cNvSpPr>
          <p:nvPr/>
        </p:nvSpPr>
        <p:spPr bwMode="auto">
          <a:xfrm>
            <a:off x="4292600" y="3352800"/>
            <a:ext cx="971550" cy="979488"/>
          </a:xfrm>
          <a:custGeom>
            <a:avLst/>
            <a:gdLst>
              <a:gd name="T0" fmla="*/ 2147483646 w 612"/>
              <a:gd name="T1" fmla="*/ 2147483646 h 617"/>
              <a:gd name="T2" fmla="*/ 0 w 612"/>
              <a:gd name="T3" fmla="*/ 2147483646 h 617"/>
              <a:gd name="T4" fmla="*/ 2147483646 w 612"/>
              <a:gd name="T5" fmla="*/ 0 h 617"/>
              <a:gd name="T6" fmla="*/ 2147483646 w 612"/>
              <a:gd name="T7" fmla="*/ 2147483646 h 617"/>
              <a:gd name="T8" fmla="*/ 0 60000 65536"/>
              <a:gd name="T9" fmla="*/ 0 60000 65536"/>
              <a:gd name="T10" fmla="*/ 0 60000 65536"/>
              <a:gd name="T11" fmla="*/ 0 60000 65536"/>
              <a:gd name="T12" fmla="*/ 0 w 612"/>
              <a:gd name="T13" fmla="*/ 0 h 617"/>
              <a:gd name="T14" fmla="*/ 612 w 612"/>
              <a:gd name="T15" fmla="*/ 617 h 6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2" h="617">
                <a:moveTo>
                  <a:pt x="486" y="617"/>
                </a:moveTo>
                <a:lnTo>
                  <a:pt x="0" y="269"/>
                </a:lnTo>
                <a:lnTo>
                  <a:pt x="612" y="0"/>
                </a:lnTo>
                <a:lnTo>
                  <a:pt x="486" y="61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3" name="Line 18"/>
          <p:cNvSpPr>
            <a:spLocks noChangeShapeType="1"/>
          </p:cNvSpPr>
          <p:nvPr/>
        </p:nvSpPr>
        <p:spPr bwMode="auto">
          <a:xfrm flipH="1">
            <a:off x="3435350" y="3822700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4" name="Line 19"/>
          <p:cNvSpPr>
            <a:spLocks noChangeShapeType="1"/>
          </p:cNvSpPr>
          <p:nvPr/>
        </p:nvSpPr>
        <p:spPr bwMode="auto">
          <a:xfrm flipV="1">
            <a:off x="3435350" y="4356100"/>
            <a:ext cx="1600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5" name="Line 20"/>
          <p:cNvSpPr>
            <a:spLocks noChangeShapeType="1"/>
          </p:cNvSpPr>
          <p:nvPr/>
        </p:nvSpPr>
        <p:spPr bwMode="auto">
          <a:xfrm>
            <a:off x="3435350" y="34417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6" name="Line 21"/>
          <p:cNvSpPr>
            <a:spLocks noChangeShapeType="1"/>
          </p:cNvSpPr>
          <p:nvPr/>
        </p:nvSpPr>
        <p:spPr bwMode="auto">
          <a:xfrm>
            <a:off x="3435350" y="45847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7" name="Line 22"/>
          <p:cNvSpPr>
            <a:spLocks noChangeShapeType="1"/>
          </p:cNvSpPr>
          <p:nvPr/>
        </p:nvSpPr>
        <p:spPr bwMode="auto">
          <a:xfrm flipV="1">
            <a:off x="4197350" y="4356100"/>
            <a:ext cx="838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8" name="Freeform 23"/>
          <p:cNvSpPr>
            <a:spLocks/>
          </p:cNvSpPr>
          <p:nvPr/>
        </p:nvSpPr>
        <p:spPr bwMode="auto">
          <a:xfrm>
            <a:off x="4154488" y="4371975"/>
            <a:ext cx="1057275" cy="1063625"/>
          </a:xfrm>
          <a:custGeom>
            <a:avLst/>
            <a:gdLst>
              <a:gd name="T0" fmla="*/ 2147483646 w 666"/>
              <a:gd name="T1" fmla="*/ 0 h 670"/>
              <a:gd name="T2" fmla="*/ 0 w 666"/>
              <a:gd name="T3" fmla="*/ 2147483646 h 670"/>
              <a:gd name="T4" fmla="*/ 2147483646 w 666"/>
              <a:gd name="T5" fmla="*/ 2147483646 h 670"/>
              <a:gd name="T6" fmla="*/ 0 60000 65536"/>
              <a:gd name="T7" fmla="*/ 0 60000 65536"/>
              <a:gd name="T8" fmla="*/ 0 60000 65536"/>
              <a:gd name="T9" fmla="*/ 0 w 666"/>
              <a:gd name="T10" fmla="*/ 0 h 670"/>
              <a:gd name="T11" fmla="*/ 666 w 666"/>
              <a:gd name="T12" fmla="*/ 670 h 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670">
                <a:moveTo>
                  <a:pt x="553" y="0"/>
                </a:moveTo>
                <a:lnTo>
                  <a:pt x="0" y="639"/>
                </a:lnTo>
                <a:lnTo>
                  <a:pt x="666" y="670"/>
                </a:lnTo>
              </a:path>
            </a:pathLst>
          </a:cu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9" name="Line 24"/>
          <p:cNvSpPr>
            <a:spLocks noChangeShapeType="1"/>
          </p:cNvSpPr>
          <p:nvPr/>
        </p:nvSpPr>
        <p:spPr bwMode="auto">
          <a:xfrm>
            <a:off x="5035550" y="43561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0" name="Line 25"/>
          <p:cNvSpPr>
            <a:spLocks noChangeShapeType="1"/>
          </p:cNvSpPr>
          <p:nvPr/>
        </p:nvSpPr>
        <p:spPr bwMode="auto">
          <a:xfrm>
            <a:off x="5111750" y="4356100"/>
            <a:ext cx="838200" cy="152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1" name="Line 26"/>
          <p:cNvSpPr>
            <a:spLocks noChangeShapeType="1"/>
          </p:cNvSpPr>
          <p:nvPr/>
        </p:nvSpPr>
        <p:spPr bwMode="auto">
          <a:xfrm>
            <a:off x="5264150" y="3365500"/>
            <a:ext cx="685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2" name="Line 27"/>
          <p:cNvSpPr>
            <a:spLocks noChangeShapeType="1"/>
          </p:cNvSpPr>
          <p:nvPr/>
        </p:nvSpPr>
        <p:spPr bwMode="auto">
          <a:xfrm flipV="1">
            <a:off x="5187950" y="45085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3" name="Oval 28"/>
          <p:cNvSpPr>
            <a:spLocks noChangeArrowheads="1"/>
          </p:cNvSpPr>
          <p:nvPr/>
        </p:nvSpPr>
        <p:spPr bwMode="auto">
          <a:xfrm>
            <a:off x="5065713" y="3184525"/>
            <a:ext cx="304800" cy="304800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234" name="Oval 30"/>
          <p:cNvSpPr>
            <a:spLocks noChangeArrowheads="1"/>
          </p:cNvSpPr>
          <p:nvPr/>
        </p:nvSpPr>
        <p:spPr bwMode="auto">
          <a:xfrm>
            <a:off x="5035550" y="52705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235" name="Oval 32"/>
          <p:cNvSpPr>
            <a:spLocks noChangeArrowheads="1"/>
          </p:cNvSpPr>
          <p:nvPr/>
        </p:nvSpPr>
        <p:spPr bwMode="auto">
          <a:xfrm>
            <a:off x="4883150" y="42037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236" name="Oval 34"/>
          <p:cNvSpPr>
            <a:spLocks noChangeArrowheads="1"/>
          </p:cNvSpPr>
          <p:nvPr/>
        </p:nvSpPr>
        <p:spPr bwMode="auto">
          <a:xfrm>
            <a:off x="5791200" y="43561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237" name="Oval 36"/>
          <p:cNvSpPr>
            <a:spLocks noChangeArrowheads="1"/>
          </p:cNvSpPr>
          <p:nvPr/>
        </p:nvSpPr>
        <p:spPr bwMode="auto">
          <a:xfrm>
            <a:off x="3282950" y="44323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238" name="Oval 38"/>
          <p:cNvSpPr>
            <a:spLocks noChangeArrowheads="1"/>
          </p:cNvSpPr>
          <p:nvPr/>
        </p:nvSpPr>
        <p:spPr bwMode="auto">
          <a:xfrm>
            <a:off x="4114800" y="35941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239" name="Oval 40"/>
          <p:cNvSpPr>
            <a:spLocks noChangeArrowheads="1"/>
          </p:cNvSpPr>
          <p:nvPr/>
        </p:nvSpPr>
        <p:spPr bwMode="auto">
          <a:xfrm>
            <a:off x="3968750" y="26797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240" name="Oval 42"/>
          <p:cNvSpPr>
            <a:spLocks noChangeArrowheads="1"/>
          </p:cNvSpPr>
          <p:nvPr/>
        </p:nvSpPr>
        <p:spPr bwMode="auto">
          <a:xfrm>
            <a:off x="3276600" y="321310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241" name="Oval 44"/>
          <p:cNvSpPr>
            <a:spLocks noChangeArrowheads="1"/>
          </p:cNvSpPr>
          <p:nvPr/>
        </p:nvSpPr>
        <p:spPr bwMode="auto">
          <a:xfrm>
            <a:off x="4040188" y="5200650"/>
            <a:ext cx="3048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242" name="Line 50"/>
          <p:cNvSpPr>
            <a:spLocks noChangeShapeType="1"/>
          </p:cNvSpPr>
          <p:nvPr/>
        </p:nvSpPr>
        <p:spPr bwMode="auto">
          <a:xfrm flipH="1">
            <a:off x="5511800" y="3111500"/>
            <a:ext cx="1223963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43" name="Text Box 51"/>
          <p:cNvSpPr txBox="1">
            <a:spLocks noChangeArrowheads="1"/>
          </p:cNvSpPr>
          <p:nvPr/>
        </p:nvSpPr>
        <p:spPr bwMode="auto">
          <a:xfrm>
            <a:off x="6715125" y="2824163"/>
            <a:ext cx="903288" cy="5238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頂点</a:t>
            </a:r>
            <a:endParaRPr lang="en-US" altLang="ja-JP" sz="2800"/>
          </a:p>
        </p:txBody>
      </p:sp>
      <p:sp>
        <p:nvSpPr>
          <p:cNvPr id="9244" name="Text Box 53"/>
          <p:cNvSpPr txBox="1">
            <a:spLocks noChangeArrowheads="1"/>
          </p:cNvSpPr>
          <p:nvPr/>
        </p:nvSpPr>
        <p:spPr bwMode="auto">
          <a:xfrm>
            <a:off x="6500813" y="3759200"/>
            <a:ext cx="544512" cy="5238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辺</a:t>
            </a:r>
            <a:endParaRPr lang="en-US" altLang="ja-JP" sz="2800"/>
          </a:p>
        </p:txBody>
      </p:sp>
      <p:sp>
        <p:nvSpPr>
          <p:cNvPr id="9245" name="Text Box 54"/>
          <p:cNvSpPr txBox="1">
            <a:spLocks noChangeArrowheads="1"/>
          </p:cNvSpPr>
          <p:nvPr/>
        </p:nvSpPr>
        <p:spPr bwMode="auto">
          <a:xfrm>
            <a:off x="6053138" y="5200650"/>
            <a:ext cx="2216150" cy="9540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面</a:t>
            </a:r>
            <a:r>
              <a:rPr lang="en-US" altLang="ja-JP" sz="2800"/>
              <a:t/>
            </a:r>
            <a:br>
              <a:rPr lang="en-US" altLang="ja-JP" sz="2800"/>
            </a:br>
            <a:r>
              <a:rPr lang="en-US" altLang="ja-JP" sz="2800"/>
              <a:t>(</a:t>
            </a:r>
            <a:r>
              <a:rPr lang="ja-JP" altLang="en-US" sz="2400"/>
              <a:t>又は</a:t>
            </a:r>
            <a:r>
              <a:rPr lang="ja-JP" altLang="en-US" sz="2800"/>
              <a:t> 三角形</a:t>
            </a:r>
            <a:r>
              <a:rPr lang="en-US" altLang="ja-JP" sz="2800"/>
              <a:t>)</a:t>
            </a:r>
          </a:p>
        </p:txBody>
      </p:sp>
      <p:sp>
        <p:nvSpPr>
          <p:cNvPr id="9246" name="Line 55"/>
          <p:cNvSpPr>
            <a:spLocks noChangeShapeType="1"/>
          </p:cNvSpPr>
          <p:nvPr/>
        </p:nvSpPr>
        <p:spPr bwMode="auto">
          <a:xfrm flipH="1">
            <a:off x="5583238" y="3976688"/>
            <a:ext cx="936625" cy="431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47" name="Line 56"/>
          <p:cNvSpPr>
            <a:spLocks noChangeShapeType="1"/>
          </p:cNvSpPr>
          <p:nvPr/>
        </p:nvSpPr>
        <p:spPr bwMode="auto">
          <a:xfrm flipH="1" flipV="1">
            <a:off x="4862513" y="5127625"/>
            <a:ext cx="1152525" cy="431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9248" name="Picture 59" descr="spike_A0001_S3_w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2014538" cy="50641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9" name="Oval 60"/>
          <p:cNvSpPr>
            <a:spLocks noChangeArrowheads="1"/>
          </p:cNvSpPr>
          <p:nvPr/>
        </p:nvSpPr>
        <p:spPr bwMode="auto">
          <a:xfrm>
            <a:off x="971550" y="3860800"/>
            <a:ext cx="720725" cy="720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250" name="Line 62"/>
          <p:cNvSpPr>
            <a:spLocks noChangeShapeType="1"/>
          </p:cNvSpPr>
          <p:nvPr/>
        </p:nvSpPr>
        <p:spPr bwMode="auto">
          <a:xfrm>
            <a:off x="1763713" y="4149725"/>
            <a:ext cx="12239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086EC9A-1314-4E1E-AAF1-5B1C76BAB026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推称されないメッシュの表現の方法</a:t>
            </a:r>
            <a:r>
              <a:rPr lang="en-US" altLang="ja-JP" sz="4000" smtClean="0"/>
              <a:t> </a:t>
            </a:r>
            <a:endParaRPr lang="en-US" altLang="ja-JP" sz="32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9375"/>
            <a:ext cx="8280400" cy="1008063"/>
          </a:xfrm>
        </p:spPr>
        <p:txBody>
          <a:bodyPr/>
          <a:lstStyle/>
          <a:p>
            <a:pPr eaLnBrk="1" hangingPunct="1"/>
            <a:r>
              <a:rPr lang="ja-JP" altLang="en-US" sz="2800" smtClean="0"/>
              <a:t>多角形の頂点座標をそのままならべる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ja-JP" altLang="en-US" sz="2800" smtClean="0"/>
              <a:t> </a:t>
            </a:r>
            <a:r>
              <a:rPr lang="en-US" altLang="ja-JP" sz="2800" smtClean="0"/>
              <a:t>(</a:t>
            </a:r>
            <a:r>
              <a:rPr lang="ja-JP" altLang="en-US" sz="2800" smtClean="0"/>
              <a:t>レンダリングするだけなら便利</a:t>
            </a:r>
            <a:r>
              <a:rPr lang="en-US" altLang="ja-JP" sz="2800" smtClean="0"/>
              <a:t>)</a:t>
            </a:r>
          </a:p>
        </p:txBody>
      </p:sp>
      <p:grpSp>
        <p:nvGrpSpPr>
          <p:cNvPr id="10245" name="Group 23"/>
          <p:cNvGrpSpPr>
            <a:grpSpLocks/>
          </p:cNvGrpSpPr>
          <p:nvPr/>
        </p:nvGrpSpPr>
        <p:grpSpPr bwMode="auto">
          <a:xfrm>
            <a:off x="750888" y="2232025"/>
            <a:ext cx="2519362" cy="4475163"/>
            <a:chOff x="473" y="1406"/>
            <a:chExt cx="1587" cy="2819"/>
          </a:xfrm>
        </p:grpSpPr>
        <p:sp>
          <p:nvSpPr>
            <p:cNvPr id="10254" name="Freeform 5"/>
            <p:cNvSpPr>
              <a:spLocks/>
            </p:cNvSpPr>
            <p:nvPr/>
          </p:nvSpPr>
          <p:spPr bwMode="auto">
            <a:xfrm>
              <a:off x="616" y="1481"/>
              <a:ext cx="1" cy="1513"/>
            </a:xfrm>
            <a:custGeom>
              <a:avLst/>
              <a:gdLst>
                <a:gd name="T0" fmla="*/ 0 w 1"/>
                <a:gd name="T1" fmla="*/ 1513 h 1513"/>
                <a:gd name="T2" fmla="*/ 0 w 1"/>
                <a:gd name="T3" fmla="*/ 0 h 1513"/>
                <a:gd name="T4" fmla="*/ 0 60000 65536"/>
                <a:gd name="T5" fmla="*/ 0 60000 65536"/>
                <a:gd name="T6" fmla="*/ 0 w 1"/>
                <a:gd name="T7" fmla="*/ 0 h 1513"/>
                <a:gd name="T8" fmla="*/ 1 w 1"/>
                <a:gd name="T9" fmla="*/ 1513 h 15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13">
                  <a:moveTo>
                    <a:pt x="0" y="1513"/>
                  </a:move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5" name="Line 6"/>
            <p:cNvSpPr>
              <a:spLocks noChangeShapeType="1"/>
            </p:cNvSpPr>
            <p:nvPr/>
          </p:nvSpPr>
          <p:spPr bwMode="auto">
            <a:xfrm flipV="1">
              <a:off x="612" y="1979"/>
              <a:ext cx="1270" cy="99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6" name="Line 7"/>
            <p:cNvSpPr>
              <a:spLocks noChangeShapeType="1"/>
            </p:cNvSpPr>
            <p:nvPr/>
          </p:nvSpPr>
          <p:spPr bwMode="auto">
            <a:xfrm>
              <a:off x="616" y="2993"/>
              <a:ext cx="1270" cy="81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10257" name="Object 9"/>
            <p:cNvGraphicFramePr>
              <a:graphicFrameLocks noChangeAspect="1"/>
            </p:cNvGraphicFramePr>
            <p:nvPr/>
          </p:nvGraphicFramePr>
          <p:xfrm>
            <a:off x="1746" y="3430"/>
            <a:ext cx="314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" name="数式" r:id="rId3" imgW="126835" imgH="139518" progId="Equation.3">
                    <p:embed/>
                  </p:oleObj>
                </mc:Choice>
                <mc:Fallback>
                  <p:oleObj name="数式" r:id="rId3" imgW="126835" imgH="139518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3430"/>
                          <a:ext cx="314" cy="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8" name="Object 13"/>
            <p:cNvGraphicFramePr>
              <a:graphicFrameLocks noChangeAspect="1"/>
            </p:cNvGraphicFramePr>
            <p:nvPr/>
          </p:nvGraphicFramePr>
          <p:xfrm>
            <a:off x="1655" y="1661"/>
            <a:ext cx="345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4" name="数式" r:id="rId5" imgW="139579" imgH="164957" progId="Equation.3">
                    <p:embed/>
                  </p:oleObj>
                </mc:Choice>
                <mc:Fallback>
                  <p:oleObj name="数式" r:id="rId5" imgW="139579" imgH="164957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1661"/>
                          <a:ext cx="345" cy="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9" name="Object 16"/>
            <p:cNvGraphicFramePr>
              <a:graphicFrameLocks noChangeAspect="1"/>
            </p:cNvGraphicFramePr>
            <p:nvPr/>
          </p:nvGraphicFramePr>
          <p:xfrm>
            <a:off x="661" y="1406"/>
            <a:ext cx="314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5" name="数式" r:id="rId7" imgW="126725" imgH="126725" progId="Equation.3">
                    <p:embed/>
                  </p:oleObj>
                </mc:Choice>
                <mc:Fallback>
                  <p:oleObj name="数式" r:id="rId7" imgW="126725" imgH="126725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" y="1406"/>
                          <a:ext cx="314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0" name="Freeform 17"/>
            <p:cNvSpPr>
              <a:spLocks/>
            </p:cNvSpPr>
            <p:nvPr/>
          </p:nvSpPr>
          <p:spPr bwMode="auto">
            <a:xfrm>
              <a:off x="616" y="1838"/>
              <a:ext cx="969" cy="1774"/>
            </a:xfrm>
            <a:custGeom>
              <a:avLst/>
              <a:gdLst>
                <a:gd name="T0" fmla="*/ 0 w 969"/>
                <a:gd name="T1" fmla="*/ 1149 h 1774"/>
                <a:gd name="T2" fmla="*/ 0 w 969"/>
                <a:gd name="T3" fmla="*/ 0 h 1774"/>
                <a:gd name="T4" fmla="*/ 969 w 969"/>
                <a:gd name="T5" fmla="*/ 1774 h 1774"/>
                <a:gd name="T6" fmla="*/ 0 w 969"/>
                <a:gd name="T7" fmla="*/ 1149 h 17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9"/>
                <a:gd name="T13" fmla="*/ 0 h 1774"/>
                <a:gd name="T14" fmla="*/ 969 w 969"/>
                <a:gd name="T15" fmla="*/ 1774 h 17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9" h="1774">
                  <a:moveTo>
                    <a:pt x="0" y="1149"/>
                  </a:moveTo>
                  <a:lnTo>
                    <a:pt x="0" y="0"/>
                  </a:lnTo>
                  <a:lnTo>
                    <a:pt x="969" y="1774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1" name="Freeform 18"/>
            <p:cNvSpPr>
              <a:spLocks/>
            </p:cNvSpPr>
            <p:nvPr/>
          </p:nvSpPr>
          <p:spPr bwMode="auto">
            <a:xfrm>
              <a:off x="612" y="1842"/>
              <a:ext cx="1024" cy="1783"/>
            </a:xfrm>
            <a:custGeom>
              <a:avLst/>
              <a:gdLst>
                <a:gd name="T0" fmla="*/ 978 w 1024"/>
                <a:gd name="T1" fmla="*/ 1783 h 1783"/>
                <a:gd name="T2" fmla="*/ 0 w 1024"/>
                <a:gd name="T3" fmla="*/ 0 h 1783"/>
                <a:gd name="T4" fmla="*/ 1024 w 1024"/>
                <a:gd name="T5" fmla="*/ 339 h 1783"/>
                <a:gd name="T6" fmla="*/ 978 w 1024"/>
                <a:gd name="T7" fmla="*/ 1783 h 17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4"/>
                <a:gd name="T13" fmla="*/ 0 h 1783"/>
                <a:gd name="T14" fmla="*/ 1024 w 1024"/>
                <a:gd name="T15" fmla="*/ 1783 h 17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4" h="1783">
                  <a:moveTo>
                    <a:pt x="978" y="1783"/>
                  </a:moveTo>
                  <a:lnTo>
                    <a:pt x="0" y="0"/>
                  </a:lnTo>
                  <a:lnTo>
                    <a:pt x="1024" y="339"/>
                  </a:lnTo>
                  <a:lnTo>
                    <a:pt x="978" y="1783"/>
                  </a:lnTo>
                  <a:close/>
                </a:path>
              </a:pathLst>
            </a:custGeom>
            <a:solidFill>
              <a:srgbClr val="00CCFF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62" name="Text Box 19"/>
            <p:cNvSpPr txBox="1">
              <a:spLocks noChangeArrowheads="1"/>
            </p:cNvSpPr>
            <p:nvPr/>
          </p:nvSpPr>
          <p:spPr bwMode="auto">
            <a:xfrm>
              <a:off x="473" y="3702"/>
              <a:ext cx="137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四面体</a:t>
              </a:r>
              <a:r>
                <a:rPr lang="en-US" altLang="ja-JP" sz="2400"/>
                <a:t/>
              </a:r>
              <a:br>
                <a:rPr lang="en-US" altLang="ja-JP" sz="2400"/>
              </a:br>
              <a:r>
                <a:rPr lang="en-US" altLang="ja-JP" sz="2400"/>
                <a:t>(4 </a:t>
              </a:r>
              <a:r>
                <a:rPr lang="ja-JP" altLang="en-US" sz="2400"/>
                <a:t>個の三角形</a:t>
              </a:r>
              <a:r>
                <a:rPr lang="en-US" altLang="ja-JP" sz="2400"/>
                <a:t>)</a:t>
              </a:r>
            </a:p>
          </p:txBody>
        </p:sp>
      </p:grpSp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3708400" y="2708275"/>
            <a:ext cx="489585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(0.0, 0.0, 0.0) (1.0, 0.0, 0.0) (0.0, 0.0, 1.0)</a:t>
            </a:r>
            <a:br>
              <a:rPr lang="en-US" altLang="ja-JP" sz="2000"/>
            </a:b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(0.0, 0.0, 0.0) (0.0, 0.0, 1.0) (0.0, 1.0, 0.0)</a:t>
            </a:r>
            <a:br>
              <a:rPr lang="en-US" altLang="ja-JP" sz="2000"/>
            </a:b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(0.0, 0.0, 0.0) (0.0, 1.0, 0.0) (1.0, 0.0, 0.0)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/>
            </a:r>
            <a:br>
              <a:rPr lang="en-US" altLang="ja-JP" sz="2000"/>
            </a:br>
            <a:r>
              <a:rPr lang="en-US" altLang="ja-JP" sz="2000"/>
              <a:t>(1.0, 0.0, 0.0) (0.0, 1.0, 0.0) (0.0, 0.0, 1.0)</a:t>
            </a:r>
          </a:p>
        </p:txBody>
      </p:sp>
      <p:grpSp>
        <p:nvGrpSpPr>
          <p:cNvPr id="10247" name="Group 29"/>
          <p:cNvGrpSpPr>
            <a:grpSpLocks/>
          </p:cNvGrpSpPr>
          <p:nvPr/>
        </p:nvGrpSpPr>
        <p:grpSpPr bwMode="auto">
          <a:xfrm>
            <a:off x="2339975" y="2636838"/>
            <a:ext cx="6264275" cy="4113212"/>
            <a:chOff x="1474" y="1661"/>
            <a:chExt cx="3946" cy="2591"/>
          </a:xfrm>
        </p:grpSpPr>
        <p:sp>
          <p:nvSpPr>
            <p:cNvPr id="10248" name="Text Box 22"/>
            <p:cNvSpPr txBox="1">
              <a:spLocks noChangeArrowheads="1"/>
            </p:cNvSpPr>
            <p:nvPr/>
          </p:nvSpPr>
          <p:spPr bwMode="auto">
            <a:xfrm>
              <a:off x="2397" y="3651"/>
              <a:ext cx="298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同じ頂点座標が</a:t>
              </a:r>
              <a:r>
                <a:rPr lang="en-US" altLang="ja-JP" sz="2800"/>
                <a:t/>
              </a:r>
              <a:br>
                <a:rPr lang="en-US" altLang="ja-JP" sz="2800"/>
              </a:br>
              <a:r>
                <a:rPr lang="ja-JP" altLang="en-US" sz="2800"/>
                <a:t>バラバラにあるので扱いにくい</a:t>
              </a:r>
              <a:endParaRPr lang="en-US" altLang="ja-JP" sz="2800"/>
            </a:p>
          </p:txBody>
        </p:sp>
        <p:sp>
          <p:nvSpPr>
            <p:cNvPr id="10249" name="Line 24"/>
            <p:cNvSpPr>
              <a:spLocks noChangeShapeType="1"/>
            </p:cNvSpPr>
            <p:nvPr/>
          </p:nvSpPr>
          <p:spPr bwMode="auto">
            <a:xfrm flipV="1">
              <a:off x="3833" y="3158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0" name="Oval 25"/>
            <p:cNvSpPr>
              <a:spLocks noChangeArrowheads="1"/>
            </p:cNvSpPr>
            <p:nvPr/>
          </p:nvSpPr>
          <p:spPr bwMode="auto">
            <a:xfrm>
              <a:off x="1474" y="3521"/>
              <a:ext cx="226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0251" name="Oval 26"/>
            <p:cNvSpPr>
              <a:spLocks noChangeArrowheads="1"/>
            </p:cNvSpPr>
            <p:nvPr/>
          </p:nvSpPr>
          <p:spPr bwMode="auto">
            <a:xfrm>
              <a:off x="3334" y="1661"/>
              <a:ext cx="1043" cy="36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0252" name="Oval 27"/>
            <p:cNvSpPr>
              <a:spLocks noChangeArrowheads="1"/>
            </p:cNvSpPr>
            <p:nvPr/>
          </p:nvSpPr>
          <p:spPr bwMode="auto">
            <a:xfrm>
              <a:off x="4377" y="2432"/>
              <a:ext cx="1043" cy="36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0253" name="Oval 28"/>
            <p:cNvSpPr>
              <a:spLocks noChangeArrowheads="1"/>
            </p:cNvSpPr>
            <p:nvPr/>
          </p:nvSpPr>
          <p:spPr bwMode="auto">
            <a:xfrm>
              <a:off x="2336" y="2795"/>
              <a:ext cx="1043" cy="36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A08DA92-3763-4FB8-85CE-CCF7E5A5EE00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4450"/>
            <a:ext cx="8072438" cy="1441450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推称されるメッシュの表現方法</a:t>
            </a:r>
            <a:endParaRPr lang="en-US" altLang="ja-JP" sz="400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eaLnBrk="1" hangingPunct="1"/>
            <a:r>
              <a:rPr lang="ja-JP" altLang="en-US" smtClean="0"/>
              <a:t>頂点座標のリスト</a:t>
            </a:r>
            <a:r>
              <a:rPr lang="en-US" altLang="ja-JP" smtClean="0"/>
              <a:t> +</a:t>
            </a:r>
            <a:r>
              <a:rPr lang="ja-JP" altLang="en-US" smtClean="0"/>
              <a:t> 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             </a:t>
            </a:r>
            <a:r>
              <a:rPr lang="ja-JP" altLang="en-US" smtClean="0"/>
              <a:t>面を構成する頂点番号列のリスト</a:t>
            </a:r>
            <a:endParaRPr lang="en-US" altLang="ja-JP" smtClean="0"/>
          </a:p>
        </p:txBody>
      </p:sp>
      <p:sp>
        <p:nvSpPr>
          <p:cNvPr id="11269" name="Freeform 6"/>
          <p:cNvSpPr>
            <a:spLocks/>
          </p:cNvSpPr>
          <p:nvPr/>
        </p:nvSpPr>
        <p:spPr bwMode="auto">
          <a:xfrm>
            <a:off x="1193800" y="2509838"/>
            <a:ext cx="1588" cy="2401887"/>
          </a:xfrm>
          <a:custGeom>
            <a:avLst/>
            <a:gdLst>
              <a:gd name="T0" fmla="*/ 0 w 1"/>
              <a:gd name="T1" fmla="*/ 2147483646 h 1513"/>
              <a:gd name="T2" fmla="*/ 0 w 1"/>
              <a:gd name="T3" fmla="*/ 0 h 1513"/>
              <a:gd name="T4" fmla="*/ 0 60000 65536"/>
              <a:gd name="T5" fmla="*/ 0 60000 65536"/>
              <a:gd name="T6" fmla="*/ 0 w 1"/>
              <a:gd name="T7" fmla="*/ 0 h 1513"/>
              <a:gd name="T8" fmla="*/ 1 w 1"/>
              <a:gd name="T9" fmla="*/ 1513 h 15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13">
                <a:moveTo>
                  <a:pt x="0" y="1513"/>
                </a:move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V="1">
            <a:off x="1187450" y="3300413"/>
            <a:ext cx="2016125" cy="15843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1193800" y="4910138"/>
            <a:ext cx="2016125" cy="12969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272" name="Object 9"/>
          <p:cNvGraphicFramePr>
            <a:graphicFrameLocks noChangeAspect="1"/>
          </p:cNvGraphicFramePr>
          <p:nvPr>
            <p:ph sz="half" idx="4294967295"/>
          </p:nvPr>
        </p:nvGraphicFramePr>
        <p:xfrm>
          <a:off x="2987675" y="5603875"/>
          <a:ext cx="4984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数式" r:id="rId3" imgW="126835" imgH="139518" progId="Equation.3">
                  <p:embed/>
                </p:oleObj>
              </mc:Choice>
              <mc:Fallback>
                <p:oleObj name="数式" r:id="rId3" imgW="126835" imgH="13951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603875"/>
                        <a:ext cx="4984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0"/>
          <p:cNvGraphicFramePr>
            <a:graphicFrameLocks noChangeAspect="1"/>
          </p:cNvGraphicFramePr>
          <p:nvPr/>
        </p:nvGraphicFramePr>
        <p:xfrm>
          <a:off x="2843213" y="2795588"/>
          <a:ext cx="54768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数式" r:id="rId5" imgW="139579" imgH="164957" progId="Equation.3">
                  <p:embed/>
                </p:oleObj>
              </mc:Choice>
              <mc:Fallback>
                <p:oleObj name="数式" r:id="rId5" imgW="139579" imgH="16495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795588"/>
                        <a:ext cx="547687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1"/>
          <p:cNvGraphicFramePr>
            <a:graphicFrameLocks noChangeAspect="1"/>
          </p:cNvGraphicFramePr>
          <p:nvPr/>
        </p:nvGraphicFramePr>
        <p:xfrm>
          <a:off x="1265238" y="2390775"/>
          <a:ext cx="4984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数式" r:id="rId7" imgW="126725" imgH="126725" progId="Equation.3">
                  <p:embed/>
                </p:oleObj>
              </mc:Choice>
              <mc:Fallback>
                <p:oleObj name="数式" r:id="rId7" imgW="126725" imgH="12672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2390775"/>
                        <a:ext cx="4984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Freeform 12"/>
          <p:cNvSpPr>
            <a:spLocks/>
          </p:cNvSpPr>
          <p:nvPr/>
        </p:nvSpPr>
        <p:spPr bwMode="auto">
          <a:xfrm>
            <a:off x="1193800" y="3076575"/>
            <a:ext cx="1538288" cy="2816225"/>
          </a:xfrm>
          <a:custGeom>
            <a:avLst/>
            <a:gdLst>
              <a:gd name="T0" fmla="*/ 0 w 969"/>
              <a:gd name="T1" fmla="*/ 2147483646 h 1774"/>
              <a:gd name="T2" fmla="*/ 0 w 969"/>
              <a:gd name="T3" fmla="*/ 0 h 1774"/>
              <a:gd name="T4" fmla="*/ 2147483646 w 969"/>
              <a:gd name="T5" fmla="*/ 2147483646 h 1774"/>
              <a:gd name="T6" fmla="*/ 0 w 969"/>
              <a:gd name="T7" fmla="*/ 2147483646 h 1774"/>
              <a:gd name="T8" fmla="*/ 0 60000 65536"/>
              <a:gd name="T9" fmla="*/ 0 60000 65536"/>
              <a:gd name="T10" fmla="*/ 0 60000 65536"/>
              <a:gd name="T11" fmla="*/ 0 60000 65536"/>
              <a:gd name="T12" fmla="*/ 0 w 969"/>
              <a:gd name="T13" fmla="*/ 0 h 1774"/>
              <a:gd name="T14" fmla="*/ 969 w 969"/>
              <a:gd name="T15" fmla="*/ 1774 h 17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9" h="1774">
                <a:moveTo>
                  <a:pt x="0" y="1149"/>
                </a:moveTo>
                <a:lnTo>
                  <a:pt x="0" y="0"/>
                </a:lnTo>
                <a:lnTo>
                  <a:pt x="969" y="1774"/>
                </a:lnTo>
                <a:lnTo>
                  <a:pt x="0" y="1149"/>
                </a:lnTo>
                <a:close/>
              </a:path>
            </a:pathLst>
          </a:custGeom>
          <a:solidFill>
            <a:srgbClr val="0000FF">
              <a:alpha val="50195"/>
            </a:srgbClr>
          </a:solidFill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6" name="Freeform 13"/>
          <p:cNvSpPr>
            <a:spLocks/>
          </p:cNvSpPr>
          <p:nvPr/>
        </p:nvSpPr>
        <p:spPr bwMode="auto">
          <a:xfrm>
            <a:off x="1187450" y="3082925"/>
            <a:ext cx="1625600" cy="2830513"/>
          </a:xfrm>
          <a:custGeom>
            <a:avLst/>
            <a:gdLst>
              <a:gd name="T0" fmla="*/ 2147483646 w 1024"/>
              <a:gd name="T1" fmla="*/ 2147483646 h 1783"/>
              <a:gd name="T2" fmla="*/ 0 w 1024"/>
              <a:gd name="T3" fmla="*/ 0 h 1783"/>
              <a:gd name="T4" fmla="*/ 2147483646 w 1024"/>
              <a:gd name="T5" fmla="*/ 2147483646 h 1783"/>
              <a:gd name="T6" fmla="*/ 2147483646 w 1024"/>
              <a:gd name="T7" fmla="*/ 2147483646 h 1783"/>
              <a:gd name="T8" fmla="*/ 0 60000 65536"/>
              <a:gd name="T9" fmla="*/ 0 60000 65536"/>
              <a:gd name="T10" fmla="*/ 0 60000 65536"/>
              <a:gd name="T11" fmla="*/ 0 60000 65536"/>
              <a:gd name="T12" fmla="*/ 0 w 1024"/>
              <a:gd name="T13" fmla="*/ 0 h 1783"/>
              <a:gd name="T14" fmla="*/ 1024 w 1024"/>
              <a:gd name="T15" fmla="*/ 1783 h 17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4" h="1783">
                <a:moveTo>
                  <a:pt x="978" y="1783"/>
                </a:moveTo>
                <a:lnTo>
                  <a:pt x="0" y="0"/>
                </a:lnTo>
                <a:lnTo>
                  <a:pt x="1024" y="339"/>
                </a:lnTo>
                <a:lnTo>
                  <a:pt x="978" y="1783"/>
                </a:lnTo>
                <a:close/>
              </a:path>
            </a:pathLst>
          </a:custGeom>
          <a:solidFill>
            <a:srgbClr val="00CCFF">
              <a:alpha val="50195"/>
            </a:srgbClr>
          </a:solidFill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4356100" y="3670300"/>
            <a:ext cx="2016125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0: (0.0, 0.0, 0.0)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1: (1.0, 0.0, 0.0)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2: (0.0, 1.0, 0.0)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3: (0.0, 0.0, 1.0)</a:t>
            </a:r>
          </a:p>
        </p:txBody>
      </p: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6948488" y="3690938"/>
            <a:ext cx="12954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0  1  3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0  3  2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0  2  1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1  2  3</a:t>
            </a: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4929188" y="314166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頂点</a:t>
            </a:r>
            <a:endParaRPr lang="en-US" altLang="ja-JP" sz="2400"/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7043738" y="3116263"/>
            <a:ext cx="110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三角形</a:t>
            </a:r>
            <a:endParaRPr lang="en-US" altLang="ja-JP" sz="2400"/>
          </a:p>
        </p:txBody>
      </p:sp>
      <p:sp>
        <p:nvSpPr>
          <p:cNvPr id="11281" name="Text Box 19"/>
          <p:cNvSpPr txBox="1">
            <a:spLocks noChangeArrowheads="1"/>
          </p:cNvSpPr>
          <p:nvPr/>
        </p:nvSpPr>
        <p:spPr bwMode="auto">
          <a:xfrm>
            <a:off x="879475" y="4816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0</a:t>
            </a:r>
          </a:p>
        </p:txBody>
      </p:sp>
      <p:sp>
        <p:nvSpPr>
          <p:cNvPr id="11282" name="Text Box 20"/>
          <p:cNvSpPr txBox="1">
            <a:spLocks noChangeArrowheads="1"/>
          </p:cNvSpPr>
          <p:nvPr/>
        </p:nvSpPr>
        <p:spPr bwMode="auto">
          <a:xfrm>
            <a:off x="2484438" y="5942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1</a:t>
            </a:r>
          </a:p>
        </p:txBody>
      </p:sp>
      <p:sp>
        <p:nvSpPr>
          <p:cNvPr id="11283" name="Text Box 21"/>
          <p:cNvSpPr txBox="1">
            <a:spLocks noChangeArrowheads="1"/>
          </p:cNvSpPr>
          <p:nvPr/>
        </p:nvSpPr>
        <p:spPr bwMode="auto">
          <a:xfrm>
            <a:off x="2627313" y="32131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2</a:t>
            </a:r>
          </a:p>
        </p:txBody>
      </p:sp>
      <p:sp>
        <p:nvSpPr>
          <p:cNvPr id="11284" name="Text Box 22"/>
          <p:cNvSpPr txBox="1">
            <a:spLocks noChangeArrowheads="1"/>
          </p:cNvSpPr>
          <p:nvPr/>
        </p:nvSpPr>
        <p:spPr bwMode="auto">
          <a:xfrm>
            <a:off x="876300" y="28463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5634</TotalTime>
  <Words>1542</Words>
  <Application>Microsoft Office PowerPoint</Application>
  <PresentationFormat>画面に合わせる (4:3)</PresentationFormat>
  <Paragraphs>447</Paragraphs>
  <Slides>36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4" baseType="lpstr">
      <vt:lpstr>Arial</vt:lpstr>
      <vt:lpstr>ＭＳ Ｐゴシック</vt:lpstr>
      <vt:lpstr>Calibri</vt:lpstr>
      <vt:lpstr>Arial Unicode MS</vt:lpstr>
      <vt:lpstr>MS UI Gothic</vt:lpstr>
      <vt:lpstr>Times New Roman</vt:lpstr>
      <vt:lpstr>標準デザイン</vt:lpstr>
      <vt:lpstr>Microsoft 数式 3.0</vt:lpstr>
      <vt:lpstr>ポリゴンメッシュ (1) - データ構造とレンダリングに必要な計算 - </vt:lpstr>
      <vt:lpstr>今回の授業の目的</vt:lpstr>
      <vt:lpstr>話の流れ</vt:lpstr>
      <vt:lpstr>ポリゴンメッシュとは？</vt:lpstr>
      <vt:lpstr>なぜポリゴンを使うのか？</vt:lpstr>
      <vt:lpstr>三角形メッシュ</vt:lpstr>
      <vt:lpstr>用語の意味</vt:lpstr>
      <vt:lpstr>推称されないメッシュの表現の方法 </vt:lpstr>
      <vt:lpstr>推称されるメッシュの表現方法</vt:lpstr>
      <vt:lpstr>8面体の例</vt:lpstr>
      <vt:lpstr>メッシュデータを記述したファイル</vt:lpstr>
      <vt:lpstr>C++ での配列 (*マーク版)</vt:lpstr>
      <vt:lpstr>C++ でのデータ構造</vt:lpstr>
      <vt:lpstr>OpenGL による描画</vt:lpstr>
      <vt:lpstr>課題 1</vt:lpstr>
      <vt:lpstr>話の流れ</vt:lpstr>
      <vt:lpstr>オブジェクトの光の反射特性</vt:lpstr>
      <vt:lpstr>Phong モデル</vt:lpstr>
      <vt:lpstr>フラットシェーディング</vt:lpstr>
      <vt:lpstr>三角形の法線の計算法</vt:lpstr>
      <vt:lpstr>法線計算の計算機実装</vt:lpstr>
      <vt:lpstr>OpenGLでのフラットシェーディング</vt:lpstr>
      <vt:lpstr>スムースシェーディング (色補間)</vt:lpstr>
      <vt:lpstr>頂点法線の計算法</vt:lpstr>
      <vt:lpstr>頂点法線の計算アルゴリズム</vt:lpstr>
      <vt:lpstr>頂点法線計算の計算機実装</vt:lpstr>
      <vt:lpstr>OpenGL による スムースシェーディング</vt:lpstr>
      <vt:lpstr>課題 2</vt:lpstr>
      <vt:lpstr>話の流れ</vt:lpstr>
      <vt:lpstr>メッシュの平滑化</vt:lpstr>
      <vt:lpstr>ラプラシアン</vt:lpstr>
      <vt:lpstr>ラプラシアンによる凹凸度評価</vt:lpstr>
      <vt:lpstr>ラプラシアン平滑化</vt:lpstr>
      <vt:lpstr>ラプラシアンの計算のアルゴリズム</vt:lpstr>
      <vt:lpstr>ラプラシアン計算の計算機実装</vt:lpstr>
      <vt:lpstr>課題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Mesh Processing (1)</dc:title>
  <dc:creator>ohtake</dc:creator>
  <cp:lastModifiedBy>ohtake</cp:lastModifiedBy>
  <cp:revision>216</cp:revision>
  <cp:lastPrinted>2015-11-11T05:02:42Z</cp:lastPrinted>
  <dcterms:created xsi:type="dcterms:W3CDTF">2007-12-12T05:42:03Z</dcterms:created>
  <dcterms:modified xsi:type="dcterms:W3CDTF">2017-10-25T04:02:33Z</dcterms:modified>
</cp:coreProperties>
</file>