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71" r:id="rId5"/>
    <p:sldId id="272" r:id="rId6"/>
    <p:sldId id="270" r:id="rId7"/>
    <p:sldId id="273" r:id="rId8"/>
    <p:sldId id="283" r:id="rId9"/>
    <p:sldId id="274" r:id="rId10"/>
    <p:sldId id="275" r:id="rId11"/>
    <p:sldId id="276" r:id="rId12"/>
    <p:sldId id="285" r:id="rId13"/>
    <p:sldId id="277" r:id="rId14"/>
    <p:sldId id="278" r:id="rId15"/>
    <p:sldId id="279" r:id="rId16"/>
    <p:sldId id="280" r:id="rId17"/>
    <p:sldId id="284" r:id="rId18"/>
    <p:sldId id="282" r:id="rId1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25.wmf"/><Relationship Id="rId4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00.wmf"/><Relationship Id="rId7" Type="http://schemas.openxmlformats.org/officeDocument/2006/relationships/image" Target="../media/image6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2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101.wmf"/><Relationship Id="rId9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6.wmf"/><Relationship Id="rId7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4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58.wmf"/><Relationship Id="rId11" Type="http://schemas.openxmlformats.org/officeDocument/2006/relationships/image" Target="../media/image65.wmf"/><Relationship Id="rId5" Type="http://schemas.openxmlformats.org/officeDocument/2006/relationships/image" Target="../media/image57.wmf"/><Relationship Id="rId10" Type="http://schemas.openxmlformats.org/officeDocument/2006/relationships/image" Target="../media/image64.wmf"/><Relationship Id="rId4" Type="http://schemas.openxmlformats.org/officeDocument/2006/relationships/image" Target="../media/image56.wmf"/><Relationship Id="rId9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84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A563F9-49F3-4183-AE04-B9E711E5267A}" type="datetimeFigureOut">
              <a:rPr lang="ja-JP" altLang="en-US"/>
              <a:pPr>
                <a:defRPr/>
              </a:pPr>
              <a:t>2009/5/12</a:t>
            </a:fld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44E978-66A5-4BB2-B71D-2883AD245F5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7134-975A-44B0-88A6-DB6F1E2D64F6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38B6-8A56-46F1-8E1B-BBE3295B9EF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4B12-CC2B-41E9-A393-B42EC0B99808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6CA8-1020-49B6-9881-DF4DA8C5CFD0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5798-CA6D-4775-BE76-1C876D2077C9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CDEA-11C7-4320-AC74-4D89B990BCD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F3ED-815C-4417-852B-786A9B112036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0F1C-D293-4F93-BA2D-75C4D8C0036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47A9-85F7-43FC-8D7F-752AC4953E3C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FD3C-D3C2-443A-A296-D202EEB626B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28D7-33BE-466C-A3A3-A5BB81C2284E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97E0-AC46-442B-B5DE-3F38C179CC2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C53A-C19E-4534-82DA-FB3CD7C6D962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6728-720E-499F-B3C8-C919E1CCEE0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DFC2-E5F0-4281-A4DD-19440761A85E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F836-18E7-4F11-8256-35FC33F6C19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5327-EF7E-4894-8891-35678099133C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8637-BCC1-4959-B5EC-5C28B85B008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9840-D5B5-494C-A1AD-E8FFDDDDDB91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BE72E-34E7-46A6-BCB3-0C8FF1A2364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C24C-10ED-45E1-881F-51767D77B636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B328-FBB2-46D1-9CCB-89767823365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D74A49-E795-477F-8515-7C92EF22361B}" type="datetime1">
              <a:rPr lang="ja-JP" altLang="en-US"/>
              <a:pPr>
                <a:defRPr/>
              </a:pPr>
              <a:t>2009/5/12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 bwMode="auto">
          <a:xfrm>
            <a:off x="8604250" y="6597650"/>
            <a:ext cx="5762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Calibri" pitchFamily="34" charset="0"/>
              </a:defRPr>
            </a:lvl1pPr>
          </a:lstStyle>
          <a:p>
            <a:pPr>
              <a:defRPr/>
            </a:pPr>
            <a:fld id="{0D0BB4DB-E6BF-4D12-9F5A-6D4C8E427D4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88.png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oleObject" Target="../embeddings/oleObject9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1.bin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92074-FAC9-4CED-AD78-3CBF556D0121}" type="slidenum">
              <a:rPr lang="ja-JP" altLang="en-US" smtClean="0"/>
              <a:pPr/>
              <a:t>1</a:t>
            </a:fld>
            <a:endParaRPr lang="en-US" altLang="ja-JP" smtClean="0"/>
          </a:p>
        </p:txBody>
      </p:sp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827088" y="-2730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smtClean="0"/>
              <a:t>Green Coordinates</a:t>
            </a:r>
            <a:endParaRPr lang="ja-JP" altLang="en-US" smtClean="0"/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323850" y="908050"/>
            <a:ext cx="8643938" cy="649288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Y. Lipman         D. Levin        D. Cohen-Or</a:t>
            </a:r>
            <a:endParaRPr lang="ja-JP" altLang="en-US" smtClean="0">
              <a:solidFill>
                <a:schemeClr val="tx1"/>
              </a:solidFill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79388" y="1628775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1" name="タイトル 1"/>
          <p:cNvSpPr>
            <a:spLocks/>
          </p:cNvSpPr>
          <p:nvPr/>
        </p:nvSpPr>
        <p:spPr bwMode="auto">
          <a:xfrm>
            <a:off x="457200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400"/>
              <a:t>What for ?</a:t>
            </a:r>
            <a:endParaRPr lang="ja-JP" altLang="en-US" sz="4400"/>
          </a:p>
        </p:txBody>
      </p:sp>
      <p:sp>
        <p:nvSpPr>
          <p:cNvPr id="14342" name="コンテンツ プレースホルダ 2"/>
          <p:cNvSpPr>
            <a:spLocks/>
          </p:cNvSpPr>
          <p:nvPr/>
        </p:nvSpPr>
        <p:spPr bwMode="auto">
          <a:xfrm>
            <a:off x="457200" y="25654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3200"/>
              <a:t>Deforming 2D/3D objects.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ja-JP" sz="2800"/>
              <a:t>boundary + inside </a:t>
            </a:r>
            <a:endParaRPr lang="ja-JP" altLang="en-US" sz="280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989388"/>
            <a:ext cx="3886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5508625" y="3054350"/>
            <a:ext cx="3095625" cy="3522663"/>
            <a:chOff x="2608" y="1706"/>
            <a:chExt cx="1950" cy="2219"/>
          </a:xfrm>
        </p:grpSpPr>
        <p:pic>
          <p:nvPicPr>
            <p:cNvPr id="1434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8" y="1933"/>
              <a:ext cx="1848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6"/>
            <p:cNvSpPr>
              <a:spLocks noChangeArrowheads="1"/>
            </p:cNvSpPr>
            <p:nvPr/>
          </p:nvSpPr>
          <p:spPr bwMode="auto">
            <a:xfrm>
              <a:off x="3288" y="1706"/>
              <a:ext cx="127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284663" y="5502275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763713" y="6149975"/>
            <a:ext cx="170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2D image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211638" y="4926013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Deform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84E9C-A2D1-4AA9-8C12-B639798D22D9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  <p:sp>
        <p:nvSpPr>
          <p:cNvPr id="39994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503238"/>
          </a:xfrm>
        </p:spPr>
        <p:txBody>
          <a:bodyPr/>
          <a:lstStyle/>
          <a:p>
            <a:r>
              <a:rPr lang="en-US" altLang="ja-JP" sz="3600" smtClean="0"/>
              <a:t>Solution using Green’s Identity </a:t>
            </a:r>
            <a:br>
              <a:rPr lang="en-US" altLang="ja-JP" sz="3600" smtClean="0"/>
            </a:br>
            <a:r>
              <a:rPr lang="en-US" altLang="ja-JP" sz="3600" smtClean="0"/>
              <a:t>(In  textbook part)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429125" y="5429264"/>
          <a:ext cx="2303463" cy="1287463"/>
        </p:xfrm>
        <a:graphic>
          <a:graphicData uri="http://schemas.openxmlformats.org/presentationml/2006/ole">
            <p:oleObj spid="_x0000_s39941" name="数式" r:id="rId3" imgW="1409400" imgH="78732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41338" y="1928802"/>
          <a:ext cx="8567737" cy="936625"/>
        </p:xfrm>
        <a:graphic>
          <a:graphicData uri="http://schemas.openxmlformats.org/presentationml/2006/ole">
            <p:oleObj spid="_x0000_s39942" name="数式" r:id="rId4" imgW="4292280" imgH="46980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971550" y="3378208"/>
          <a:ext cx="6680200" cy="1122362"/>
        </p:xfrm>
        <a:graphic>
          <a:graphicData uri="http://schemas.openxmlformats.org/presentationml/2006/ole">
            <p:oleObj spid="_x0000_s39943" name="数式" r:id="rId5" imgW="2869920" imgH="482400" progId="Equation.3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57158" y="4570429"/>
          <a:ext cx="3294063" cy="760413"/>
        </p:xfrm>
        <a:graphic>
          <a:graphicData uri="http://schemas.openxmlformats.org/presentationml/2006/ole">
            <p:oleObj spid="_x0000_s39946" name="数式" r:id="rId6" imgW="1650960" imgH="380880" progId="Equation.3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4441825" y="4548202"/>
          <a:ext cx="2938463" cy="760412"/>
        </p:xfrm>
        <a:graphic>
          <a:graphicData uri="http://schemas.openxmlformats.org/presentationml/2006/ole">
            <p:oleObj spid="_x0000_s39947" name="数式" r:id="rId7" imgW="1473120" imgH="380880" progId="Equation.3">
              <p:embed/>
            </p:oleObj>
          </a:graphicData>
        </a:graphic>
      </p:graphicFrame>
      <p:sp>
        <p:nvSpPr>
          <p:cNvPr id="39995" name="Line 13"/>
          <p:cNvSpPr>
            <a:spLocks noChangeShapeType="1"/>
          </p:cNvSpPr>
          <p:nvPr/>
        </p:nvSpPr>
        <p:spPr bwMode="auto">
          <a:xfrm>
            <a:off x="3779838" y="2578089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929058" y="2857496"/>
          <a:ext cx="3962400" cy="457200"/>
        </p:xfrm>
        <a:graphic>
          <a:graphicData uri="http://schemas.openxmlformats.org/presentationml/2006/ole">
            <p:oleObj spid="_x0000_s39950" name="数式" r:id="rId8" imgW="2209680" imgH="253800" progId="Equation.3">
              <p:embed/>
            </p:oleObj>
          </a:graphicData>
        </a:graphic>
      </p:graphicFrame>
      <p:grpSp>
        <p:nvGrpSpPr>
          <p:cNvPr id="39996" name="Group 33"/>
          <p:cNvGrpSpPr>
            <a:grpSpLocks/>
          </p:cNvGrpSpPr>
          <p:nvPr/>
        </p:nvGrpSpPr>
        <p:grpSpPr bwMode="auto">
          <a:xfrm>
            <a:off x="1474788" y="2506651"/>
            <a:ext cx="1873250" cy="982663"/>
            <a:chOff x="884" y="1344"/>
            <a:chExt cx="1180" cy="619"/>
          </a:xfrm>
        </p:grpSpPr>
        <p:sp>
          <p:nvSpPr>
            <p:cNvPr id="40008" name="Freeform 15"/>
            <p:cNvSpPr>
              <a:spLocks/>
            </p:cNvSpPr>
            <p:nvPr/>
          </p:nvSpPr>
          <p:spPr bwMode="auto">
            <a:xfrm>
              <a:off x="1202" y="1344"/>
              <a:ext cx="862" cy="619"/>
            </a:xfrm>
            <a:custGeom>
              <a:avLst/>
              <a:gdLst>
                <a:gd name="T0" fmla="*/ 804 w 862"/>
                <a:gd name="T1" fmla="*/ 509 h 619"/>
                <a:gd name="T2" fmla="*/ 755 w 862"/>
                <a:gd name="T3" fmla="*/ 128 h 619"/>
                <a:gd name="T4" fmla="*/ 430 w 862"/>
                <a:gd name="T5" fmla="*/ 5 h 619"/>
                <a:gd name="T6" fmla="*/ 123 w 862"/>
                <a:gd name="T7" fmla="*/ 101 h 619"/>
                <a:gd name="T8" fmla="*/ 47 w 862"/>
                <a:gd name="T9" fmla="*/ 563 h 619"/>
                <a:gd name="T10" fmla="*/ 408 w 862"/>
                <a:gd name="T11" fmla="*/ 436 h 619"/>
                <a:gd name="T12" fmla="*/ 804 w 862"/>
                <a:gd name="T13" fmla="*/ 509 h 6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619"/>
                <a:gd name="T23" fmla="*/ 862 w 862"/>
                <a:gd name="T24" fmla="*/ 619 h 6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619">
                  <a:moveTo>
                    <a:pt x="804" y="509"/>
                  </a:moveTo>
                  <a:cubicBezTo>
                    <a:pt x="862" y="458"/>
                    <a:pt x="817" y="212"/>
                    <a:pt x="755" y="128"/>
                  </a:cubicBezTo>
                  <a:cubicBezTo>
                    <a:pt x="693" y="44"/>
                    <a:pt x="535" y="10"/>
                    <a:pt x="430" y="5"/>
                  </a:cubicBezTo>
                  <a:cubicBezTo>
                    <a:pt x="325" y="0"/>
                    <a:pt x="187" y="8"/>
                    <a:pt x="123" y="101"/>
                  </a:cubicBezTo>
                  <a:cubicBezTo>
                    <a:pt x="59" y="194"/>
                    <a:pt x="0" y="507"/>
                    <a:pt x="47" y="563"/>
                  </a:cubicBezTo>
                  <a:cubicBezTo>
                    <a:pt x="94" y="619"/>
                    <a:pt x="282" y="445"/>
                    <a:pt x="408" y="436"/>
                  </a:cubicBezTo>
                  <a:cubicBezTo>
                    <a:pt x="534" y="427"/>
                    <a:pt x="746" y="560"/>
                    <a:pt x="804" y="509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009" name="Line 16"/>
            <p:cNvSpPr>
              <a:spLocks noChangeShapeType="1"/>
            </p:cNvSpPr>
            <p:nvPr/>
          </p:nvSpPr>
          <p:spPr bwMode="auto">
            <a:xfrm flipH="1" flipV="1">
              <a:off x="975" y="1707"/>
              <a:ext cx="272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39953" name="Object 17"/>
            <p:cNvGraphicFramePr>
              <a:graphicFrameLocks noChangeAspect="1"/>
            </p:cNvGraphicFramePr>
            <p:nvPr/>
          </p:nvGraphicFramePr>
          <p:xfrm>
            <a:off x="1020" y="1358"/>
            <a:ext cx="167" cy="212"/>
          </p:xfrm>
          <a:graphic>
            <a:graphicData uri="http://schemas.openxmlformats.org/presentationml/2006/ole">
              <p:oleObj spid="_x0000_s39953" name="数式" r:id="rId9" imgW="139680" imgH="177480" progId="Equation.3">
                <p:embed/>
              </p:oleObj>
            </a:graphicData>
          </a:graphic>
        </p:graphicFrame>
        <p:graphicFrame>
          <p:nvGraphicFramePr>
            <p:cNvPr id="39954" name="Object 18"/>
            <p:cNvGraphicFramePr>
              <a:graphicFrameLocks noChangeAspect="1"/>
            </p:cNvGraphicFramePr>
            <p:nvPr/>
          </p:nvGraphicFramePr>
          <p:xfrm>
            <a:off x="1565" y="1480"/>
            <a:ext cx="182" cy="212"/>
          </p:xfrm>
          <a:graphic>
            <a:graphicData uri="http://schemas.openxmlformats.org/presentationml/2006/ole">
              <p:oleObj spid="_x0000_s39954" name="数式" r:id="rId10" imgW="152280" imgH="177480" progId="Equation.3">
                <p:embed/>
              </p:oleObj>
            </a:graphicData>
          </a:graphic>
        </p:graphicFrame>
        <p:sp>
          <p:nvSpPr>
            <p:cNvPr id="40010" name="Line 19"/>
            <p:cNvSpPr>
              <a:spLocks noChangeShapeType="1"/>
            </p:cNvSpPr>
            <p:nvPr/>
          </p:nvSpPr>
          <p:spPr bwMode="auto">
            <a:xfrm>
              <a:off x="1202" y="1480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39956" name="Object 20"/>
            <p:cNvGraphicFramePr>
              <a:graphicFrameLocks noChangeAspect="1"/>
            </p:cNvGraphicFramePr>
            <p:nvPr/>
          </p:nvGraphicFramePr>
          <p:xfrm>
            <a:off x="884" y="1706"/>
            <a:ext cx="152" cy="151"/>
          </p:xfrm>
          <a:graphic>
            <a:graphicData uri="http://schemas.openxmlformats.org/presentationml/2006/ole">
              <p:oleObj spid="_x0000_s39956" name="数式" r:id="rId11" imgW="126720" imgH="126720" progId="Equation.3">
                <p:embed/>
              </p:oleObj>
            </a:graphicData>
          </a:graphic>
        </p:graphicFrame>
      </p:grpSp>
      <p:sp>
        <p:nvSpPr>
          <p:cNvPr id="39997" name="AutoShape 21"/>
          <p:cNvSpPr>
            <a:spLocks noChangeArrowheads="1"/>
          </p:cNvSpPr>
          <p:nvPr/>
        </p:nvSpPr>
        <p:spPr bwMode="auto">
          <a:xfrm>
            <a:off x="214282" y="4500569"/>
            <a:ext cx="7237443" cy="224154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98" name="Line 22"/>
          <p:cNvSpPr>
            <a:spLocks noChangeShapeType="1"/>
          </p:cNvSpPr>
          <p:nvPr/>
        </p:nvSpPr>
        <p:spPr bwMode="auto">
          <a:xfrm flipV="1">
            <a:off x="1141730" y="4143379"/>
            <a:ext cx="144122" cy="3571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000" name="Line 24"/>
          <p:cNvSpPr>
            <a:spLocks noChangeShapeType="1"/>
          </p:cNvSpPr>
          <p:nvPr/>
        </p:nvSpPr>
        <p:spPr bwMode="auto">
          <a:xfrm>
            <a:off x="1149321" y="5073667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001" name="Line 25"/>
          <p:cNvSpPr>
            <a:spLocks noChangeShapeType="1"/>
          </p:cNvSpPr>
          <p:nvPr/>
        </p:nvSpPr>
        <p:spPr bwMode="auto">
          <a:xfrm>
            <a:off x="5724525" y="5019689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5913438" y="5164152"/>
          <a:ext cx="458787" cy="336550"/>
        </p:xfrm>
        <a:graphic>
          <a:graphicData uri="http://schemas.openxmlformats.org/presentationml/2006/ole">
            <p:oleObj spid="_x0000_s39962" name="数式" r:id="rId12" imgW="241200" imgH="177480" progId="Equation.3">
              <p:embed/>
            </p:oleObj>
          </a:graphicData>
        </a:graphic>
      </p:graphicFrame>
      <p:sp>
        <p:nvSpPr>
          <p:cNvPr id="40002" name="Line 27"/>
          <p:cNvSpPr>
            <a:spLocks noChangeShapeType="1"/>
          </p:cNvSpPr>
          <p:nvPr/>
        </p:nvSpPr>
        <p:spPr bwMode="auto">
          <a:xfrm flipV="1">
            <a:off x="6084888" y="5019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964" name="Object 28"/>
          <p:cNvGraphicFramePr>
            <a:graphicFrameLocks noChangeAspect="1"/>
          </p:cNvGraphicFramePr>
          <p:nvPr/>
        </p:nvGraphicFramePr>
        <p:xfrm>
          <a:off x="1263621" y="5160979"/>
          <a:ext cx="1327150" cy="481013"/>
        </p:xfrm>
        <a:graphic>
          <a:graphicData uri="http://schemas.openxmlformats.org/presentationml/2006/ole">
            <p:oleObj spid="_x0000_s39964" name="数式" r:id="rId13" imgW="698400" imgH="253800" progId="Equation.3">
              <p:embed/>
            </p:oleObj>
          </a:graphicData>
        </a:graphic>
      </p:graphicFrame>
      <p:sp>
        <p:nvSpPr>
          <p:cNvPr id="40003" name="Text Box 32"/>
          <p:cNvSpPr txBox="1">
            <a:spLocks noChangeArrowheads="1"/>
          </p:cNvSpPr>
          <p:nvPr/>
        </p:nvSpPr>
        <p:spPr bwMode="auto">
          <a:xfrm>
            <a:off x="928662" y="5857892"/>
            <a:ext cx="361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Green’s function of </a:t>
            </a:r>
            <a:r>
              <a:rPr lang="en-US" altLang="ja-JP" sz="2000" dirty="0" err="1"/>
              <a:t>Laplacian</a:t>
            </a:r>
            <a:r>
              <a:rPr lang="en-US" altLang="ja-JP" sz="2000" dirty="0"/>
              <a:t> :</a:t>
            </a:r>
          </a:p>
        </p:txBody>
      </p:sp>
      <p:sp>
        <p:nvSpPr>
          <p:cNvPr id="40004" name="Freeform 34"/>
          <p:cNvSpPr>
            <a:spLocks/>
          </p:cNvSpPr>
          <p:nvPr/>
        </p:nvSpPr>
        <p:spPr bwMode="auto">
          <a:xfrm>
            <a:off x="7740650" y="3500438"/>
            <a:ext cx="252413" cy="2990850"/>
          </a:xfrm>
          <a:custGeom>
            <a:avLst/>
            <a:gdLst>
              <a:gd name="T0" fmla="*/ 0 w 159"/>
              <a:gd name="T1" fmla="*/ 0 h 1975"/>
              <a:gd name="T2" fmla="*/ 2147483647 w 159"/>
              <a:gd name="T3" fmla="*/ 2147483647 h 1975"/>
              <a:gd name="T4" fmla="*/ 2147483647 w 159"/>
              <a:gd name="T5" fmla="*/ 2147483647 h 1975"/>
              <a:gd name="T6" fmla="*/ 0 60000 65536"/>
              <a:gd name="T7" fmla="*/ 0 60000 65536"/>
              <a:gd name="T8" fmla="*/ 0 60000 65536"/>
              <a:gd name="T9" fmla="*/ 0 w 159"/>
              <a:gd name="T10" fmla="*/ 0 h 1975"/>
              <a:gd name="T11" fmla="*/ 159 w 159"/>
              <a:gd name="T12" fmla="*/ 1975 h 1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975">
                <a:moveTo>
                  <a:pt x="0" y="0"/>
                </a:moveTo>
                <a:lnTo>
                  <a:pt x="154" y="1"/>
                </a:lnTo>
                <a:lnTo>
                  <a:pt x="159" y="1975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005" name="Text Box 35"/>
          <p:cNvSpPr txBox="1">
            <a:spLocks noChangeArrowheads="1"/>
          </p:cNvSpPr>
          <p:nvPr/>
        </p:nvSpPr>
        <p:spPr bwMode="auto">
          <a:xfrm>
            <a:off x="7380288" y="64531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Next page</a:t>
            </a:r>
          </a:p>
        </p:txBody>
      </p:sp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8027988" y="5734050"/>
          <a:ext cx="1093787" cy="400050"/>
        </p:xfrm>
        <a:graphic>
          <a:graphicData uri="http://schemas.openxmlformats.org/presentationml/2006/ole">
            <p:oleObj spid="_x0000_s39972" name="数式" r:id="rId14" imgW="558720" imgH="203040" progId="Equation.3">
              <p:embed/>
            </p:oleObj>
          </a:graphicData>
        </a:graphic>
      </p:graphicFrame>
      <p:graphicFrame>
        <p:nvGraphicFramePr>
          <p:cNvPr id="39992" name="Object 56"/>
          <p:cNvGraphicFramePr>
            <a:graphicFrameLocks noChangeAspect="1"/>
          </p:cNvGraphicFramePr>
          <p:nvPr/>
        </p:nvGraphicFramePr>
        <p:xfrm>
          <a:off x="285720" y="1000125"/>
          <a:ext cx="7253288" cy="1025525"/>
        </p:xfrm>
        <a:graphic>
          <a:graphicData uri="http://schemas.openxmlformats.org/presentationml/2006/ole">
            <p:oleObj spid="_x0000_s39992" name="数式" r:id="rId15" imgW="3784320" imgH="533160" progId="Equation.3">
              <p:embed/>
            </p:oleObj>
          </a:graphicData>
        </a:graphic>
      </p:graphicFrame>
      <p:sp>
        <p:nvSpPr>
          <p:cNvPr id="40006" name="Text Box 77"/>
          <p:cNvSpPr txBox="1">
            <a:spLocks noChangeArrowheads="1"/>
          </p:cNvSpPr>
          <p:nvPr/>
        </p:nvSpPr>
        <p:spPr bwMode="auto">
          <a:xfrm>
            <a:off x="2603459" y="52149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(Impulse function)</a:t>
            </a:r>
          </a:p>
        </p:txBody>
      </p:sp>
      <p:sp>
        <p:nvSpPr>
          <p:cNvPr id="40007" name="Line 78"/>
          <p:cNvSpPr>
            <a:spLocks noChangeShapeType="1"/>
          </p:cNvSpPr>
          <p:nvPr/>
        </p:nvSpPr>
        <p:spPr bwMode="auto">
          <a:xfrm>
            <a:off x="1725583" y="5065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E0246-48E2-4EA2-BE9B-4C3057D1FA49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  <p:sp>
        <p:nvSpPr>
          <p:cNvPr id="41016" name="Freeform 23"/>
          <p:cNvSpPr>
            <a:spLocks/>
          </p:cNvSpPr>
          <p:nvPr/>
        </p:nvSpPr>
        <p:spPr bwMode="auto">
          <a:xfrm>
            <a:off x="2613025" y="2016125"/>
            <a:ext cx="1382713" cy="885825"/>
          </a:xfrm>
          <a:custGeom>
            <a:avLst/>
            <a:gdLst>
              <a:gd name="T0" fmla="*/ 2147483647 w 871"/>
              <a:gd name="T1" fmla="*/ 2147483647 h 558"/>
              <a:gd name="T2" fmla="*/ 2147483647 w 871"/>
              <a:gd name="T3" fmla="*/ 0 h 558"/>
              <a:gd name="T4" fmla="*/ 2147483647 w 871"/>
              <a:gd name="T5" fmla="*/ 2147483647 h 558"/>
              <a:gd name="T6" fmla="*/ 2147483647 w 871"/>
              <a:gd name="T7" fmla="*/ 2147483647 h 558"/>
              <a:gd name="T8" fmla="*/ 2147483647 w 871"/>
              <a:gd name="T9" fmla="*/ 2147483647 h 558"/>
              <a:gd name="T10" fmla="*/ 2147483647 w 871"/>
              <a:gd name="T11" fmla="*/ 2147483647 h 558"/>
              <a:gd name="T12" fmla="*/ 0 w 871"/>
              <a:gd name="T13" fmla="*/ 2147483647 h 558"/>
              <a:gd name="T14" fmla="*/ 2147483647 w 871"/>
              <a:gd name="T15" fmla="*/ 2147483647 h 5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71"/>
              <a:gd name="T25" fmla="*/ 0 h 558"/>
              <a:gd name="T26" fmla="*/ 871 w 871"/>
              <a:gd name="T27" fmla="*/ 558 h 5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71" h="558">
                <a:moveTo>
                  <a:pt x="150" y="92"/>
                </a:moveTo>
                <a:lnTo>
                  <a:pt x="458" y="0"/>
                </a:lnTo>
                <a:lnTo>
                  <a:pt x="853" y="44"/>
                </a:lnTo>
                <a:lnTo>
                  <a:pt x="871" y="259"/>
                </a:lnTo>
                <a:lnTo>
                  <a:pt x="836" y="457"/>
                </a:lnTo>
                <a:lnTo>
                  <a:pt x="453" y="483"/>
                </a:lnTo>
                <a:lnTo>
                  <a:pt x="0" y="558"/>
                </a:lnTo>
                <a:lnTo>
                  <a:pt x="150" y="9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25588" y="790575"/>
          <a:ext cx="5854700" cy="1125538"/>
        </p:xfrm>
        <a:graphic>
          <a:graphicData uri="http://schemas.openxmlformats.org/presentationml/2006/ole">
            <p:oleObj spid="_x0000_s40964" name="数式" r:id="rId3" imgW="2514600" imgH="48240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92075" y="4725988"/>
          <a:ext cx="8561388" cy="1069975"/>
        </p:xfrm>
        <a:graphic>
          <a:graphicData uri="http://schemas.openxmlformats.org/presentationml/2006/ole">
            <p:oleObj spid="_x0000_s40966" name="数式" r:id="rId4" imgW="4076640" imgH="507960" progId="Equation.3">
              <p:embed/>
            </p:oleObj>
          </a:graphicData>
        </a:graphic>
      </p:graphicFrame>
      <p:sp>
        <p:nvSpPr>
          <p:cNvPr id="41017" name="Freeform 9"/>
          <p:cNvSpPr>
            <a:spLocks/>
          </p:cNvSpPr>
          <p:nvPr/>
        </p:nvSpPr>
        <p:spPr bwMode="auto">
          <a:xfrm>
            <a:off x="7469188" y="115888"/>
            <a:ext cx="1138237" cy="1238250"/>
          </a:xfrm>
          <a:custGeom>
            <a:avLst/>
            <a:gdLst>
              <a:gd name="T0" fmla="*/ 2147483647 w 717"/>
              <a:gd name="T1" fmla="*/ 0 h 780"/>
              <a:gd name="T2" fmla="*/ 2147483647 w 717"/>
              <a:gd name="T3" fmla="*/ 2147483647 h 780"/>
              <a:gd name="T4" fmla="*/ 0 w 717"/>
              <a:gd name="T5" fmla="*/ 2147483647 h 780"/>
              <a:gd name="T6" fmla="*/ 0 60000 65536"/>
              <a:gd name="T7" fmla="*/ 0 60000 65536"/>
              <a:gd name="T8" fmla="*/ 0 60000 65536"/>
              <a:gd name="T9" fmla="*/ 0 w 717"/>
              <a:gd name="T10" fmla="*/ 0 h 780"/>
              <a:gd name="T11" fmla="*/ 717 w 717"/>
              <a:gd name="T12" fmla="*/ 780 h 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780">
                <a:moveTo>
                  <a:pt x="717" y="0"/>
                </a:moveTo>
                <a:lnTo>
                  <a:pt x="699" y="767"/>
                </a:lnTo>
                <a:lnTo>
                  <a:pt x="0" y="780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7596188" y="1362075"/>
          <a:ext cx="1512887" cy="554038"/>
        </p:xfrm>
        <a:graphic>
          <a:graphicData uri="http://schemas.openxmlformats.org/presentationml/2006/ole">
            <p:oleObj spid="_x0000_s40970" name="数式" r:id="rId5" imgW="558720" imgH="203040" progId="Equation.3">
              <p:embed/>
            </p:oleObj>
          </a:graphicData>
        </a:graphic>
      </p:graphicFrame>
      <p:sp>
        <p:nvSpPr>
          <p:cNvPr id="41018" name="Freeform 11"/>
          <p:cNvSpPr>
            <a:spLocks/>
          </p:cNvSpPr>
          <p:nvPr/>
        </p:nvSpPr>
        <p:spPr bwMode="auto">
          <a:xfrm>
            <a:off x="4427538" y="2036763"/>
            <a:ext cx="3175" cy="733425"/>
          </a:xfrm>
          <a:custGeom>
            <a:avLst/>
            <a:gdLst>
              <a:gd name="T0" fmla="*/ 2147483647 w 2"/>
              <a:gd name="T1" fmla="*/ 0 h 462"/>
              <a:gd name="T2" fmla="*/ 0 w 2"/>
              <a:gd name="T3" fmla="*/ 2147483647 h 462"/>
              <a:gd name="T4" fmla="*/ 0 60000 65536"/>
              <a:gd name="T5" fmla="*/ 0 60000 65536"/>
              <a:gd name="T6" fmla="*/ 0 w 2"/>
              <a:gd name="T7" fmla="*/ 0 h 462"/>
              <a:gd name="T8" fmla="*/ 2 w 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62">
                <a:moveTo>
                  <a:pt x="2" y="0"/>
                </a:moveTo>
                <a:lnTo>
                  <a:pt x="0" y="46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19" name="Rectangle 2"/>
          <p:cNvSpPr>
            <a:spLocks/>
          </p:cNvSpPr>
          <p:nvPr/>
        </p:nvSpPr>
        <p:spPr bwMode="auto">
          <a:xfrm>
            <a:off x="395288" y="-100013"/>
            <a:ext cx="8280400" cy="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4000"/>
              <a:t>Solution using Green’s Identity</a:t>
            </a:r>
          </a:p>
        </p:txBody>
      </p:sp>
      <p:sp>
        <p:nvSpPr>
          <p:cNvPr id="41020" name="Line 16"/>
          <p:cNvSpPr>
            <a:spLocks noChangeShapeType="1"/>
          </p:cNvSpPr>
          <p:nvPr/>
        </p:nvSpPr>
        <p:spPr bwMode="auto">
          <a:xfrm>
            <a:off x="2327275" y="2413000"/>
            <a:ext cx="427038" cy="125413"/>
          </a:xfrm>
          <a:custGeom>
            <a:avLst/>
            <a:gdLst>
              <a:gd name="T0" fmla="*/ 2147483647 w 269"/>
              <a:gd name="T1" fmla="*/ 2147483647 h 79"/>
              <a:gd name="T2" fmla="*/ 0 w 269"/>
              <a:gd name="T3" fmla="*/ 0 h 79"/>
              <a:gd name="T4" fmla="*/ 0 60000 65536"/>
              <a:gd name="T5" fmla="*/ 0 60000 65536"/>
              <a:gd name="T6" fmla="*/ 0 w 269"/>
              <a:gd name="T7" fmla="*/ 0 h 79"/>
              <a:gd name="T8" fmla="*/ 269 w 269"/>
              <a:gd name="T9" fmla="*/ 79 h 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79">
                <a:moveTo>
                  <a:pt x="269" y="7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9" name="Object 19"/>
          <p:cNvGraphicFramePr>
            <a:graphicFrameLocks noChangeAspect="1"/>
          </p:cNvGraphicFramePr>
          <p:nvPr/>
        </p:nvGraphicFramePr>
        <p:xfrm>
          <a:off x="2411413" y="1982788"/>
          <a:ext cx="265112" cy="336550"/>
        </p:xfrm>
        <a:graphic>
          <a:graphicData uri="http://schemas.openxmlformats.org/presentationml/2006/ole">
            <p:oleObj spid="_x0000_s40979" name="数式" r:id="rId6" imgW="139680" imgH="177480" progId="Equation.3">
              <p:embed/>
            </p:oleObj>
          </a:graphicData>
        </a:graphic>
      </p:graphicFrame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3187700" y="2270125"/>
          <a:ext cx="288925" cy="336550"/>
        </p:xfrm>
        <a:graphic>
          <a:graphicData uri="http://schemas.openxmlformats.org/presentationml/2006/ole">
            <p:oleObj spid="_x0000_s40980" name="数式" r:id="rId7" imgW="152280" imgH="177480" progId="Equation.3">
              <p:embed/>
            </p:oleObj>
          </a:graphicData>
        </a:graphic>
      </p:graphicFrame>
      <p:sp>
        <p:nvSpPr>
          <p:cNvPr id="41021" name="Line 19"/>
          <p:cNvSpPr>
            <a:spLocks noChangeShapeType="1"/>
          </p:cNvSpPr>
          <p:nvPr/>
        </p:nvSpPr>
        <p:spPr bwMode="auto">
          <a:xfrm>
            <a:off x="2628900" y="2198688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82" name="Object 22"/>
          <p:cNvGraphicFramePr>
            <a:graphicFrameLocks noChangeAspect="1"/>
          </p:cNvGraphicFramePr>
          <p:nvPr/>
        </p:nvGraphicFramePr>
        <p:xfrm>
          <a:off x="2051050" y="2254250"/>
          <a:ext cx="241300" cy="239713"/>
        </p:xfrm>
        <a:graphic>
          <a:graphicData uri="http://schemas.openxmlformats.org/presentationml/2006/ole">
            <p:oleObj spid="_x0000_s40982" name="数式" r:id="rId8" imgW="126720" imgH="126720" progId="Equation.3">
              <p:embed/>
            </p:oleObj>
          </a:graphicData>
        </a:graphic>
      </p:graphicFrame>
      <p:sp>
        <p:nvSpPr>
          <p:cNvPr id="41022" name="Text Box 24"/>
          <p:cNvSpPr txBox="1">
            <a:spLocks noChangeArrowheads="1"/>
          </p:cNvSpPr>
          <p:nvPr/>
        </p:nvSpPr>
        <p:spPr bwMode="auto">
          <a:xfrm>
            <a:off x="4500563" y="2014538"/>
            <a:ext cx="2989262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Polygonize the boundary</a:t>
            </a:r>
          </a:p>
        </p:txBody>
      </p:sp>
      <p:sp>
        <p:nvSpPr>
          <p:cNvPr id="41023" name="Rectangle 25"/>
          <p:cNvSpPr>
            <a:spLocks noChangeArrowheads="1"/>
          </p:cNvSpPr>
          <p:nvPr/>
        </p:nvSpPr>
        <p:spPr bwMode="auto">
          <a:xfrm>
            <a:off x="6732588" y="3284538"/>
            <a:ext cx="7191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0989" name="Object 29"/>
          <p:cNvGraphicFramePr>
            <a:graphicFrameLocks noChangeAspect="1"/>
          </p:cNvGraphicFramePr>
          <p:nvPr/>
        </p:nvGraphicFramePr>
        <p:xfrm>
          <a:off x="4643438" y="4149725"/>
          <a:ext cx="2605087" cy="347663"/>
        </p:xfrm>
        <a:graphic>
          <a:graphicData uri="http://schemas.openxmlformats.org/presentationml/2006/ole">
            <p:oleObj spid="_x0000_s40989" name="数式" r:id="rId9" imgW="1333440" imgH="177480" progId="Equation.3">
              <p:embed/>
            </p:oleObj>
          </a:graphicData>
        </a:graphic>
      </p:graphicFrame>
      <p:sp>
        <p:nvSpPr>
          <p:cNvPr id="41024" name="Line 30"/>
          <p:cNvSpPr>
            <a:spLocks noChangeShapeType="1"/>
          </p:cNvSpPr>
          <p:nvPr/>
        </p:nvSpPr>
        <p:spPr bwMode="auto">
          <a:xfrm>
            <a:off x="2627313" y="47259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25" name="Rectangle 31"/>
          <p:cNvSpPr>
            <a:spLocks noChangeArrowheads="1"/>
          </p:cNvSpPr>
          <p:nvPr/>
        </p:nvSpPr>
        <p:spPr bwMode="auto">
          <a:xfrm>
            <a:off x="2195513" y="5013325"/>
            <a:ext cx="10080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26" name="Text Box 32"/>
          <p:cNvSpPr txBox="1">
            <a:spLocks noChangeArrowheads="1"/>
          </p:cNvSpPr>
          <p:nvPr/>
        </p:nvSpPr>
        <p:spPr bwMode="auto">
          <a:xfrm>
            <a:off x="971550" y="42926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Barycentric coordinates</a:t>
            </a:r>
          </a:p>
        </p:txBody>
      </p:sp>
      <p:graphicFrame>
        <p:nvGraphicFramePr>
          <p:cNvPr id="40993" name="Object 33"/>
          <p:cNvGraphicFramePr>
            <a:graphicFrameLocks noChangeAspect="1"/>
          </p:cNvGraphicFramePr>
          <p:nvPr/>
        </p:nvGraphicFramePr>
        <p:xfrm>
          <a:off x="2411413" y="2470150"/>
          <a:ext cx="266700" cy="454025"/>
        </p:xfrm>
        <a:graphic>
          <a:graphicData uri="http://schemas.openxmlformats.org/presentationml/2006/ole">
            <p:oleObj spid="_x0000_s40993" name="数式" r:id="rId10" imgW="139680" imgH="241200" progId="Equation.3">
              <p:embed/>
            </p:oleObj>
          </a:graphicData>
        </a:graphic>
      </p:graphicFrame>
      <p:sp>
        <p:nvSpPr>
          <p:cNvPr id="41027" name="Line 34"/>
          <p:cNvSpPr>
            <a:spLocks noChangeShapeType="1"/>
          </p:cNvSpPr>
          <p:nvPr/>
        </p:nvSpPr>
        <p:spPr bwMode="auto">
          <a:xfrm flipH="1">
            <a:off x="2627313" y="2181225"/>
            <a:ext cx="2159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900113" y="2852738"/>
          <a:ext cx="7156450" cy="1304925"/>
        </p:xfrm>
        <a:graphic>
          <a:graphicData uri="http://schemas.openxmlformats.org/presentationml/2006/ole">
            <p:oleObj spid="_x0000_s40965" name="数式" r:id="rId11" imgW="3073320" imgH="558720" progId="Equation.3">
              <p:embed/>
            </p:oleObj>
          </a:graphicData>
        </a:graphic>
      </p:graphicFrame>
      <p:sp>
        <p:nvSpPr>
          <p:cNvPr id="41028" name="Line 26"/>
          <p:cNvSpPr>
            <a:spLocks noChangeShapeType="1"/>
          </p:cNvSpPr>
          <p:nvPr/>
        </p:nvSpPr>
        <p:spPr bwMode="auto">
          <a:xfrm>
            <a:off x="7092950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10" name="Object 50"/>
          <p:cNvGraphicFramePr>
            <a:graphicFrameLocks noChangeAspect="1"/>
          </p:cNvGraphicFramePr>
          <p:nvPr/>
        </p:nvGraphicFramePr>
        <p:xfrm>
          <a:off x="5911850" y="2492375"/>
          <a:ext cx="2487613" cy="454025"/>
        </p:xfrm>
        <a:graphic>
          <a:graphicData uri="http://schemas.openxmlformats.org/presentationml/2006/ole">
            <p:oleObj spid="_x0000_s41010" name="数式" r:id="rId12" imgW="1307880" imgH="241200" progId="Equation.3">
              <p:embed/>
            </p:oleObj>
          </a:graphicData>
        </a:graphic>
      </p:graphicFrame>
      <p:sp>
        <p:nvSpPr>
          <p:cNvPr id="41029" name="Line 51"/>
          <p:cNvSpPr>
            <a:spLocks noChangeShapeType="1"/>
          </p:cNvSpPr>
          <p:nvPr/>
        </p:nvSpPr>
        <p:spPr bwMode="auto">
          <a:xfrm>
            <a:off x="6227763" y="58054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12" name="Object 52"/>
          <p:cNvGraphicFramePr>
            <a:graphicFrameLocks noChangeAspect="1"/>
          </p:cNvGraphicFramePr>
          <p:nvPr/>
        </p:nvGraphicFramePr>
        <p:xfrm>
          <a:off x="6778625" y="6156325"/>
          <a:ext cx="1106488" cy="512763"/>
        </p:xfrm>
        <a:graphic>
          <a:graphicData uri="http://schemas.openxmlformats.org/presentationml/2006/ole">
            <p:oleObj spid="_x0000_s41012" name="数式" r:id="rId13" imgW="520560" imgH="241200" progId="Equation.3">
              <p:embed/>
            </p:oleObj>
          </a:graphicData>
        </a:graphic>
      </p:graphicFrame>
      <p:sp>
        <p:nvSpPr>
          <p:cNvPr id="41030" name="Line 53"/>
          <p:cNvSpPr>
            <a:spLocks noChangeShapeType="1"/>
          </p:cNvSpPr>
          <p:nvPr/>
        </p:nvSpPr>
        <p:spPr bwMode="auto">
          <a:xfrm flipV="1">
            <a:off x="7308850" y="58039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14" name="Object 54"/>
          <p:cNvGraphicFramePr>
            <a:graphicFrameLocks noChangeAspect="1"/>
          </p:cNvGraphicFramePr>
          <p:nvPr/>
        </p:nvGraphicFramePr>
        <p:xfrm>
          <a:off x="395288" y="6165850"/>
          <a:ext cx="4410075" cy="509588"/>
        </p:xfrm>
        <a:graphic>
          <a:graphicData uri="http://schemas.openxmlformats.org/presentationml/2006/ole">
            <p:oleObj spid="_x0000_s41014" name="数式" r:id="rId14" imgW="1981080" imgH="228600" progId="Equation.3">
              <p:embed/>
            </p:oleObj>
          </a:graphicData>
        </a:graphic>
      </p:graphicFrame>
      <p:sp>
        <p:nvSpPr>
          <p:cNvPr id="41031" name="Line 58"/>
          <p:cNvSpPr>
            <a:spLocks noChangeShapeType="1"/>
          </p:cNvSpPr>
          <p:nvPr/>
        </p:nvSpPr>
        <p:spPr bwMode="auto">
          <a:xfrm>
            <a:off x="4356100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32" name="Line 60"/>
          <p:cNvSpPr>
            <a:spLocks noChangeShapeType="1"/>
          </p:cNvSpPr>
          <p:nvPr/>
        </p:nvSpPr>
        <p:spPr bwMode="auto">
          <a:xfrm flipV="1">
            <a:off x="827088" y="5875338"/>
            <a:ext cx="41052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33" name="Line 62"/>
          <p:cNvSpPr>
            <a:spLocks noChangeShapeType="1"/>
          </p:cNvSpPr>
          <p:nvPr/>
        </p:nvSpPr>
        <p:spPr bwMode="auto">
          <a:xfrm flipV="1">
            <a:off x="2627313" y="594995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2" name="Freeform 23"/>
          <p:cNvSpPr>
            <a:spLocks/>
          </p:cNvSpPr>
          <p:nvPr/>
        </p:nvSpPr>
        <p:spPr bwMode="auto">
          <a:xfrm>
            <a:off x="2057400" y="2524125"/>
            <a:ext cx="3636963" cy="1930400"/>
          </a:xfrm>
          <a:custGeom>
            <a:avLst/>
            <a:gdLst>
              <a:gd name="T0" fmla="*/ 3119437 w 2291"/>
              <a:gd name="T1" fmla="*/ 479425 h 1216"/>
              <a:gd name="T2" fmla="*/ 1824038 w 2291"/>
              <a:gd name="T3" fmla="*/ 47625 h 1216"/>
              <a:gd name="T4" fmla="*/ 455613 w 2291"/>
              <a:gd name="T5" fmla="*/ 766762 h 1216"/>
              <a:gd name="T6" fmla="*/ 168275 w 2291"/>
              <a:gd name="T7" fmla="*/ 1271587 h 1216"/>
              <a:gd name="T8" fmla="*/ 1463675 w 2291"/>
              <a:gd name="T9" fmla="*/ 1919288 h 1216"/>
              <a:gd name="T10" fmla="*/ 1968500 w 2291"/>
              <a:gd name="T11" fmla="*/ 1200150 h 1216"/>
              <a:gd name="T12" fmla="*/ 2616200 w 2291"/>
              <a:gd name="T13" fmla="*/ 1703388 h 1216"/>
              <a:gd name="T14" fmla="*/ 3552826 w 2291"/>
              <a:gd name="T15" fmla="*/ 1416050 h 1216"/>
              <a:gd name="T16" fmla="*/ 3119437 w 2291"/>
              <a:gd name="T17" fmla="*/ 479425 h 1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91"/>
              <a:gd name="T28" fmla="*/ 0 h 1216"/>
              <a:gd name="T29" fmla="*/ 2291 w 2291"/>
              <a:gd name="T30" fmla="*/ 1216 h 1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91" h="1216">
                <a:moveTo>
                  <a:pt x="1965" y="302"/>
                </a:moveTo>
                <a:cubicBezTo>
                  <a:pt x="1783" y="158"/>
                  <a:pt x="1429" y="0"/>
                  <a:pt x="1149" y="30"/>
                </a:cubicBezTo>
                <a:cubicBezTo>
                  <a:pt x="869" y="60"/>
                  <a:pt x="461" y="354"/>
                  <a:pt x="287" y="483"/>
                </a:cubicBezTo>
                <a:cubicBezTo>
                  <a:pt x="113" y="612"/>
                  <a:pt x="0" y="680"/>
                  <a:pt x="106" y="801"/>
                </a:cubicBezTo>
                <a:cubicBezTo>
                  <a:pt x="212" y="922"/>
                  <a:pt x="733" y="1216"/>
                  <a:pt x="922" y="1209"/>
                </a:cubicBezTo>
                <a:cubicBezTo>
                  <a:pt x="1111" y="1202"/>
                  <a:pt x="1119" y="779"/>
                  <a:pt x="1240" y="756"/>
                </a:cubicBezTo>
                <a:cubicBezTo>
                  <a:pt x="1361" y="733"/>
                  <a:pt x="1482" y="1050"/>
                  <a:pt x="1648" y="1073"/>
                </a:cubicBezTo>
                <a:cubicBezTo>
                  <a:pt x="1814" y="1096"/>
                  <a:pt x="2185" y="1020"/>
                  <a:pt x="2238" y="892"/>
                </a:cubicBezTo>
                <a:cubicBezTo>
                  <a:pt x="2291" y="764"/>
                  <a:pt x="2147" y="446"/>
                  <a:pt x="1965" y="302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63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z="4000" smtClean="0"/>
              <a:t>Calculation of Green Coordinates</a:t>
            </a:r>
          </a:p>
        </p:txBody>
      </p:sp>
      <p:sp>
        <p:nvSpPr>
          <p:cNvPr id="60464" name="Text Box 25"/>
          <p:cNvSpPr txBox="1">
            <a:spLocks noChangeArrowheads="1"/>
          </p:cNvSpPr>
          <p:nvPr/>
        </p:nvSpPr>
        <p:spPr bwMode="auto">
          <a:xfrm>
            <a:off x="760413" y="2222500"/>
            <a:ext cx="95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cage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132138" y="2997200"/>
          <a:ext cx="422275" cy="547688"/>
        </p:xfrm>
        <a:graphic>
          <a:graphicData uri="http://schemas.openxmlformats.org/presentationml/2006/ole">
            <p:oleObj spid="_x0000_s60424" name="数式" r:id="rId3" imgW="126720" imgH="164880" progId="Equation.3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2339975" y="4581525"/>
          <a:ext cx="536575" cy="701675"/>
        </p:xfrm>
        <a:graphic>
          <a:graphicData uri="http://schemas.openxmlformats.org/presentationml/2006/ole">
            <p:oleObj spid="_x0000_s60426" name="数式" r:id="rId4" imgW="164880" imgH="215640" progId="Equation.3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6161088" y="4310063"/>
          <a:ext cx="622300" cy="704850"/>
        </p:xfrm>
        <a:graphic>
          <a:graphicData uri="http://schemas.openxmlformats.org/presentationml/2006/ole">
            <p:oleObj spid="_x0000_s60427" name="数式" r:id="rId5" imgW="190440" imgH="215640" progId="Equation.3">
              <p:embed/>
            </p:oleObj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6450013" y="2006600"/>
          <a:ext cx="581025" cy="746125"/>
        </p:xfrm>
        <a:graphic>
          <a:graphicData uri="http://schemas.openxmlformats.org/presentationml/2006/ole">
            <p:oleObj spid="_x0000_s60429" name="数式" r:id="rId6" imgW="177480" imgH="228600" progId="Equation.3">
              <p:embed/>
            </p:oleObj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4443413" y="1628775"/>
          <a:ext cx="415925" cy="746125"/>
        </p:xfrm>
        <a:graphic>
          <a:graphicData uri="http://schemas.openxmlformats.org/presentationml/2006/ole">
            <p:oleObj spid="_x0000_s60430" name="数式" r:id="rId7" imgW="126720" imgH="228600" progId="Equation.3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6372225" y="3284538"/>
          <a:ext cx="457200" cy="704850"/>
        </p:xfrm>
        <a:graphic>
          <a:graphicData uri="http://schemas.openxmlformats.org/presentationml/2006/ole">
            <p:oleObj spid="_x0000_s60431" name="数式" r:id="rId8" imgW="139680" imgH="215640" progId="Equation.3">
              <p:embed/>
            </p:oleObj>
          </a:graphicData>
        </a:graphic>
      </p:graphicFrame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3995738" y="4508500"/>
          <a:ext cx="415925" cy="703263"/>
        </p:xfrm>
        <a:graphic>
          <a:graphicData uri="http://schemas.openxmlformats.org/presentationml/2006/ole">
            <p:oleObj spid="_x0000_s60432" name="数式" r:id="rId9" imgW="126720" imgH="215640" progId="Equation.3">
              <p:embed/>
            </p:oleObj>
          </a:graphicData>
        </a:graphic>
      </p:graphicFrame>
      <p:sp>
        <p:nvSpPr>
          <p:cNvPr id="60465" name="Freeform 19"/>
          <p:cNvSpPr>
            <a:spLocks/>
          </p:cNvSpPr>
          <p:nvPr/>
        </p:nvSpPr>
        <p:spPr bwMode="auto">
          <a:xfrm>
            <a:off x="1265238" y="2006600"/>
            <a:ext cx="5273675" cy="2725738"/>
          </a:xfrm>
          <a:custGeom>
            <a:avLst/>
            <a:gdLst>
              <a:gd name="T0" fmla="*/ 0 w 3322"/>
              <a:gd name="T1" fmla="*/ 2019301 h 1717"/>
              <a:gd name="T2" fmla="*/ 1968500 w 3322"/>
              <a:gd name="T3" fmla="*/ 0 h 1717"/>
              <a:gd name="T4" fmla="*/ 5273675 w 3322"/>
              <a:gd name="T5" fmla="*/ 587375 h 1717"/>
              <a:gd name="T6" fmla="*/ 4922838 w 3322"/>
              <a:gd name="T7" fmla="*/ 2481263 h 1717"/>
              <a:gd name="T8" fmla="*/ 1414462 w 3322"/>
              <a:gd name="T9" fmla="*/ 2725738 h 1717"/>
              <a:gd name="T10" fmla="*/ 0 w 3322"/>
              <a:gd name="T11" fmla="*/ 2019301 h 1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2"/>
              <a:gd name="T19" fmla="*/ 0 h 1717"/>
              <a:gd name="T20" fmla="*/ 3322 w 3322"/>
              <a:gd name="T21" fmla="*/ 1717 h 17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2" h="1717">
                <a:moveTo>
                  <a:pt x="0" y="1272"/>
                </a:moveTo>
                <a:lnTo>
                  <a:pt x="1240" y="0"/>
                </a:lnTo>
                <a:lnTo>
                  <a:pt x="3322" y="370"/>
                </a:lnTo>
                <a:lnTo>
                  <a:pt x="3101" y="1563"/>
                </a:lnTo>
                <a:lnTo>
                  <a:pt x="891" y="1717"/>
                </a:lnTo>
                <a:lnTo>
                  <a:pt x="0" y="1272"/>
                </a:lnTo>
                <a:close/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66" name="Line 20"/>
          <p:cNvSpPr>
            <a:spLocks noChangeShapeType="1"/>
          </p:cNvSpPr>
          <p:nvPr/>
        </p:nvSpPr>
        <p:spPr bwMode="auto">
          <a:xfrm>
            <a:off x="1481138" y="2727325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0440" name="Object 24"/>
          <p:cNvGraphicFramePr>
            <a:graphicFrameLocks noChangeAspect="1"/>
          </p:cNvGraphicFramePr>
          <p:nvPr/>
        </p:nvGraphicFramePr>
        <p:xfrm>
          <a:off x="2124075" y="2205038"/>
          <a:ext cx="458788" cy="704850"/>
        </p:xfrm>
        <a:graphic>
          <a:graphicData uri="http://schemas.openxmlformats.org/presentationml/2006/ole">
            <p:oleObj spid="_x0000_s60440" name="数式" r:id="rId10" imgW="139680" imgH="215640" progId="Equation.3">
              <p:embed/>
            </p:oleObj>
          </a:graphicData>
        </a:graphic>
      </p:graphicFrame>
      <p:graphicFrame>
        <p:nvGraphicFramePr>
          <p:cNvPr id="60441" name="Object 25"/>
          <p:cNvGraphicFramePr>
            <a:graphicFrameLocks noChangeAspect="1"/>
          </p:cNvGraphicFramePr>
          <p:nvPr/>
        </p:nvGraphicFramePr>
        <p:xfrm>
          <a:off x="1450975" y="4076700"/>
          <a:ext cx="457200" cy="744538"/>
        </p:xfrm>
        <a:graphic>
          <a:graphicData uri="http://schemas.openxmlformats.org/presentationml/2006/ole">
            <p:oleObj spid="_x0000_s60441" name="数式" r:id="rId11" imgW="139680" imgH="228600" progId="Equation.3">
              <p:embed/>
            </p:oleObj>
          </a:graphicData>
        </a:graphic>
      </p:graphicFrame>
      <p:graphicFrame>
        <p:nvGraphicFramePr>
          <p:cNvPr id="60442" name="Object 26"/>
          <p:cNvGraphicFramePr>
            <a:graphicFrameLocks noChangeAspect="1"/>
          </p:cNvGraphicFramePr>
          <p:nvPr/>
        </p:nvGraphicFramePr>
        <p:xfrm>
          <a:off x="750888" y="3429000"/>
          <a:ext cx="581025" cy="746125"/>
        </p:xfrm>
        <a:graphic>
          <a:graphicData uri="http://schemas.openxmlformats.org/presentationml/2006/ole">
            <p:oleObj spid="_x0000_s60442" name="数式" r:id="rId12" imgW="177480" imgH="228600" progId="Equation.3">
              <p:embed/>
            </p:oleObj>
          </a:graphicData>
        </a:graphic>
      </p:graphicFrame>
      <p:graphicFrame>
        <p:nvGraphicFramePr>
          <p:cNvPr id="60443" name="Object 27"/>
          <p:cNvGraphicFramePr>
            <a:graphicFrameLocks noChangeAspect="1"/>
          </p:cNvGraphicFramePr>
          <p:nvPr/>
        </p:nvGraphicFramePr>
        <p:xfrm>
          <a:off x="2973388" y="1379538"/>
          <a:ext cx="622300" cy="704850"/>
        </p:xfrm>
        <a:graphic>
          <a:graphicData uri="http://schemas.openxmlformats.org/presentationml/2006/ole">
            <p:oleObj spid="_x0000_s60443" name="数式" r:id="rId13" imgW="190440" imgH="215640" progId="Equation.3">
              <p:embed/>
            </p:oleObj>
          </a:graphicData>
        </a:graphic>
      </p:graphicFrame>
      <p:graphicFrame>
        <p:nvGraphicFramePr>
          <p:cNvPr id="60444" name="Object 28"/>
          <p:cNvGraphicFramePr>
            <a:graphicFrameLocks noChangeAspect="1"/>
          </p:cNvGraphicFramePr>
          <p:nvPr/>
        </p:nvGraphicFramePr>
        <p:xfrm>
          <a:off x="301625" y="5589588"/>
          <a:ext cx="8518525" cy="1114425"/>
        </p:xfrm>
        <a:graphic>
          <a:graphicData uri="http://schemas.openxmlformats.org/presentationml/2006/ole">
            <p:oleObj spid="_x0000_s60444" name="数式" r:id="rId14" imgW="3504960" imgH="457200" progId="Equation.3">
              <p:embed/>
            </p:oleObj>
          </a:graphicData>
        </a:graphic>
      </p:graphicFrame>
      <p:graphicFrame>
        <p:nvGraphicFramePr>
          <p:cNvPr id="60445" name="Object 29"/>
          <p:cNvGraphicFramePr>
            <a:graphicFrameLocks noChangeAspect="1"/>
          </p:cNvGraphicFramePr>
          <p:nvPr/>
        </p:nvGraphicFramePr>
        <p:xfrm>
          <a:off x="4129088" y="885825"/>
          <a:ext cx="3898900" cy="814388"/>
        </p:xfrm>
        <a:graphic>
          <a:graphicData uri="http://schemas.openxmlformats.org/presentationml/2006/ole">
            <p:oleObj spid="_x0000_s60445" name="数式" r:id="rId15" imgW="1523880" imgH="317160" progId="Equation.3">
              <p:embed/>
            </p:oleObj>
          </a:graphicData>
        </a:graphic>
      </p:graphicFrame>
      <p:sp>
        <p:nvSpPr>
          <p:cNvPr id="60467" name="Oval 27"/>
          <p:cNvSpPr>
            <a:spLocks noChangeArrowheads="1"/>
          </p:cNvSpPr>
          <p:nvPr/>
        </p:nvSpPr>
        <p:spPr bwMode="auto">
          <a:xfrm>
            <a:off x="5878513" y="2349500"/>
            <a:ext cx="287337" cy="2889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8" name="Line 32"/>
          <p:cNvSpPr>
            <a:spLocks noChangeShapeType="1"/>
          </p:cNvSpPr>
          <p:nvPr/>
        </p:nvSpPr>
        <p:spPr bwMode="auto">
          <a:xfrm flipV="1">
            <a:off x="3276600" y="2565400"/>
            <a:ext cx="2735263" cy="10795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69" name="Line 33"/>
          <p:cNvSpPr>
            <a:spLocks noChangeShapeType="1"/>
          </p:cNvSpPr>
          <p:nvPr/>
        </p:nvSpPr>
        <p:spPr bwMode="auto">
          <a:xfrm flipH="1" flipV="1">
            <a:off x="5013325" y="2349500"/>
            <a:ext cx="936625" cy="1444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0450" name="Object 34"/>
          <p:cNvGraphicFramePr>
            <a:graphicFrameLocks noChangeAspect="1"/>
          </p:cNvGraphicFramePr>
          <p:nvPr/>
        </p:nvGraphicFramePr>
        <p:xfrm>
          <a:off x="5867400" y="2136775"/>
          <a:ext cx="519113" cy="715963"/>
        </p:xfrm>
        <a:graphic>
          <a:graphicData uri="http://schemas.openxmlformats.org/presentationml/2006/ole">
            <p:oleObj spid="_x0000_s60450" name="数式" r:id="rId16" imgW="203040" imgH="279360" progId="Equation.3">
              <p:embed/>
            </p:oleObj>
          </a:graphicData>
        </a:graphic>
      </p:graphicFrame>
      <p:sp>
        <p:nvSpPr>
          <p:cNvPr id="60470" name="Line 35"/>
          <p:cNvSpPr>
            <a:spLocks noChangeShapeType="1"/>
          </p:cNvSpPr>
          <p:nvPr/>
        </p:nvSpPr>
        <p:spPr bwMode="auto">
          <a:xfrm flipH="1">
            <a:off x="4932363" y="1773238"/>
            <a:ext cx="5032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1" name="Oval 27"/>
          <p:cNvSpPr>
            <a:spLocks noChangeArrowheads="1"/>
          </p:cNvSpPr>
          <p:nvPr/>
        </p:nvSpPr>
        <p:spPr bwMode="auto">
          <a:xfrm>
            <a:off x="4500563" y="4437063"/>
            <a:ext cx="287337" cy="2889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2" name="Line 38"/>
          <p:cNvSpPr>
            <a:spLocks noChangeShapeType="1"/>
          </p:cNvSpPr>
          <p:nvPr/>
        </p:nvSpPr>
        <p:spPr bwMode="auto">
          <a:xfrm flipV="1">
            <a:off x="4716463" y="4510088"/>
            <a:ext cx="1223962" cy="714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3" name="Oval 27"/>
          <p:cNvSpPr>
            <a:spLocks noChangeArrowheads="1"/>
          </p:cNvSpPr>
          <p:nvPr/>
        </p:nvSpPr>
        <p:spPr bwMode="auto">
          <a:xfrm>
            <a:off x="1763713" y="4221163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4" name="Line 40"/>
          <p:cNvSpPr>
            <a:spLocks noChangeShapeType="1"/>
          </p:cNvSpPr>
          <p:nvPr/>
        </p:nvSpPr>
        <p:spPr bwMode="auto">
          <a:xfrm>
            <a:off x="1908175" y="4365625"/>
            <a:ext cx="50323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5" name="Line 41"/>
          <p:cNvSpPr>
            <a:spLocks noChangeShapeType="1"/>
          </p:cNvSpPr>
          <p:nvPr/>
        </p:nvSpPr>
        <p:spPr bwMode="auto">
          <a:xfrm flipH="1">
            <a:off x="6084888" y="1412875"/>
            <a:ext cx="431800" cy="10080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6" name="Line 42"/>
          <p:cNvSpPr>
            <a:spLocks noChangeShapeType="1"/>
          </p:cNvSpPr>
          <p:nvPr/>
        </p:nvSpPr>
        <p:spPr bwMode="auto">
          <a:xfrm flipH="1" flipV="1">
            <a:off x="4643438" y="4652963"/>
            <a:ext cx="1800225" cy="1368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7" name="Line 43"/>
          <p:cNvSpPr>
            <a:spLocks noChangeShapeType="1"/>
          </p:cNvSpPr>
          <p:nvPr/>
        </p:nvSpPr>
        <p:spPr bwMode="auto">
          <a:xfrm>
            <a:off x="1908175" y="4508500"/>
            <a:ext cx="792163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0460" name="Object 44"/>
          <p:cNvGraphicFramePr>
            <a:graphicFrameLocks noChangeAspect="1"/>
          </p:cNvGraphicFramePr>
          <p:nvPr/>
        </p:nvGraphicFramePr>
        <p:xfrm>
          <a:off x="4500563" y="4225925"/>
          <a:ext cx="519112" cy="715963"/>
        </p:xfrm>
        <a:graphic>
          <a:graphicData uri="http://schemas.openxmlformats.org/presentationml/2006/ole">
            <p:oleObj spid="_x0000_s60460" name="数式" r:id="rId17" imgW="203040" imgH="279360" progId="Equation.3">
              <p:embed/>
            </p:oleObj>
          </a:graphicData>
        </a:graphic>
      </p:graphicFrame>
      <p:sp>
        <p:nvSpPr>
          <p:cNvPr id="60478" name="Line 46"/>
          <p:cNvSpPr>
            <a:spLocks noChangeShapeType="1"/>
          </p:cNvSpPr>
          <p:nvPr/>
        </p:nvSpPr>
        <p:spPr bwMode="auto">
          <a:xfrm flipV="1">
            <a:off x="1116013" y="5013325"/>
            <a:ext cx="1223962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79" name="Line 47"/>
          <p:cNvSpPr>
            <a:spLocks noChangeShapeType="1"/>
          </p:cNvSpPr>
          <p:nvPr/>
        </p:nvSpPr>
        <p:spPr bwMode="auto">
          <a:xfrm>
            <a:off x="3276600" y="3644900"/>
            <a:ext cx="1295400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80" name="Line 48"/>
          <p:cNvSpPr>
            <a:spLocks noChangeShapeType="1"/>
          </p:cNvSpPr>
          <p:nvPr/>
        </p:nvSpPr>
        <p:spPr bwMode="auto">
          <a:xfrm flipV="1">
            <a:off x="1979613" y="3644900"/>
            <a:ext cx="1296987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0461" name="Object 45"/>
          <p:cNvGraphicFramePr>
            <a:graphicFrameLocks noChangeAspect="1"/>
          </p:cNvGraphicFramePr>
          <p:nvPr/>
        </p:nvGraphicFramePr>
        <p:xfrm>
          <a:off x="1763713" y="4076700"/>
          <a:ext cx="519112" cy="715963"/>
        </p:xfrm>
        <a:graphic>
          <a:graphicData uri="http://schemas.openxmlformats.org/presentationml/2006/ole">
            <p:oleObj spid="_x0000_s60461" name="数式" r:id="rId18" imgW="203040" imgH="279360" progId="Equation.3">
              <p:embed/>
            </p:oleObj>
          </a:graphicData>
        </a:graphic>
      </p:graphicFrame>
      <p:sp>
        <p:nvSpPr>
          <p:cNvPr id="60481" name="Oval 27"/>
          <p:cNvSpPr>
            <a:spLocks noChangeArrowheads="1"/>
          </p:cNvSpPr>
          <p:nvPr/>
        </p:nvSpPr>
        <p:spPr bwMode="auto">
          <a:xfrm>
            <a:off x="3209925" y="35909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75AE8F-208B-403F-8676-D7FA9FF05F59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  <p:sp>
        <p:nvSpPr>
          <p:cNvPr id="440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en-US" altLang="ja-JP" sz="4000" smtClean="0"/>
              <a:t>Properties of Green Coordinates</a:t>
            </a:r>
          </a:p>
        </p:txBody>
      </p:sp>
      <p:sp>
        <p:nvSpPr>
          <p:cNvPr id="44095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835025"/>
            <a:ext cx="8229600" cy="6049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altLang="ja-JP" sz="2000" smtClean="0"/>
              <a:t>Linear reproduction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br>
              <a:rPr lang="en-US" altLang="ja-JP" sz="2000" smtClean="0"/>
            </a:br>
            <a:r>
              <a:rPr lang="ja-JP" altLang="en-US" sz="2000" smtClean="0"/>
              <a:t>→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altLang="ja-JP" sz="2000" smtClean="0"/>
              <a:t>Translation invariance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br>
              <a:rPr lang="en-US" altLang="ja-JP" sz="2000" smtClean="0"/>
            </a:br>
            <a:r>
              <a:rPr lang="ja-JP" altLang="en-US" sz="2000" smtClean="0"/>
              <a:t>→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altLang="ja-JP" sz="2000" smtClean="0"/>
              <a:t>Rotation and scale invariance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r>
              <a:rPr lang="ja-JP" altLang="en-US" sz="2000" smtClean="0"/>
              <a:t>→ </a:t>
            </a:r>
            <a:r>
              <a:rPr lang="en-US" altLang="ja-JP" sz="2000" smtClean="0"/>
              <a:t>We need an appropriate scaling of normals.  (Next page)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altLang="ja-JP" sz="2000" smtClean="0"/>
              <a:t>Shape preservation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r>
              <a:rPr lang="ja-JP" altLang="en-US" sz="2000" smtClean="0"/>
              <a:t>→ </a:t>
            </a:r>
            <a:r>
              <a:rPr lang="en-US" altLang="ja-JP" sz="2000" smtClean="0"/>
              <a:t>2D : Conformal (Proved in the other paper)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r>
              <a:rPr lang="ja-JP" altLang="en-US" sz="2000" smtClean="0"/>
              <a:t>→ </a:t>
            </a:r>
            <a:r>
              <a:rPr lang="en-US" altLang="ja-JP" sz="2000" smtClean="0"/>
              <a:t>3D : Quasi-conformal </a:t>
            </a:r>
            <a:br>
              <a:rPr lang="en-US" altLang="ja-JP" sz="2000" smtClean="0"/>
            </a:br>
            <a:r>
              <a:rPr lang="en-US" altLang="ja-JP" sz="2000" smtClean="0"/>
              <a:t>      (Seems to be checked experimentally. Max. distortion = 6)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altLang="ja-JP" sz="2000" smtClean="0"/>
              <a:t>Smoothness</a:t>
            </a:r>
            <a:br>
              <a:rPr lang="en-US" altLang="ja-JP" sz="2000" smtClean="0"/>
            </a:br>
            <a:r>
              <a:rPr lang="en-US" altLang="ja-JP" sz="2000" smtClean="0"/>
              <a:t> </a:t>
            </a:r>
            <a:r>
              <a:rPr lang="ja-JP" altLang="en-US" sz="2000" smtClean="0"/>
              <a:t>→ </a:t>
            </a:r>
            <a:r>
              <a:rPr lang="en-US" altLang="ja-JP" sz="2000" smtClean="0"/>
              <a:t>{φ} and {ψ} are smooth and harmonic</a:t>
            </a:r>
            <a:endParaRPr lang="ja-JP" altLang="en-US" sz="2000" smtClean="0"/>
          </a:p>
        </p:txBody>
      </p:sp>
      <p:graphicFrame>
        <p:nvGraphicFramePr>
          <p:cNvPr id="44064" name="Object 32"/>
          <p:cNvGraphicFramePr>
            <a:graphicFrameLocks noChangeAspect="1"/>
          </p:cNvGraphicFramePr>
          <p:nvPr/>
        </p:nvGraphicFramePr>
        <p:xfrm>
          <a:off x="1620838" y="1484313"/>
          <a:ext cx="2446337" cy="790575"/>
        </p:xfrm>
        <a:graphic>
          <a:graphicData uri="http://schemas.openxmlformats.org/presentationml/2006/ole">
            <p:oleObj spid="_x0000_s44064" name="数式" r:id="rId3" imgW="1346040" imgH="431640" progId="Equation.3">
              <p:embed/>
            </p:oleObj>
          </a:graphicData>
        </a:graphic>
      </p:graphicFrame>
      <p:graphicFrame>
        <p:nvGraphicFramePr>
          <p:cNvPr id="44065" name="Object 33"/>
          <p:cNvGraphicFramePr>
            <a:graphicFrameLocks noChangeAspect="1"/>
          </p:cNvGraphicFramePr>
          <p:nvPr/>
        </p:nvGraphicFramePr>
        <p:xfrm>
          <a:off x="1619250" y="3319463"/>
          <a:ext cx="5578475" cy="469900"/>
        </p:xfrm>
        <a:graphic>
          <a:graphicData uri="http://schemas.openxmlformats.org/presentationml/2006/ole">
            <p:oleObj spid="_x0000_s44065" name="数式" r:id="rId4" imgW="3187440" imgH="266400" progId="Equation.3">
              <p:embed/>
            </p:oleObj>
          </a:graphicData>
        </a:graphic>
      </p:graphicFrame>
      <p:sp>
        <p:nvSpPr>
          <p:cNvPr id="44096" name="Line 8"/>
          <p:cNvSpPr>
            <a:spLocks noChangeShapeType="1"/>
          </p:cNvSpPr>
          <p:nvPr/>
        </p:nvSpPr>
        <p:spPr bwMode="auto">
          <a:xfrm>
            <a:off x="4787900" y="277971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97" name="Line 9"/>
          <p:cNvSpPr>
            <a:spLocks noChangeShapeType="1"/>
          </p:cNvSpPr>
          <p:nvPr/>
        </p:nvSpPr>
        <p:spPr bwMode="auto">
          <a:xfrm flipV="1">
            <a:off x="5435600" y="10509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98" name="Line 10"/>
          <p:cNvSpPr>
            <a:spLocks noChangeShapeType="1"/>
          </p:cNvSpPr>
          <p:nvPr/>
        </p:nvSpPr>
        <p:spPr bwMode="auto">
          <a:xfrm flipV="1">
            <a:off x="5724525" y="1268413"/>
            <a:ext cx="1389063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74" name="Object 42"/>
          <p:cNvGraphicFramePr>
            <a:graphicFrameLocks noChangeAspect="1"/>
          </p:cNvGraphicFramePr>
          <p:nvPr/>
        </p:nvGraphicFramePr>
        <p:xfrm>
          <a:off x="5241925" y="692150"/>
          <a:ext cx="323850" cy="355600"/>
        </p:xfrm>
        <a:graphic>
          <a:graphicData uri="http://schemas.openxmlformats.org/presentationml/2006/ole">
            <p:oleObj spid="_x0000_s44074" name="数式" r:id="rId5" imgW="126720" imgH="139680" progId="Equation.3">
              <p:embed/>
            </p:oleObj>
          </a:graphicData>
        </a:graphic>
      </p:graphicFrame>
      <p:graphicFrame>
        <p:nvGraphicFramePr>
          <p:cNvPr id="44075" name="Object 43"/>
          <p:cNvGraphicFramePr>
            <a:graphicFrameLocks noChangeAspect="1"/>
          </p:cNvGraphicFramePr>
          <p:nvPr/>
        </p:nvGraphicFramePr>
        <p:xfrm>
          <a:off x="8459788" y="2603500"/>
          <a:ext cx="323850" cy="420688"/>
        </p:xfrm>
        <a:graphic>
          <a:graphicData uri="http://schemas.openxmlformats.org/presentationml/2006/ole">
            <p:oleObj spid="_x0000_s44075" name="数式" r:id="rId6" imgW="126720" imgH="164880" progId="Equation.3">
              <p:embed/>
            </p:oleObj>
          </a:graphicData>
        </a:graphic>
      </p:graphicFrame>
      <p:graphicFrame>
        <p:nvGraphicFramePr>
          <p:cNvPr id="44076" name="Object 44"/>
          <p:cNvGraphicFramePr>
            <a:graphicFrameLocks noChangeAspect="1"/>
          </p:cNvGraphicFramePr>
          <p:nvPr/>
        </p:nvGraphicFramePr>
        <p:xfrm>
          <a:off x="7380288" y="1843088"/>
          <a:ext cx="1200150" cy="376237"/>
        </p:xfrm>
        <a:graphic>
          <a:graphicData uri="http://schemas.openxmlformats.org/presentationml/2006/ole">
            <p:oleObj spid="_x0000_s44076" name="数式" r:id="rId7" imgW="647640" imgH="203040" progId="Equation.3">
              <p:embed/>
            </p:oleObj>
          </a:graphicData>
        </a:graphic>
      </p:graphicFrame>
      <p:graphicFrame>
        <p:nvGraphicFramePr>
          <p:cNvPr id="44081" name="Object 49"/>
          <p:cNvGraphicFramePr>
            <a:graphicFrameLocks noChangeAspect="1"/>
          </p:cNvGraphicFramePr>
          <p:nvPr/>
        </p:nvGraphicFramePr>
        <p:xfrm>
          <a:off x="5602288" y="2852738"/>
          <a:ext cx="323850" cy="355600"/>
        </p:xfrm>
        <a:graphic>
          <a:graphicData uri="http://schemas.openxmlformats.org/presentationml/2006/ole">
            <p:oleObj spid="_x0000_s44081" name="数式" r:id="rId8" imgW="126720" imgH="139680" progId="Equation.3">
              <p:embed/>
            </p:oleObj>
          </a:graphicData>
        </a:graphic>
      </p:graphicFrame>
      <p:graphicFrame>
        <p:nvGraphicFramePr>
          <p:cNvPr id="44082" name="Object 50"/>
          <p:cNvGraphicFramePr>
            <a:graphicFrameLocks noChangeAspect="1"/>
          </p:cNvGraphicFramePr>
          <p:nvPr/>
        </p:nvGraphicFramePr>
        <p:xfrm>
          <a:off x="7042150" y="2779713"/>
          <a:ext cx="323850" cy="452437"/>
        </p:xfrm>
        <a:graphic>
          <a:graphicData uri="http://schemas.openxmlformats.org/presentationml/2006/ole">
            <p:oleObj spid="_x0000_s44082" name="数式" r:id="rId9" imgW="126720" imgH="177480" progId="Equation.3">
              <p:embed/>
            </p:oleObj>
          </a:graphicData>
        </a:graphic>
      </p:graphicFrame>
      <p:sp>
        <p:nvSpPr>
          <p:cNvPr id="44099" name="Line 32"/>
          <p:cNvSpPr>
            <a:spLocks noChangeShapeType="1"/>
          </p:cNvSpPr>
          <p:nvPr/>
        </p:nvSpPr>
        <p:spPr bwMode="auto">
          <a:xfrm>
            <a:off x="7185025" y="1412875"/>
            <a:ext cx="0" cy="1366838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100" name="Oval 12"/>
          <p:cNvSpPr>
            <a:spLocks noChangeArrowheads="1"/>
          </p:cNvSpPr>
          <p:nvPr/>
        </p:nvSpPr>
        <p:spPr bwMode="auto">
          <a:xfrm>
            <a:off x="7042150" y="1195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101" name="Line 33"/>
          <p:cNvSpPr>
            <a:spLocks noChangeShapeType="1"/>
          </p:cNvSpPr>
          <p:nvPr/>
        </p:nvSpPr>
        <p:spPr bwMode="auto">
          <a:xfrm>
            <a:off x="5745163" y="2563813"/>
            <a:ext cx="0" cy="2159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102" name="Line 34"/>
          <p:cNvSpPr>
            <a:spLocks noChangeShapeType="1"/>
          </p:cNvSpPr>
          <p:nvPr/>
        </p:nvSpPr>
        <p:spPr bwMode="auto">
          <a:xfrm>
            <a:off x="5384800" y="2420938"/>
            <a:ext cx="360363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103" name="Oval 11"/>
          <p:cNvSpPr>
            <a:spLocks noChangeArrowheads="1"/>
          </p:cNvSpPr>
          <p:nvPr/>
        </p:nvSpPr>
        <p:spPr bwMode="auto">
          <a:xfrm>
            <a:off x="5651500" y="2347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104" name="Line 35"/>
          <p:cNvSpPr>
            <a:spLocks noChangeShapeType="1"/>
          </p:cNvSpPr>
          <p:nvPr/>
        </p:nvSpPr>
        <p:spPr bwMode="auto">
          <a:xfrm>
            <a:off x="5457825" y="1268413"/>
            <a:ext cx="1655763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89" name="Object 57"/>
          <p:cNvGraphicFramePr>
            <a:graphicFrameLocks noChangeAspect="1"/>
          </p:cNvGraphicFramePr>
          <p:nvPr/>
        </p:nvGraphicFramePr>
        <p:xfrm>
          <a:off x="5097463" y="2208213"/>
          <a:ext cx="323850" cy="355600"/>
        </p:xfrm>
        <a:graphic>
          <a:graphicData uri="http://schemas.openxmlformats.org/presentationml/2006/ole">
            <p:oleObj spid="_x0000_s44089" name="数式" r:id="rId10" imgW="126720" imgH="139680" progId="Equation.3">
              <p:embed/>
            </p:oleObj>
          </a:graphicData>
        </a:graphic>
      </p:graphicFrame>
      <p:graphicFrame>
        <p:nvGraphicFramePr>
          <p:cNvPr id="44090" name="Object 58"/>
          <p:cNvGraphicFramePr>
            <a:graphicFrameLocks noChangeAspect="1"/>
          </p:cNvGraphicFramePr>
          <p:nvPr/>
        </p:nvGraphicFramePr>
        <p:xfrm>
          <a:off x="5097463" y="1052513"/>
          <a:ext cx="323850" cy="452437"/>
        </p:xfrm>
        <a:graphic>
          <a:graphicData uri="http://schemas.openxmlformats.org/presentationml/2006/ole">
            <p:oleObj spid="_x0000_s44090" name="数式" r:id="rId11" imgW="126720" imgH="177480" progId="Equation.3">
              <p:embed/>
            </p:oleObj>
          </a:graphicData>
        </a:graphic>
      </p:graphicFrame>
      <p:graphicFrame>
        <p:nvGraphicFramePr>
          <p:cNvPr id="44091" name="Object 59"/>
          <p:cNvGraphicFramePr>
            <a:graphicFrameLocks noChangeAspect="1"/>
          </p:cNvGraphicFramePr>
          <p:nvPr/>
        </p:nvGraphicFramePr>
        <p:xfrm>
          <a:off x="5133975" y="1484313"/>
          <a:ext cx="323850" cy="419100"/>
        </p:xfrm>
        <a:graphic>
          <a:graphicData uri="http://schemas.openxmlformats.org/presentationml/2006/ole">
            <p:oleObj spid="_x0000_s44091" name="数式" r:id="rId12" imgW="126720" imgH="164880" progId="Equation.3">
              <p:embed/>
            </p:oleObj>
          </a:graphicData>
        </a:graphic>
      </p:graphicFrame>
      <p:graphicFrame>
        <p:nvGraphicFramePr>
          <p:cNvPr id="44092" name="Object 60"/>
          <p:cNvGraphicFramePr>
            <a:graphicFrameLocks noChangeAspect="1"/>
          </p:cNvGraphicFramePr>
          <p:nvPr/>
        </p:nvGraphicFramePr>
        <p:xfrm>
          <a:off x="6537325" y="2779713"/>
          <a:ext cx="323850" cy="419100"/>
        </p:xfrm>
        <a:graphic>
          <a:graphicData uri="http://schemas.openxmlformats.org/presentationml/2006/ole">
            <p:oleObj spid="_x0000_s44092" name="数式" r:id="rId13" imgW="126720" imgH="164880" progId="Equation.3">
              <p:embed/>
            </p:oleObj>
          </a:graphicData>
        </a:graphic>
      </p:graphicFrame>
      <p:sp>
        <p:nvSpPr>
          <p:cNvPr id="44105" name="Line 40"/>
          <p:cNvSpPr>
            <a:spLocks noChangeShapeType="1"/>
          </p:cNvSpPr>
          <p:nvPr/>
        </p:nvSpPr>
        <p:spPr bwMode="auto">
          <a:xfrm flipV="1">
            <a:off x="6681788" y="1700213"/>
            <a:ext cx="0" cy="1079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106" name="Line 41"/>
          <p:cNvSpPr>
            <a:spLocks noChangeShapeType="1"/>
          </p:cNvSpPr>
          <p:nvPr/>
        </p:nvSpPr>
        <p:spPr bwMode="auto">
          <a:xfrm flipH="1">
            <a:off x="5457825" y="1700213"/>
            <a:ext cx="12239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09451B-962C-43F9-ACF0-F90897BBE579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  <p:pic>
        <p:nvPicPr>
          <p:cNvPr id="450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068638"/>
            <a:ext cx="40322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8"/>
          <p:cNvPicPr>
            <a:picLocks noChangeAspect="1" noChangeArrowheads="1"/>
          </p:cNvPicPr>
          <p:nvPr/>
        </p:nvPicPr>
        <p:blipFill>
          <a:blip r:embed="rId4"/>
          <a:srcRect l="6575" r="11488" b="7745"/>
          <a:stretch>
            <a:fillRect/>
          </a:stretch>
        </p:blipFill>
        <p:spPr bwMode="auto">
          <a:xfrm>
            <a:off x="3563938" y="1563688"/>
            <a:ext cx="18002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213100"/>
            <a:ext cx="388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Rectangle 2"/>
          <p:cNvSpPr>
            <a:spLocks noGrp="1"/>
          </p:cNvSpPr>
          <p:nvPr>
            <p:ph type="title"/>
          </p:nvPr>
        </p:nvSpPr>
        <p:spPr>
          <a:xfrm>
            <a:off x="519113" y="-100013"/>
            <a:ext cx="8229600" cy="1143001"/>
          </a:xfrm>
        </p:spPr>
        <p:txBody>
          <a:bodyPr/>
          <a:lstStyle/>
          <a:p>
            <a:r>
              <a:rPr lang="en-US" altLang="ja-JP" smtClean="0"/>
              <a:t>Scaling of Normals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763713" y="865188"/>
          <a:ext cx="5186362" cy="908050"/>
        </p:xfrm>
        <a:graphic>
          <a:graphicData uri="http://schemas.openxmlformats.org/presentationml/2006/ole">
            <p:oleObj spid="_x0000_s45060" name="数式" r:id="rId6" imgW="2031840" imgH="355320" progId="Equation.3">
              <p:embed/>
            </p:oleObj>
          </a:graphicData>
        </a:graphic>
      </p:graphicFrame>
      <p:sp>
        <p:nvSpPr>
          <p:cNvPr id="45077" name="Rectangle 9"/>
          <p:cNvSpPr>
            <a:spLocks noChangeArrowheads="1"/>
          </p:cNvSpPr>
          <p:nvPr/>
        </p:nvSpPr>
        <p:spPr bwMode="auto">
          <a:xfrm>
            <a:off x="5797550" y="936625"/>
            <a:ext cx="360363" cy="5762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8" name="Line 10"/>
          <p:cNvSpPr>
            <a:spLocks noChangeShapeType="1"/>
          </p:cNvSpPr>
          <p:nvPr/>
        </p:nvSpPr>
        <p:spPr bwMode="auto">
          <a:xfrm flipH="1">
            <a:off x="2771775" y="2565400"/>
            <a:ext cx="6477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9" name="Line 11"/>
          <p:cNvSpPr>
            <a:spLocks noChangeShapeType="1"/>
          </p:cNvSpPr>
          <p:nvPr/>
        </p:nvSpPr>
        <p:spPr bwMode="auto">
          <a:xfrm>
            <a:off x="5508625" y="2636838"/>
            <a:ext cx="7191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2051050" y="2133600"/>
          <a:ext cx="941388" cy="615950"/>
        </p:xfrm>
        <a:graphic>
          <a:graphicData uri="http://schemas.openxmlformats.org/presentationml/2006/ole">
            <p:oleObj spid="_x0000_s45068" name="数式" r:id="rId7" imgW="368280" imgH="241200" progId="Equation.3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867400" y="1773238"/>
          <a:ext cx="1266825" cy="1360487"/>
        </p:xfrm>
        <a:graphic>
          <a:graphicData uri="http://schemas.openxmlformats.org/presentationml/2006/ole">
            <p:oleObj spid="_x0000_s45069" name="数式" r:id="rId8" imgW="495000" imgH="533160" progId="Equation.3">
              <p:embed/>
            </p:oleObj>
          </a:graphicData>
        </a:graphic>
      </p:graphicFrame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557213" y="5300663"/>
          <a:ext cx="8070850" cy="1439862"/>
        </p:xfrm>
        <a:graphic>
          <a:graphicData uri="http://schemas.openxmlformats.org/presentationml/2006/ole">
            <p:oleObj spid="_x0000_s45071" name="数式" r:id="rId9" imgW="4127400" imgH="736560" progId="Equation.3">
              <p:embed/>
            </p:oleObj>
          </a:graphicData>
        </a:graphic>
      </p:graphicFrame>
      <p:sp>
        <p:nvSpPr>
          <p:cNvPr id="45080" name="Text Box 16"/>
          <p:cNvSpPr txBox="1">
            <a:spLocks noChangeArrowheads="1"/>
          </p:cNvSpPr>
          <p:nvPr/>
        </p:nvSpPr>
        <p:spPr bwMode="auto">
          <a:xfrm>
            <a:off x="7300913" y="4437063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Conformal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2F0EB-0296-4B0C-99CB-5074BE5AF709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  <p:sp>
        <p:nvSpPr>
          <p:cNvPr id="46110" name="Rectangle 2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en-US" altLang="ja-JP" smtClean="0"/>
              <a:t>Extension to Cage’s Exterior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472113" y="2347913"/>
          <a:ext cx="3060700" cy="1081087"/>
        </p:xfrm>
        <a:graphic>
          <a:graphicData uri="http://schemas.openxmlformats.org/presentationml/2006/ole">
            <p:oleObj spid="_x0000_s46084" name="数式" r:id="rId3" imgW="1942920" imgH="685800" progId="Equation.3">
              <p:embed/>
            </p:oleObj>
          </a:graphicData>
        </a:graphic>
      </p:graphicFrame>
      <p:pic>
        <p:nvPicPr>
          <p:cNvPr id="461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1238250"/>
            <a:ext cx="26638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2" name="Oval 6"/>
          <p:cNvSpPr>
            <a:spLocks noChangeArrowheads="1"/>
          </p:cNvSpPr>
          <p:nvPr/>
        </p:nvSpPr>
        <p:spPr bwMode="auto">
          <a:xfrm>
            <a:off x="2973388" y="28940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13" name="Line 7"/>
          <p:cNvSpPr>
            <a:spLocks noChangeShapeType="1"/>
          </p:cNvSpPr>
          <p:nvPr/>
        </p:nvSpPr>
        <p:spPr bwMode="auto">
          <a:xfrm flipH="1">
            <a:off x="3059113" y="2852738"/>
            <a:ext cx="10810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14" name="Text Box 8"/>
          <p:cNvSpPr txBox="1">
            <a:spLocks noChangeArrowheads="1"/>
          </p:cNvSpPr>
          <p:nvPr/>
        </p:nvSpPr>
        <p:spPr bwMode="auto">
          <a:xfrm>
            <a:off x="693738" y="3500438"/>
            <a:ext cx="7453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→ </a:t>
            </a:r>
            <a:r>
              <a:rPr lang="en-US" altLang="ja-JP" sz="2400"/>
              <a:t>Try to extend the coordinates </a:t>
            </a:r>
            <a:br>
              <a:rPr lang="en-US" altLang="ja-JP" sz="2400"/>
            </a:br>
            <a:r>
              <a:rPr lang="en-US" altLang="ja-JP" sz="2400"/>
              <a:t>                             through a specified face (exit face). </a:t>
            </a:r>
          </a:p>
        </p:txBody>
      </p:sp>
      <p:sp>
        <p:nvSpPr>
          <p:cNvPr id="46115" name="Text Box 10"/>
          <p:cNvSpPr txBox="1">
            <a:spLocks noChangeArrowheads="1"/>
          </p:cNvSpPr>
          <p:nvPr/>
        </p:nvSpPr>
        <p:spPr bwMode="auto">
          <a:xfrm>
            <a:off x="4176713" y="2611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Exterior: </a:t>
            </a:r>
          </a:p>
        </p:txBody>
      </p:sp>
      <p:pic>
        <p:nvPicPr>
          <p:cNvPr id="4611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365625"/>
            <a:ext cx="25193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652963"/>
            <a:ext cx="19335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8" name="Line 13"/>
          <p:cNvSpPr>
            <a:spLocks noChangeShapeType="1"/>
          </p:cNvSpPr>
          <p:nvPr/>
        </p:nvSpPr>
        <p:spPr bwMode="auto">
          <a:xfrm>
            <a:off x="3563938" y="55165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19" name="Freeform 14"/>
          <p:cNvSpPr>
            <a:spLocks/>
          </p:cNvSpPr>
          <p:nvPr/>
        </p:nvSpPr>
        <p:spPr bwMode="auto">
          <a:xfrm>
            <a:off x="2051050" y="4991100"/>
            <a:ext cx="1047750" cy="885825"/>
          </a:xfrm>
          <a:custGeom>
            <a:avLst/>
            <a:gdLst>
              <a:gd name="T0" fmla="*/ 2147483647 w 660"/>
              <a:gd name="T1" fmla="*/ 2147483647 h 558"/>
              <a:gd name="T2" fmla="*/ 2147483647 w 660"/>
              <a:gd name="T3" fmla="*/ 2147483647 h 558"/>
              <a:gd name="T4" fmla="*/ 2147483647 w 660"/>
              <a:gd name="T5" fmla="*/ 0 h 558"/>
              <a:gd name="T6" fmla="*/ 0 w 660"/>
              <a:gd name="T7" fmla="*/ 2147483647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660"/>
              <a:gd name="T13" fmla="*/ 0 h 558"/>
              <a:gd name="T14" fmla="*/ 660 w 660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0" h="558">
                <a:moveTo>
                  <a:pt x="660" y="497"/>
                </a:moveTo>
                <a:lnTo>
                  <a:pt x="559" y="35"/>
                </a:lnTo>
                <a:lnTo>
                  <a:pt x="53" y="0"/>
                </a:lnTo>
                <a:lnTo>
                  <a:pt x="0" y="558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20" name="Freeform 15"/>
          <p:cNvSpPr>
            <a:spLocks/>
          </p:cNvSpPr>
          <p:nvPr/>
        </p:nvSpPr>
        <p:spPr bwMode="auto">
          <a:xfrm>
            <a:off x="5402263" y="4886325"/>
            <a:ext cx="1444625" cy="1354138"/>
          </a:xfrm>
          <a:custGeom>
            <a:avLst/>
            <a:gdLst>
              <a:gd name="T0" fmla="*/ 2147483647 w 910"/>
              <a:gd name="T1" fmla="*/ 2147483647 h 853"/>
              <a:gd name="T2" fmla="*/ 2147483647 w 910"/>
              <a:gd name="T3" fmla="*/ 0 h 853"/>
              <a:gd name="T4" fmla="*/ 2147483647 w 910"/>
              <a:gd name="T5" fmla="*/ 2147483647 h 853"/>
              <a:gd name="T6" fmla="*/ 0 w 910"/>
              <a:gd name="T7" fmla="*/ 2147483647 h 853"/>
              <a:gd name="T8" fmla="*/ 0 60000 65536"/>
              <a:gd name="T9" fmla="*/ 0 60000 65536"/>
              <a:gd name="T10" fmla="*/ 0 60000 65536"/>
              <a:gd name="T11" fmla="*/ 0 60000 65536"/>
              <a:gd name="T12" fmla="*/ 0 w 910"/>
              <a:gd name="T13" fmla="*/ 0 h 853"/>
              <a:gd name="T14" fmla="*/ 910 w 910"/>
              <a:gd name="T15" fmla="*/ 853 h 8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0" h="853">
                <a:moveTo>
                  <a:pt x="910" y="378"/>
                </a:moveTo>
                <a:lnTo>
                  <a:pt x="572" y="0"/>
                </a:lnTo>
                <a:lnTo>
                  <a:pt x="207" y="39"/>
                </a:lnTo>
                <a:lnTo>
                  <a:pt x="0" y="853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21" name="Freeform 16"/>
          <p:cNvSpPr>
            <a:spLocks/>
          </p:cNvSpPr>
          <p:nvPr/>
        </p:nvSpPr>
        <p:spPr bwMode="auto">
          <a:xfrm>
            <a:off x="2051050" y="5772150"/>
            <a:ext cx="1041400" cy="106363"/>
          </a:xfrm>
          <a:custGeom>
            <a:avLst/>
            <a:gdLst>
              <a:gd name="T0" fmla="*/ 0 w 656"/>
              <a:gd name="T1" fmla="*/ 2147483647 h 67"/>
              <a:gd name="T2" fmla="*/ 2147483647 w 656"/>
              <a:gd name="T3" fmla="*/ 2147483647 h 67"/>
              <a:gd name="T4" fmla="*/ 2147483647 w 656"/>
              <a:gd name="T5" fmla="*/ 0 h 67"/>
              <a:gd name="T6" fmla="*/ 0 60000 65536"/>
              <a:gd name="T7" fmla="*/ 0 60000 65536"/>
              <a:gd name="T8" fmla="*/ 0 60000 65536"/>
              <a:gd name="T9" fmla="*/ 0 w 656"/>
              <a:gd name="T10" fmla="*/ 0 h 67"/>
              <a:gd name="T11" fmla="*/ 656 w 656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6" h="67">
                <a:moveTo>
                  <a:pt x="0" y="67"/>
                </a:moveTo>
                <a:lnTo>
                  <a:pt x="5" y="53"/>
                </a:lnTo>
                <a:lnTo>
                  <a:pt x="656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22" name="Freeform 17"/>
          <p:cNvSpPr>
            <a:spLocks/>
          </p:cNvSpPr>
          <p:nvPr/>
        </p:nvSpPr>
        <p:spPr bwMode="auto">
          <a:xfrm>
            <a:off x="5364163" y="5500688"/>
            <a:ext cx="1476375" cy="771525"/>
          </a:xfrm>
          <a:custGeom>
            <a:avLst/>
            <a:gdLst>
              <a:gd name="T0" fmla="*/ 0 w 930"/>
              <a:gd name="T1" fmla="*/ 2147483647 h 486"/>
              <a:gd name="T2" fmla="*/ 2147483647 w 930"/>
              <a:gd name="T3" fmla="*/ 2147483647 h 486"/>
              <a:gd name="T4" fmla="*/ 2147483647 w 930"/>
              <a:gd name="T5" fmla="*/ 0 h 486"/>
              <a:gd name="T6" fmla="*/ 0 60000 65536"/>
              <a:gd name="T7" fmla="*/ 0 60000 65536"/>
              <a:gd name="T8" fmla="*/ 0 60000 65536"/>
              <a:gd name="T9" fmla="*/ 0 w 930"/>
              <a:gd name="T10" fmla="*/ 0 h 486"/>
              <a:gd name="T11" fmla="*/ 930 w 93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486">
                <a:moveTo>
                  <a:pt x="0" y="486"/>
                </a:moveTo>
                <a:lnTo>
                  <a:pt x="5" y="472"/>
                </a:lnTo>
                <a:lnTo>
                  <a:pt x="93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5462588" y="1123950"/>
          <a:ext cx="3079750" cy="1081088"/>
        </p:xfrm>
        <a:graphic>
          <a:graphicData uri="http://schemas.openxmlformats.org/presentationml/2006/ole">
            <p:oleObj spid="_x0000_s46100" name="数式" r:id="rId7" imgW="1955520" imgH="685800" progId="Equation.3">
              <p:embed/>
            </p:oleObj>
          </a:graphicData>
        </a:graphic>
      </p:graphicFrame>
      <p:sp>
        <p:nvSpPr>
          <p:cNvPr id="46123" name="Oval 6"/>
          <p:cNvSpPr>
            <a:spLocks noChangeArrowheads="1"/>
          </p:cNvSpPr>
          <p:nvPr/>
        </p:nvSpPr>
        <p:spPr bwMode="auto">
          <a:xfrm>
            <a:off x="2936875" y="18129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24" name="Line 7"/>
          <p:cNvSpPr>
            <a:spLocks noChangeShapeType="1"/>
          </p:cNvSpPr>
          <p:nvPr/>
        </p:nvSpPr>
        <p:spPr bwMode="auto">
          <a:xfrm flipH="1">
            <a:off x="3095625" y="1700213"/>
            <a:ext cx="10080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125" name="Text Box 10"/>
          <p:cNvSpPr txBox="1">
            <a:spLocks noChangeArrowheads="1"/>
          </p:cNvSpPr>
          <p:nvPr/>
        </p:nvSpPr>
        <p:spPr bwMode="auto">
          <a:xfrm>
            <a:off x="4206875" y="141287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Interior: </a:t>
            </a:r>
          </a:p>
        </p:txBody>
      </p:sp>
      <p:sp>
        <p:nvSpPr>
          <p:cNvPr id="46126" name="Oval 24"/>
          <p:cNvSpPr>
            <a:spLocks noChangeArrowheads="1"/>
          </p:cNvSpPr>
          <p:nvPr/>
        </p:nvSpPr>
        <p:spPr bwMode="auto">
          <a:xfrm>
            <a:off x="8316913" y="234950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27" name="Oval 25"/>
          <p:cNvSpPr>
            <a:spLocks noChangeArrowheads="1"/>
          </p:cNvSpPr>
          <p:nvPr/>
        </p:nvSpPr>
        <p:spPr bwMode="auto">
          <a:xfrm>
            <a:off x="7380288" y="2852738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6107" name="Object 27"/>
          <p:cNvGraphicFramePr>
            <a:graphicFrameLocks noChangeAspect="1"/>
          </p:cNvGraphicFramePr>
          <p:nvPr/>
        </p:nvGraphicFramePr>
        <p:xfrm>
          <a:off x="2051050" y="923925"/>
          <a:ext cx="649288" cy="417513"/>
        </p:xfrm>
        <a:graphic>
          <a:graphicData uri="http://schemas.openxmlformats.org/presentationml/2006/ole">
            <p:oleObj spid="_x0000_s46107" name="数式" r:id="rId8" imgW="355320" imgH="228600" progId="Equation.3">
              <p:embed/>
            </p:oleObj>
          </a:graphicData>
        </a:graphic>
      </p:graphicFrame>
      <p:graphicFrame>
        <p:nvGraphicFramePr>
          <p:cNvPr id="46108" name="Object 28"/>
          <p:cNvGraphicFramePr>
            <a:graphicFrameLocks noChangeAspect="1"/>
          </p:cNvGraphicFramePr>
          <p:nvPr/>
        </p:nvGraphicFramePr>
        <p:xfrm>
          <a:off x="611188" y="1844675"/>
          <a:ext cx="301625" cy="417513"/>
        </p:xfrm>
        <a:graphic>
          <a:graphicData uri="http://schemas.openxmlformats.org/presentationml/2006/ole">
            <p:oleObj spid="_x0000_s46108" name="数式" r:id="rId9" imgW="164880" imgH="228600" progId="Equation.3">
              <p:embed/>
            </p:oleObj>
          </a:graphicData>
        </a:graphic>
      </p:graphicFrame>
      <p:sp>
        <p:nvSpPr>
          <p:cNvPr id="46128" name="Line 29"/>
          <p:cNvSpPr>
            <a:spLocks noChangeShapeType="1"/>
          </p:cNvSpPr>
          <p:nvPr/>
        </p:nvSpPr>
        <p:spPr bwMode="auto">
          <a:xfrm flipV="1">
            <a:off x="971550" y="1844675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9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F6A9F-78FB-4673-A796-9420E3F40C16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  <p:sp>
        <p:nvSpPr>
          <p:cNvPr id="47192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ja-JP" smtClean="0"/>
              <a:t>How to Extend ?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7108" name="数式" r:id="rId3" imgW="114120" imgH="21564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79388" y="1341438"/>
          <a:ext cx="8756650" cy="969962"/>
        </p:xfrm>
        <a:graphic>
          <a:graphicData uri="http://schemas.openxmlformats.org/presentationml/2006/ole">
            <p:oleObj spid="_x0000_s47109" name="数式" r:id="rId4" imgW="4356000" imgH="482400" progId="Equation.3">
              <p:embed/>
            </p:oleObj>
          </a:graphicData>
        </a:graphic>
      </p:graphicFrame>
      <p:sp>
        <p:nvSpPr>
          <p:cNvPr id="47193" name="Text Box 6"/>
          <p:cNvSpPr txBox="1">
            <a:spLocks noChangeArrowheads="1"/>
          </p:cNvSpPr>
          <p:nvPr/>
        </p:nvSpPr>
        <p:spPr bwMode="auto">
          <a:xfrm>
            <a:off x="179388" y="884238"/>
            <a:ext cx="411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Should keep also in exterior :</a:t>
            </a:r>
          </a:p>
        </p:txBody>
      </p:sp>
      <p:sp>
        <p:nvSpPr>
          <p:cNvPr id="47194" name="Rectangle 7"/>
          <p:cNvSpPr>
            <a:spLocks noChangeArrowheads="1"/>
          </p:cNvSpPr>
          <p:nvPr/>
        </p:nvSpPr>
        <p:spPr bwMode="auto">
          <a:xfrm>
            <a:off x="323850" y="1412875"/>
            <a:ext cx="720725" cy="431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95" name="Rectangle 8"/>
          <p:cNvSpPr>
            <a:spLocks noChangeArrowheads="1"/>
          </p:cNvSpPr>
          <p:nvPr/>
        </p:nvSpPr>
        <p:spPr bwMode="auto">
          <a:xfrm>
            <a:off x="1476375" y="1412875"/>
            <a:ext cx="720725" cy="431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96" name="Rectangle 9"/>
          <p:cNvSpPr>
            <a:spLocks noChangeArrowheads="1"/>
          </p:cNvSpPr>
          <p:nvPr/>
        </p:nvSpPr>
        <p:spPr bwMode="auto">
          <a:xfrm>
            <a:off x="3924300" y="1412875"/>
            <a:ext cx="720725" cy="431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97" name="Rectangle 10"/>
          <p:cNvSpPr>
            <a:spLocks noChangeArrowheads="1"/>
          </p:cNvSpPr>
          <p:nvPr/>
        </p:nvSpPr>
        <p:spPr bwMode="auto">
          <a:xfrm>
            <a:off x="4067175" y="1844675"/>
            <a:ext cx="720725" cy="431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98" name="Rectangle 11"/>
          <p:cNvSpPr>
            <a:spLocks noChangeArrowheads="1"/>
          </p:cNvSpPr>
          <p:nvPr/>
        </p:nvSpPr>
        <p:spPr bwMode="auto">
          <a:xfrm>
            <a:off x="3132138" y="1846263"/>
            <a:ext cx="719137" cy="43021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99" name="Line 12"/>
          <p:cNvSpPr>
            <a:spLocks noChangeShapeType="1"/>
          </p:cNvSpPr>
          <p:nvPr/>
        </p:nvSpPr>
        <p:spPr bwMode="auto">
          <a:xfrm>
            <a:off x="4284663" y="24209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200" name="Text Box 13"/>
          <p:cNvSpPr txBox="1">
            <a:spLocks noChangeArrowheads="1"/>
          </p:cNvSpPr>
          <p:nvPr/>
        </p:nvSpPr>
        <p:spPr bwMode="auto">
          <a:xfrm>
            <a:off x="4397375" y="2744788"/>
            <a:ext cx="3198813" cy="10445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Make unknown, </a:t>
            </a:r>
          </a:p>
          <a:p>
            <a:pPr algn="ctr"/>
            <a:r>
              <a:rPr lang="en-US" altLang="ja-JP" sz="2000"/>
              <a:t>then decide them</a:t>
            </a:r>
          </a:p>
          <a:p>
            <a:pPr algn="ctr"/>
            <a:r>
              <a:rPr lang="en-US" altLang="ja-JP" sz="2000"/>
              <a:t> by solving a linear system</a:t>
            </a:r>
          </a:p>
        </p:txBody>
      </p:sp>
      <p:sp>
        <p:nvSpPr>
          <p:cNvPr id="47201" name="Line 15"/>
          <p:cNvSpPr>
            <a:spLocks noChangeShapeType="1"/>
          </p:cNvSpPr>
          <p:nvPr/>
        </p:nvSpPr>
        <p:spPr bwMode="auto">
          <a:xfrm flipH="1" flipV="1">
            <a:off x="7885113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202" name="Text Box 16"/>
          <p:cNvSpPr txBox="1">
            <a:spLocks noChangeArrowheads="1"/>
          </p:cNvSpPr>
          <p:nvPr/>
        </p:nvSpPr>
        <p:spPr bwMode="auto">
          <a:xfrm>
            <a:off x="6948488" y="1989138"/>
            <a:ext cx="190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Two equations </a:t>
            </a:r>
            <a:br>
              <a:rPr lang="en-US" altLang="ja-JP" sz="2000"/>
            </a:br>
            <a:r>
              <a:rPr lang="en-US" altLang="ja-JP" sz="2000"/>
              <a:t>in 2D case</a:t>
            </a:r>
          </a:p>
        </p:txBody>
      </p:sp>
      <p:sp>
        <p:nvSpPr>
          <p:cNvPr id="47203" name="Rectangle 22"/>
          <p:cNvSpPr>
            <a:spLocks noChangeArrowheads="1"/>
          </p:cNvSpPr>
          <p:nvPr/>
        </p:nvSpPr>
        <p:spPr bwMode="auto">
          <a:xfrm>
            <a:off x="2700338" y="4437063"/>
            <a:ext cx="719137" cy="13684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7204" name="Group 87"/>
          <p:cNvGrpSpPr>
            <a:grpSpLocks/>
          </p:cNvGrpSpPr>
          <p:nvPr/>
        </p:nvGrpSpPr>
        <p:grpSpPr bwMode="auto">
          <a:xfrm>
            <a:off x="684213" y="2058988"/>
            <a:ext cx="3413125" cy="2233612"/>
            <a:chOff x="501" y="1570"/>
            <a:chExt cx="2150" cy="1407"/>
          </a:xfrm>
        </p:grpSpPr>
        <p:sp>
          <p:nvSpPr>
            <p:cNvPr id="47205" name="Freeform 24"/>
            <p:cNvSpPr>
              <a:spLocks/>
            </p:cNvSpPr>
            <p:nvPr/>
          </p:nvSpPr>
          <p:spPr bwMode="auto">
            <a:xfrm>
              <a:off x="501" y="1944"/>
              <a:ext cx="1357" cy="790"/>
            </a:xfrm>
            <a:custGeom>
              <a:avLst/>
              <a:gdLst>
                <a:gd name="T0" fmla="*/ 2147479291 w 1357"/>
                <a:gd name="T1" fmla="*/ 2147479400 h 790"/>
                <a:gd name="T2" fmla="*/ 2147479291 w 1357"/>
                <a:gd name="T3" fmla="*/ 2147479400 h 790"/>
                <a:gd name="T4" fmla="*/ 2147479291 w 1357"/>
                <a:gd name="T5" fmla="*/ 2147479400 h 790"/>
                <a:gd name="T6" fmla="*/ 2147479291 w 1357"/>
                <a:gd name="T7" fmla="*/ 2147479400 h 790"/>
                <a:gd name="T8" fmla="*/ 2147479291 w 1357"/>
                <a:gd name="T9" fmla="*/ 2147479400 h 790"/>
                <a:gd name="T10" fmla="*/ 2147479291 w 1357"/>
                <a:gd name="T11" fmla="*/ 2147479400 h 790"/>
                <a:gd name="T12" fmla="*/ 2147479291 w 1357"/>
                <a:gd name="T13" fmla="*/ 2147479400 h 790"/>
                <a:gd name="T14" fmla="*/ 2147479291 w 1357"/>
                <a:gd name="T15" fmla="*/ 2147479400 h 790"/>
                <a:gd name="T16" fmla="*/ 2147479291 w 1357"/>
                <a:gd name="T17" fmla="*/ 2147479400 h 790"/>
                <a:gd name="T18" fmla="*/ 2147479291 w 1357"/>
                <a:gd name="T19" fmla="*/ 2147479400 h 7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7"/>
                <a:gd name="T31" fmla="*/ 0 h 790"/>
                <a:gd name="T32" fmla="*/ 1357 w 1357"/>
                <a:gd name="T33" fmla="*/ 790 h 7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7" h="790">
                  <a:moveTo>
                    <a:pt x="20" y="370"/>
                  </a:moveTo>
                  <a:cubicBezTo>
                    <a:pt x="20" y="370"/>
                    <a:pt x="142" y="60"/>
                    <a:pt x="222" y="30"/>
                  </a:cubicBezTo>
                  <a:cubicBezTo>
                    <a:pt x="302" y="0"/>
                    <a:pt x="397" y="189"/>
                    <a:pt x="499" y="190"/>
                  </a:cubicBezTo>
                  <a:cubicBezTo>
                    <a:pt x="601" y="191"/>
                    <a:pt x="705" y="56"/>
                    <a:pt x="835" y="35"/>
                  </a:cubicBezTo>
                  <a:cubicBezTo>
                    <a:pt x="965" y="14"/>
                    <a:pt x="1205" y="27"/>
                    <a:pt x="1281" y="65"/>
                  </a:cubicBezTo>
                  <a:cubicBezTo>
                    <a:pt x="1357" y="103"/>
                    <a:pt x="1327" y="198"/>
                    <a:pt x="1294" y="266"/>
                  </a:cubicBezTo>
                  <a:cubicBezTo>
                    <a:pt x="1261" y="334"/>
                    <a:pt x="1225" y="394"/>
                    <a:pt x="1084" y="476"/>
                  </a:cubicBezTo>
                  <a:cubicBezTo>
                    <a:pt x="943" y="558"/>
                    <a:pt x="615" y="724"/>
                    <a:pt x="446" y="757"/>
                  </a:cubicBezTo>
                  <a:cubicBezTo>
                    <a:pt x="277" y="790"/>
                    <a:pt x="142" y="741"/>
                    <a:pt x="71" y="677"/>
                  </a:cubicBezTo>
                  <a:cubicBezTo>
                    <a:pt x="0" y="613"/>
                    <a:pt x="20" y="370"/>
                    <a:pt x="20" y="370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206" name="Freeform 17"/>
            <p:cNvSpPr>
              <a:spLocks/>
            </p:cNvSpPr>
            <p:nvPr/>
          </p:nvSpPr>
          <p:spPr bwMode="auto">
            <a:xfrm>
              <a:off x="997" y="1752"/>
              <a:ext cx="1429" cy="1000"/>
            </a:xfrm>
            <a:custGeom>
              <a:avLst/>
              <a:gdLst>
                <a:gd name="T0" fmla="*/ 2147479330 w 1429"/>
                <a:gd name="T1" fmla="*/ 2147479540 h 1000"/>
                <a:gd name="T2" fmla="*/ 0 w 1429"/>
                <a:gd name="T3" fmla="*/ 0 h 1000"/>
                <a:gd name="T4" fmla="*/ 2147479330 w 1429"/>
                <a:gd name="T5" fmla="*/ 2147479540 h 1000"/>
                <a:gd name="T6" fmla="*/ 2147479330 w 1429"/>
                <a:gd name="T7" fmla="*/ 2147479540 h 1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9"/>
                <a:gd name="T13" fmla="*/ 0 h 1000"/>
                <a:gd name="T14" fmla="*/ 1429 w 1429"/>
                <a:gd name="T15" fmla="*/ 1000 h 1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9" h="1000">
                  <a:moveTo>
                    <a:pt x="1429" y="254"/>
                  </a:moveTo>
                  <a:lnTo>
                    <a:pt x="0" y="0"/>
                  </a:lnTo>
                  <a:lnTo>
                    <a:pt x="424" y="1000"/>
                  </a:lnTo>
                  <a:lnTo>
                    <a:pt x="1429" y="254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207" name="Text Box 25"/>
            <p:cNvSpPr txBox="1">
              <a:spLocks noChangeArrowheads="1"/>
            </p:cNvSpPr>
            <p:nvPr/>
          </p:nvSpPr>
          <p:spPr bwMode="auto">
            <a:xfrm>
              <a:off x="2009" y="2205"/>
              <a:ext cx="4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cage</a:t>
              </a:r>
            </a:p>
          </p:txBody>
        </p:sp>
        <p:graphicFrame>
          <p:nvGraphicFramePr>
            <p:cNvPr id="47130" name="Object 26"/>
            <p:cNvGraphicFramePr>
              <a:graphicFrameLocks noChangeAspect="1"/>
            </p:cNvGraphicFramePr>
            <p:nvPr/>
          </p:nvGraphicFramePr>
          <p:xfrm>
            <a:off x="769" y="2359"/>
            <a:ext cx="161" cy="209"/>
          </p:xfrm>
          <a:graphic>
            <a:graphicData uri="http://schemas.openxmlformats.org/presentationml/2006/ole">
              <p:oleObj spid="_x0000_s47130" name="数式" r:id="rId5" imgW="126720" imgH="164880" progId="Equation.3">
                <p:embed/>
              </p:oleObj>
            </a:graphicData>
          </a:graphic>
        </p:graphicFrame>
        <p:sp>
          <p:nvSpPr>
            <p:cNvPr id="47208" name="Oval 27"/>
            <p:cNvSpPr>
              <a:spLocks noChangeArrowheads="1"/>
            </p:cNvSpPr>
            <p:nvPr/>
          </p:nvSpPr>
          <p:spPr bwMode="auto">
            <a:xfrm>
              <a:off x="884" y="229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47132" name="Object 28"/>
            <p:cNvGraphicFramePr>
              <a:graphicFrameLocks noChangeAspect="1"/>
            </p:cNvGraphicFramePr>
            <p:nvPr/>
          </p:nvGraphicFramePr>
          <p:xfrm>
            <a:off x="793" y="1570"/>
            <a:ext cx="209" cy="273"/>
          </p:xfrm>
          <a:graphic>
            <a:graphicData uri="http://schemas.openxmlformats.org/presentationml/2006/ole">
              <p:oleObj spid="_x0000_s47132" name="数式" r:id="rId6" imgW="164880" imgH="215640" progId="Equation.3">
                <p:embed/>
              </p:oleObj>
            </a:graphicData>
          </a:graphic>
        </p:graphicFrame>
        <p:graphicFrame>
          <p:nvGraphicFramePr>
            <p:cNvPr id="47133" name="Object 29"/>
            <p:cNvGraphicFramePr>
              <a:graphicFrameLocks noChangeAspect="1"/>
            </p:cNvGraphicFramePr>
            <p:nvPr/>
          </p:nvGraphicFramePr>
          <p:xfrm>
            <a:off x="1276" y="2704"/>
            <a:ext cx="241" cy="273"/>
          </p:xfrm>
          <a:graphic>
            <a:graphicData uri="http://schemas.openxmlformats.org/presentationml/2006/ole">
              <p:oleObj spid="_x0000_s47133" name="数式" r:id="rId7" imgW="190440" imgH="215640" progId="Equation.3">
                <p:embed/>
              </p:oleObj>
            </a:graphicData>
          </a:graphic>
        </p:graphicFrame>
        <p:sp>
          <p:nvSpPr>
            <p:cNvPr id="47209" name="Freeform 30"/>
            <p:cNvSpPr>
              <a:spLocks/>
            </p:cNvSpPr>
            <p:nvPr/>
          </p:nvSpPr>
          <p:spPr bwMode="auto">
            <a:xfrm>
              <a:off x="998" y="1750"/>
              <a:ext cx="431" cy="1000"/>
            </a:xfrm>
            <a:custGeom>
              <a:avLst/>
              <a:gdLst>
                <a:gd name="T0" fmla="*/ 0 w 431"/>
                <a:gd name="T1" fmla="*/ 0 h 1000"/>
                <a:gd name="T2" fmla="*/ 2147479456 w 431"/>
                <a:gd name="T3" fmla="*/ 2147479540 h 1000"/>
                <a:gd name="T4" fmla="*/ 0 60000 65536"/>
                <a:gd name="T5" fmla="*/ 0 60000 65536"/>
                <a:gd name="T6" fmla="*/ 0 w 431"/>
                <a:gd name="T7" fmla="*/ 0 h 1000"/>
                <a:gd name="T8" fmla="*/ 431 w 431"/>
                <a:gd name="T9" fmla="*/ 1000 h 1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1" h="1000">
                  <a:moveTo>
                    <a:pt x="0" y="0"/>
                  </a:moveTo>
                  <a:lnTo>
                    <a:pt x="431" y="100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47135" name="Object 31"/>
            <p:cNvGraphicFramePr>
              <a:graphicFrameLocks noChangeAspect="1"/>
            </p:cNvGraphicFramePr>
            <p:nvPr/>
          </p:nvGraphicFramePr>
          <p:xfrm>
            <a:off x="2426" y="1780"/>
            <a:ext cx="225" cy="289"/>
          </p:xfrm>
          <a:graphic>
            <a:graphicData uri="http://schemas.openxmlformats.org/presentationml/2006/ole">
              <p:oleObj spid="_x0000_s47135" name="数式" r:id="rId8" imgW="177480" imgH="228600" progId="Equation.3">
                <p:embed/>
              </p:oleObj>
            </a:graphicData>
          </a:graphic>
        </p:graphicFrame>
        <p:graphicFrame>
          <p:nvGraphicFramePr>
            <p:cNvPr id="47136" name="Object 32"/>
            <p:cNvGraphicFramePr>
              <a:graphicFrameLocks noChangeAspect="1"/>
            </p:cNvGraphicFramePr>
            <p:nvPr/>
          </p:nvGraphicFramePr>
          <p:xfrm>
            <a:off x="1701" y="1616"/>
            <a:ext cx="161" cy="289"/>
          </p:xfrm>
          <a:graphic>
            <a:graphicData uri="http://schemas.openxmlformats.org/presentationml/2006/ole">
              <p:oleObj spid="_x0000_s47136" name="数式" r:id="rId9" imgW="126720" imgH="228600" progId="Equation.3">
                <p:embed/>
              </p:oleObj>
            </a:graphicData>
          </a:graphic>
        </p:graphicFrame>
        <p:graphicFrame>
          <p:nvGraphicFramePr>
            <p:cNvPr id="47137" name="Object 33"/>
            <p:cNvGraphicFramePr>
              <a:graphicFrameLocks noChangeAspect="1"/>
            </p:cNvGraphicFramePr>
            <p:nvPr/>
          </p:nvGraphicFramePr>
          <p:xfrm>
            <a:off x="1829" y="2349"/>
            <a:ext cx="177" cy="273"/>
          </p:xfrm>
          <a:graphic>
            <a:graphicData uri="http://schemas.openxmlformats.org/presentationml/2006/ole">
              <p:oleObj spid="_x0000_s47137" name="数式" r:id="rId10" imgW="139680" imgH="215640" progId="Equation.3">
                <p:embed/>
              </p:oleObj>
            </a:graphicData>
          </a:graphic>
        </p:graphicFrame>
        <p:graphicFrame>
          <p:nvGraphicFramePr>
            <p:cNvPr id="47138" name="Object 34"/>
            <p:cNvGraphicFramePr>
              <a:graphicFrameLocks noChangeAspect="1"/>
            </p:cNvGraphicFramePr>
            <p:nvPr/>
          </p:nvGraphicFramePr>
          <p:xfrm>
            <a:off x="1268" y="2123"/>
            <a:ext cx="161" cy="272"/>
          </p:xfrm>
          <a:graphic>
            <a:graphicData uri="http://schemas.openxmlformats.org/presentationml/2006/ole">
              <p:oleObj spid="_x0000_s47138" name="数式" r:id="rId11" imgW="126720" imgH="215640" progId="Equation.3">
                <p:embed/>
              </p:oleObj>
            </a:graphicData>
          </a:graphic>
        </p:graphicFrame>
        <p:sp>
          <p:nvSpPr>
            <p:cNvPr id="47210" name="Oval 35"/>
            <p:cNvSpPr>
              <a:spLocks noChangeArrowheads="1"/>
            </p:cNvSpPr>
            <p:nvPr/>
          </p:nvSpPr>
          <p:spPr bwMode="auto">
            <a:xfrm>
              <a:off x="748" y="1616"/>
              <a:ext cx="272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211" name="Oval 36"/>
            <p:cNvSpPr>
              <a:spLocks noChangeArrowheads="1"/>
            </p:cNvSpPr>
            <p:nvPr/>
          </p:nvSpPr>
          <p:spPr bwMode="auto">
            <a:xfrm>
              <a:off x="1247" y="2704"/>
              <a:ext cx="272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47164" name="Object 60"/>
          <p:cNvGraphicFramePr>
            <a:graphicFrameLocks noChangeAspect="1"/>
          </p:cNvGraphicFramePr>
          <p:nvPr/>
        </p:nvGraphicFramePr>
        <p:xfrm>
          <a:off x="682625" y="6043613"/>
          <a:ext cx="7777163" cy="554037"/>
        </p:xfrm>
        <a:graphic>
          <a:graphicData uri="http://schemas.openxmlformats.org/presentationml/2006/ole">
            <p:oleObj spid="_x0000_s47164" name="数式" r:id="rId12" imgW="3733560" imgH="266400" progId="Equation.3">
              <p:embed/>
            </p:oleObj>
          </a:graphicData>
        </a:graphic>
      </p:graphicFrame>
      <p:graphicFrame>
        <p:nvGraphicFramePr>
          <p:cNvPr id="47190" name="Object 86"/>
          <p:cNvGraphicFramePr>
            <a:graphicFrameLocks noChangeAspect="1"/>
          </p:cNvGraphicFramePr>
          <p:nvPr/>
        </p:nvGraphicFramePr>
        <p:xfrm>
          <a:off x="107950" y="4365625"/>
          <a:ext cx="8929688" cy="1487488"/>
        </p:xfrm>
        <a:graphic>
          <a:graphicData uri="http://schemas.openxmlformats.org/presentationml/2006/ole">
            <p:oleObj spid="_x0000_s47190" name="数式" r:id="rId13" imgW="457200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A6208-7148-41DC-ADA2-EA2119577B26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r>
              <a:rPr lang="en-US" altLang="ja-JP" smtClean="0"/>
              <a:t>Multiple Exit Faces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863600"/>
          </a:xfrm>
        </p:spPr>
        <p:txBody>
          <a:bodyPr/>
          <a:lstStyle/>
          <a:p>
            <a:r>
              <a:rPr lang="en-US" altLang="ja-JP" smtClean="0"/>
              <a:t>Separate the space.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33600"/>
            <a:ext cx="66548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Freeform 5"/>
          <p:cNvSpPr>
            <a:spLocks/>
          </p:cNvSpPr>
          <p:nvPr/>
        </p:nvSpPr>
        <p:spPr bwMode="auto">
          <a:xfrm>
            <a:off x="1130300" y="3873500"/>
            <a:ext cx="3330575" cy="404813"/>
          </a:xfrm>
          <a:custGeom>
            <a:avLst/>
            <a:gdLst>
              <a:gd name="T0" fmla="*/ 0 w 2098"/>
              <a:gd name="T1" fmla="*/ 2147483647 h 255"/>
              <a:gd name="T2" fmla="*/ 2147483647 w 2098"/>
              <a:gd name="T3" fmla="*/ 2147483647 h 255"/>
              <a:gd name="T4" fmla="*/ 2147483647 w 2098"/>
              <a:gd name="T5" fmla="*/ 2147483647 h 255"/>
              <a:gd name="T6" fmla="*/ 2147483647 w 2098"/>
              <a:gd name="T7" fmla="*/ 2147483647 h 255"/>
              <a:gd name="T8" fmla="*/ 2147483647 w 209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8"/>
              <a:gd name="T16" fmla="*/ 0 h 255"/>
              <a:gd name="T17" fmla="*/ 2098 w 209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8" h="255">
                <a:moveTo>
                  <a:pt x="0" y="159"/>
                </a:moveTo>
                <a:cubicBezTo>
                  <a:pt x="57" y="134"/>
                  <a:pt x="171" y="0"/>
                  <a:pt x="343" y="9"/>
                </a:cubicBezTo>
                <a:cubicBezTo>
                  <a:pt x="494" y="23"/>
                  <a:pt x="805" y="196"/>
                  <a:pt x="1034" y="211"/>
                </a:cubicBezTo>
                <a:cubicBezTo>
                  <a:pt x="1263" y="226"/>
                  <a:pt x="1538" y="90"/>
                  <a:pt x="1715" y="97"/>
                </a:cubicBezTo>
                <a:cubicBezTo>
                  <a:pt x="1892" y="104"/>
                  <a:pt x="2018" y="222"/>
                  <a:pt x="2098" y="255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542" name="Freeform 7"/>
          <p:cNvSpPr>
            <a:spLocks/>
          </p:cNvSpPr>
          <p:nvPr/>
        </p:nvSpPr>
        <p:spPr bwMode="auto">
          <a:xfrm>
            <a:off x="4948238" y="3162300"/>
            <a:ext cx="3546475" cy="1543050"/>
          </a:xfrm>
          <a:custGeom>
            <a:avLst/>
            <a:gdLst>
              <a:gd name="T0" fmla="*/ 0 w 2234"/>
              <a:gd name="T1" fmla="*/ 2147483647 h 972"/>
              <a:gd name="T2" fmla="*/ 2147483647 w 2234"/>
              <a:gd name="T3" fmla="*/ 2147483647 h 972"/>
              <a:gd name="T4" fmla="*/ 2147483647 w 2234"/>
              <a:gd name="T5" fmla="*/ 2147483647 h 972"/>
              <a:gd name="T6" fmla="*/ 2147483647 w 2234"/>
              <a:gd name="T7" fmla="*/ 2147483647 h 972"/>
              <a:gd name="T8" fmla="*/ 2147483647 w 2234"/>
              <a:gd name="T9" fmla="*/ 0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4"/>
              <a:gd name="T16" fmla="*/ 0 h 972"/>
              <a:gd name="T17" fmla="*/ 2234 w 2234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4" h="972">
                <a:moveTo>
                  <a:pt x="0" y="972"/>
                </a:moveTo>
                <a:cubicBezTo>
                  <a:pt x="128" y="937"/>
                  <a:pt x="558" y="776"/>
                  <a:pt x="766" y="760"/>
                </a:cubicBezTo>
                <a:cubicBezTo>
                  <a:pt x="974" y="744"/>
                  <a:pt x="1113" y="889"/>
                  <a:pt x="1251" y="878"/>
                </a:cubicBezTo>
                <a:cubicBezTo>
                  <a:pt x="1426" y="881"/>
                  <a:pt x="1433" y="841"/>
                  <a:pt x="1597" y="695"/>
                </a:cubicBezTo>
                <a:cubicBezTo>
                  <a:pt x="1761" y="549"/>
                  <a:pt x="2128" y="116"/>
                  <a:pt x="2234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543" name="Freeform 10"/>
          <p:cNvSpPr>
            <a:spLocks/>
          </p:cNvSpPr>
          <p:nvPr/>
        </p:nvSpPr>
        <p:spPr bwMode="auto">
          <a:xfrm>
            <a:off x="5064125" y="4284663"/>
            <a:ext cx="3381375" cy="920750"/>
          </a:xfrm>
          <a:custGeom>
            <a:avLst/>
            <a:gdLst>
              <a:gd name="T0" fmla="*/ 0 w 2130"/>
              <a:gd name="T1" fmla="*/ 2147483647 h 580"/>
              <a:gd name="T2" fmla="*/ 2147483647 w 2130"/>
              <a:gd name="T3" fmla="*/ 2147483647 h 580"/>
              <a:gd name="T4" fmla="*/ 2147483647 w 2130"/>
              <a:gd name="T5" fmla="*/ 2147483647 h 580"/>
              <a:gd name="T6" fmla="*/ 2147483647 w 2130"/>
              <a:gd name="T7" fmla="*/ 2147483647 h 580"/>
              <a:gd name="T8" fmla="*/ 2147483647 w 2130"/>
              <a:gd name="T9" fmla="*/ 0 h 580"/>
              <a:gd name="T10" fmla="*/ 2147483647 w 2130"/>
              <a:gd name="T11" fmla="*/ 2147483647 h 5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30"/>
              <a:gd name="T19" fmla="*/ 0 h 580"/>
              <a:gd name="T20" fmla="*/ 2130 w 2130"/>
              <a:gd name="T21" fmla="*/ 580 h 5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30" h="580">
                <a:moveTo>
                  <a:pt x="0" y="580"/>
                </a:moveTo>
                <a:cubicBezTo>
                  <a:pt x="39" y="536"/>
                  <a:pt x="122" y="400"/>
                  <a:pt x="236" y="314"/>
                </a:cubicBezTo>
                <a:cubicBezTo>
                  <a:pt x="350" y="228"/>
                  <a:pt x="528" y="87"/>
                  <a:pt x="683" y="65"/>
                </a:cubicBezTo>
                <a:cubicBezTo>
                  <a:pt x="838" y="43"/>
                  <a:pt x="1030" y="194"/>
                  <a:pt x="1168" y="183"/>
                </a:cubicBezTo>
                <a:cubicBezTo>
                  <a:pt x="1343" y="186"/>
                  <a:pt x="1350" y="146"/>
                  <a:pt x="1514" y="0"/>
                </a:cubicBezTo>
                <a:cubicBezTo>
                  <a:pt x="1674" y="19"/>
                  <a:pt x="2035" y="281"/>
                  <a:pt x="2130" y="295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544" name="Text Box 12"/>
          <p:cNvSpPr txBox="1">
            <a:spLocks noChangeArrowheads="1"/>
          </p:cNvSpPr>
          <p:nvPr/>
        </p:nvSpPr>
        <p:spPr bwMode="auto">
          <a:xfrm>
            <a:off x="268288" y="4051300"/>
            <a:ext cx="141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Separation</a:t>
            </a:r>
          </a:p>
          <a:p>
            <a:pPr algn="ctr"/>
            <a:r>
              <a:rPr lang="en-US" altLang="ja-JP" sz="2000"/>
              <a:t> curve</a:t>
            </a:r>
          </a:p>
        </p:txBody>
      </p:sp>
      <p:sp>
        <p:nvSpPr>
          <p:cNvPr id="65545" name="Line 13"/>
          <p:cNvSpPr>
            <a:spLocks noChangeShapeType="1"/>
          </p:cNvSpPr>
          <p:nvPr/>
        </p:nvSpPr>
        <p:spPr bwMode="auto">
          <a:xfrm>
            <a:off x="4284663" y="5373688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546" name="Text Box 14"/>
          <p:cNvSpPr txBox="1">
            <a:spLocks noChangeArrowheads="1"/>
          </p:cNvSpPr>
          <p:nvPr/>
        </p:nvSpPr>
        <p:spPr bwMode="auto">
          <a:xfrm>
            <a:off x="7451725" y="5157788"/>
            <a:ext cx="1497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Conforming</a:t>
            </a:r>
            <a:br>
              <a:rPr lang="en-US" altLang="ja-JP" sz="2000"/>
            </a:br>
            <a:r>
              <a:rPr lang="en-US" altLang="ja-JP" sz="2000"/>
              <a:t>in the cage</a:t>
            </a:r>
          </a:p>
        </p:txBody>
      </p:sp>
      <p:sp>
        <p:nvSpPr>
          <p:cNvPr id="65547" name="Line 15"/>
          <p:cNvSpPr>
            <a:spLocks noChangeShapeType="1"/>
          </p:cNvSpPr>
          <p:nvPr/>
        </p:nvSpPr>
        <p:spPr bwMode="auto">
          <a:xfrm flipH="1" flipV="1">
            <a:off x="7164388" y="4581525"/>
            <a:ext cx="6477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4599ED-82EF-44F3-8064-31763FA0AE63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ja-JP" smtClean="0"/>
              <a:t>Discussions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18488" cy="4997450"/>
          </a:xfrm>
        </p:spPr>
        <p:txBody>
          <a:bodyPr/>
          <a:lstStyle/>
          <a:p>
            <a:r>
              <a:rPr lang="en-US" altLang="ja-JP" smtClean="0"/>
              <a:t>Only for deformation ?</a:t>
            </a:r>
          </a:p>
          <a:p>
            <a:pPr lvl="1"/>
            <a:r>
              <a:rPr lang="en-US" altLang="ja-JP" smtClean="0"/>
              <a:t>FEM basis ?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Interpolating a target shape ?</a:t>
            </a:r>
            <a:br>
              <a:rPr lang="en-US" altLang="ja-JP" smtClean="0"/>
            </a:br>
            <a:r>
              <a:rPr lang="en-US" altLang="ja-JP" smtClean="0"/>
              <a:t>(non-linear system must be solved)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Conforming two adjacent cages ?</a:t>
            </a:r>
          </a:p>
          <a:p>
            <a:pPr>
              <a:buFont typeface="Arial" charset="0"/>
              <a:buNone/>
            </a:pPr>
            <a:r>
              <a:rPr lang="ja-JP" altLang="en-US" smtClean="0"/>
              <a:t>　　→ </a:t>
            </a:r>
            <a:r>
              <a:rPr lang="en-US" altLang="ja-JP" smtClean="0"/>
              <a:t>Maybe NO.</a:t>
            </a:r>
          </a:p>
          <a:p>
            <a:pPr lvl="1"/>
            <a:endParaRPr lang="en-US" altLang="ja-JP" smtClean="0"/>
          </a:p>
          <a:p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58FAD-CFA6-4188-9AFC-B1F8BE517A46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mtClean="0"/>
              <a:t>How to Deform?</a:t>
            </a:r>
            <a:endParaRPr lang="ja-JP" altLang="en-US" smtClean="0"/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613"/>
            <a:ext cx="8218488" cy="1584325"/>
          </a:xfrm>
        </p:spPr>
        <p:txBody>
          <a:bodyPr/>
          <a:lstStyle/>
          <a:p>
            <a:pPr eaLnBrk="1" hangingPunct="1"/>
            <a:r>
              <a:rPr lang="en-US" altLang="ja-JP" smtClean="0"/>
              <a:t>Cage based space warping</a:t>
            </a:r>
          </a:p>
          <a:p>
            <a:pPr lvl="1" eaLnBrk="1" hangingPunct="1"/>
            <a:r>
              <a:rPr lang="en-US" altLang="ja-JP" smtClean="0"/>
              <a:t>A deformed point is represented </a:t>
            </a:r>
            <a:br>
              <a:rPr lang="en-US" altLang="ja-JP" smtClean="0"/>
            </a:br>
            <a:r>
              <a:rPr lang="en-US" altLang="ja-JP" smtClean="0"/>
              <a:t>              as a </a:t>
            </a:r>
            <a:r>
              <a:rPr lang="en-US" altLang="ja-JP" u="sng" smtClean="0"/>
              <a:t>relative position</a:t>
            </a:r>
            <a:r>
              <a:rPr lang="en-US" altLang="ja-JP" smtClean="0"/>
              <a:t> with the cage.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3278188"/>
            <a:ext cx="2571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2701925"/>
            <a:ext cx="23336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254500" y="572611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165350" y="65182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3D mesh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2420938"/>
            <a:ext cx="2116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Cage</a:t>
            </a:r>
            <a:br>
              <a:rPr lang="en-US" altLang="ja-JP" sz="2400"/>
            </a:br>
            <a:r>
              <a:rPr lang="en-US" altLang="ja-JP" sz="2400"/>
              <a:t>  </a:t>
            </a:r>
            <a:r>
              <a:rPr lang="en-US" altLang="ja-JP" sz="2000"/>
              <a:t>2D : polygon</a:t>
            </a:r>
          </a:p>
          <a:p>
            <a:r>
              <a:rPr lang="en-US" altLang="ja-JP" sz="2000"/>
              <a:t>  3D : polyhedron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116013" y="2708275"/>
            <a:ext cx="1265237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733550" y="4573588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6053138" y="3709988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4572000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3348038" y="2492375"/>
            <a:ext cx="238125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/>
              <a:t>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B2096-1B1F-4FB7-B329-6E7120A52361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pic>
        <p:nvPicPr>
          <p:cNvPr id="26654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241675"/>
            <a:ext cx="24050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Conventional Coordinates</a:t>
            </a:r>
          </a:p>
        </p:txBody>
      </p:sp>
      <p:sp>
        <p:nvSpPr>
          <p:cNvPr id="26656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18488" cy="863600"/>
          </a:xfrm>
        </p:spPr>
        <p:txBody>
          <a:bodyPr/>
          <a:lstStyle/>
          <a:p>
            <a:pPr eaLnBrk="1" hangingPunct="1"/>
            <a:r>
              <a:rPr lang="en-US" altLang="ja-JP" smtClean="0"/>
              <a:t>Linear combination of cage vertices</a:t>
            </a:r>
          </a:p>
        </p:txBody>
      </p:sp>
      <p:pic>
        <p:nvPicPr>
          <p:cNvPr id="266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3494088"/>
            <a:ext cx="2571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Line 6"/>
          <p:cNvSpPr>
            <a:spLocks noChangeShapeType="1"/>
          </p:cNvSpPr>
          <p:nvPr/>
        </p:nvSpPr>
        <p:spPr bwMode="auto">
          <a:xfrm>
            <a:off x="4254500" y="59991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59" name="Oval 10"/>
          <p:cNvSpPr>
            <a:spLocks noChangeArrowheads="1"/>
          </p:cNvSpPr>
          <p:nvPr/>
        </p:nvSpPr>
        <p:spPr bwMode="auto">
          <a:xfrm>
            <a:off x="1733550" y="4789488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131888" y="1844675"/>
          <a:ext cx="2335212" cy="874713"/>
        </p:xfrm>
        <a:graphic>
          <a:graphicData uri="http://schemas.openxmlformats.org/presentationml/2006/ole">
            <p:oleObj spid="_x0000_s26638" name="数式" r:id="rId5" imgW="914400" imgH="342720" progId="Equation.3">
              <p:embed/>
            </p:oleObj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827088" y="4724400"/>
          <a:ext cx="323850" cy="420688"/>
        </p:xfrm>
        <a:graphic>
          <a:graphicData uri="http://schemas.openxmlformats.org/presentationml/2006/ole">
            <p:oleObj spid="_x0000_s26639" name="数式" r:id="rId6" imgW="126720" imgH="164880" progId="Equation.3">
              <p:embed/>
            </p:oleObj>
          </a:graphicData>
        </a:graphic>
      </p:graphicFrame>
      <p:sp>
        <p:nvSpPr>
          <p:cNvPr id="26660" name="Line 16"/>
          <p:cNvSpPr>
            <a:spLocks noChangeShapeType="1"/>
          </p:cNvSpPr>
          <p:nvPr/>
        </p:nvSpPr>
        <p:spPr bwMode="auto">
          <a:xfrm flipV="1">
            <a:off x="1187450" y="4868863"/>
            <a:ext cx="5762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61" name="Oval 17"/>
          <p:cNvSpPr>
            <a:spLocks noChangeArrowheads="1"/>
          </p:cNvSpPr>
          <p:nvPr/>
        </p:nvSpPr>
        <p:spPr bwMode="auto">
          <a:xfrm>
            <a:off x="1835150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1042988" y="3213100"/>
          <a:ext cx="422275" cy="584200"/>
        </p:xfrm>
        <a:graphic>
          <a:graphicData uri="http://schemas.openxmlformats.org/presentationml/2006/ole">
            <p:oleObj spid="_x0000_s26642" name="数式" r:id="rId7" imgW="164880" imgH="228600" progId="Equation.3">
              <p:embed/>
            </p:oleObj>
          </a:graphicData>
        </a:graphic>
      </p:graphicFrame>
      <p:sp>
        <p:nvSpPr>
          <p:cNvPr id="26662" name="Line 19"/>
          <p:cNvSpPr>
            <a:spLocks noChangeShapeType="1"/>
          </p:cNvSpPr>
          <p:nvPr/>
        </p:nvSpPr>
        <p:spPr bwMode="auto">
          <a:xfrm>
            <a:off x="1476375" y="35734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6663" name="Group 22"/>
          <p:cNvGrpSpPr>
            <a:grpSpLocks/>
          </p:cNvGrpSpPr>
          <p:nvPr/>
        </p:nvGrpSpPr>
        <p:grpSpPr bwMode="auto">
          <a:xfrm>
            <a:off x="323850" y="2708275"/>
            <a:ext cx="3776663" cy="366713"/>
            <a:chOff x="68" y="1706"/>
            <a:chExt cx="2379" cy="231"/>
          </a:xfrm>
        </p:grpSpPr>
        <p:graphicFrame>
          <p:nvGraphicFramePr>
            <p:cNvPr id="26644" name="Object 20"/>
            <p:cNvGraphicFramePr>
              <a:graphicFrameLocks noChangeAspect="1"/>
            </p:cNvGraphicFramePr>
            <p:nvPr/>
          </p:nvGraphicFramePr>
          <p:xfrm>
            <a:off x="1053" y="1713"/>
            <a:ext cx="1394" cy="220"/>
          </p:xfrm>
          <a:graphic>
            <a:graphicData uri="http://schemas.openxmlformats.org/presentationml/2006/ole">
              <p:oleObj spid="_x0000_s26644" name="数式" r:id="rId8" imgW="1447560" imgH="228600" progId="Equation.3">
                <p:embed/>
              </p:oleObj>
            </a:graphicData>
          </a:graphic>
        </p:graphicFrame>
        <p:sp>
          <p:nvSpPr>
            <p:cNvPr id="26670" name="Text Box 21"/>
            <p:cNvSpPr txBox="1">
              <a:spLocks noChangeArrowheads="1"/>
            </p:cNvSpPr>
            <p:nvPr/>
          </p:nvSpPr>
          <p:spPr bwMode="auto">
            <a:xfrm>
              <a:off x="68" y="1706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Coordinates : </a:t>
              </a:r>
            </a:p>
          </p:txBody>
        </p:sp>
      </p:grpSp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5683250" y="1844675"/>
          <a:ext cx="2398713" cy="874713"/>
        </p:xfrm>
        <a:graphic>
          <a:graphicData uri="http://schemas.openxmlformats.org/presentationml/2006/ole">
            <p:oleObj spid="_x0000_s26647" name="数式" r:id="rId9" imgW="939600" imgH="342720" progId="Equation.3">
              <p:embed/>
            </p:oleObj>
          </a:graphicData>
        </a:graphic>
      </p:graphicFrame>
      <p:sp>
        <p:nvSpPr>
          <p:cNvPr id="26664" name="Oval 24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5273675" y="3892550"/>
          <a:ext cx="420688" cy="517525"/>
        </p:xfrm>
        <a:graphic>
          <a:graphicData uri="http://schemas.openxmlformats.org/presentationml/2006/ole">
            <p:oleObj spid="_x0000_s26649" name="数式" r:id="rId10" imgW="164880" imgH="203040" progId="Equation.3">
              <p:embed/>
            </p:oleObj>
          </a:graphicData>
        </a:graphic>
      </p:graphicFrame>
      <p:sp>
        <p:nvSpPr>
          <p:cNvPr id="26665" name="Line 26"/>
          <p:cNvSpPr>
            <a:spLocks noChangeShapeType="1"/>
          </p:cNvSpPr>
          <p:nvPr/>
        </p:nvSpPr>
        <p:spPr bwMode="auto">
          <a:xfrm flipV="1">
            <a:off x="5681663" y="4084638"/>
            <a:ext cx="5762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66" name="Oval 27"/>
          <p:cNvSpPr>
            <a:spLocks noChangeArrowheads="1"/>
          </p:cNvSpPr>
          <p:nvPr/>
        </p:nvSpPr>
        <p:spPr bwMode="auto">
          <a:xfrm>
            <a:off x="6734175" y="33575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7524750" y="3213100"/>
          <a:ext cx="422275" cy="584200"/>
        </p:xfrm>
        <a:graphic>
          <a:graphicData uri="http://schemas.openxmlformats.org/presentationml/2006/ole">
            <p:oleObj spid="_x0000_s26652" name="数式" r:id="rId11" imgW="164880" imgH="228600" progId="Equation.3">
              <p:embed/>
            </p:oleObj>
          </a:graphicData>
        </a:graphic>
      </p:graphicFrame>
      <p:sp>
        <p:nvSpPr>
          <p:cNvPr id="26667" name="Line 29"/>
          <p:cNvSpPr>
            <a:spLocks noChangeShapeType="1"/>
          </p:cNvSpPr>
          <p:nvPr/>
        </p:nvSpPr>
        <p:spPr bwMode="auto">
          <a:xfrm>
            <a:off x="6877050" y="3429000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68" name="Line 30"/>
          <p:cNvSpPr>
            <a:spLocks noChangeShapeType="1"/>
          </p:cNvSpPr>
          <p:nvPr/>
        </p:nvSpPr>
        <p:spPr bwMode="auto">
          <a:xfrm>
            <a:off x="4140200" y="220503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69" name="AutoShape 31"/>
          <p:cNvSpPr>
            <a:spLocks noChangeArrowheads="1"/>
          </p:cNvSpPr>
          <p:nvPr/>
        </p:nvSpPr>
        <p:spPr bwMode="auto">
          <a:xfrm>
            <a:off x="395288" y="2708275"/>
            <a:ext cx="3816350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C0A8D-A767-4D0A-AF62-DDB35DE4C35A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  <p:sp>
        <p:nvSpPr>
          <p:cNvPr id="28707" name="Freeform 28"/>
          <p:cNvSpPr>
            <a:spLocks/>
          </p:cNvSpPr>
          <p:nvPr/>
        </p:nvSpPr>
        <p:spPr bwMode="auto">
          <a:xfrm>
            <a:off x="1128713" y="3762375"/>
            <a:ext cx="1020762" cy="2603500"/>
          </a:xfrm>
          <a:custGeom>
            <a:avLst/>
            <a:gdLst>
              <a:gd name="T0" fmla="*/ 0 w 643"/>
              <a:gd name="T1" fmla="*/ 2147483647 h 1640"/>
              <a:gd name="T2" fmla="*/ 2147483647 w 643"/>
              <a:gd name="T3" fmla="*/ 0 h 1640"/>
              <a:gd name="T4" fmla="*/ 2147483647 w 643"/>
              <a:gd name="T5" fmla="*/ 2147483647 h 1640"/>
              <a:gd name="T6" fmla="*/ 0 w 643"/>
              <a:gd name="T7" fmla="*/ 2147483647 h 1640"/>
              <a:gd name="T8" fmla="*/ 0 60000 65536"/>
              <a:gd name="T9" fmla="*/ 0 60000 65536"/>
              <a:gd name="T10" fmla="*/ 0 60000 65536"/>
              <a:gd name="T11" fmla="*/ 0 60000 65536"/>
              <a:gd name="T12" fmla="*/ 0 w 643"/>
              <a:gd name="T13" fmla="*/ 0 h 1640"/>
              <a:gd name="T14" fmla="*/ 643 w 643"/>
              <a:gd name="T15" fmla="*/ 1640 h 1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3" h="1640">
                <a:moveTo>
                  <a:pt x="0" y="1640"/>
                </a:moveTo>
                <a:lnTo>
                  <a:pt x="501" y="0"/>
                </a:lnTo>
                <a:lnTo>
                  <a:pt x="643" y="1271"/>
                </a:lnTo>
                <a:lnTo>
                  <a:pt x="0" y="1640"/>
                </a:lnTo>
                <a:close/>
              </a:path>
            </a:pathLst>
          </a:custGeom>
          <a:solidFill>
            <a:srgbClr val="FF99CC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08" name="Freeform 29"/>
          <p:cNvSpPr>
            <a:spLocks/>
          </p:cNvSpPr>
          <p:nvPr/>
        </p:nvSpPr>
        <p:spPr bwMode="auto">
          <a:xfrm>
            <a:off x="1911350" y="3762375"/>
            <a:ext cx="1711325" cy="2835275"/>
          </a:xfrm>
          <a:custGeom>
            <a:avLst/>
            <a:gdLst>
              <a:gd name="T0" fmla="*/ 2147483647 w 1078"/>
              <a:gd name="T1" fmla="*/ 2147483647 h 1786"/>
              <a:gd name="T2" fmla="*/ 0 w 1078"/>
              <a:gd name="T3" fmla="*/ 0 h 1786"/>
              <a:gd name="T4" fmla="*/ 2147483647 w 1078"/>
              <a:gd name="T5" fmla="*/ 2147483647 h 1786"/>
              <a:gd name="T6" fmla="*/ 2147483647 w 1078"/>
              <a:gd name="T7" fmla="*/ 2147483647 h 1786"/>
              <a:gd name="T8" fmla="*/ 0 60000 65536"/>
              <a:gd name="T9" fmla="*/ 0 60000 65536"/>
              <a:gd name="T10" fmla="*/ 0 60000 65536"/>
              <a:gd name="T11" fmla="*/ 0 60000 65536"/>
              <a:gd name="T12" fmla="*/ 0 w 1078"/>
              <a:gd name="T13" fmla="*/ 0 h 1786"/>
              <a:gd name="T14" fmla="*/ 1078 w 1078"/>
              <a:gd name="T15" fmla="*/ 1786 h 1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8" h="1786">
                <a:moveTo>
                  <a:pt x="150" y="1271"/>
                </a:moveTo>
                <a:lnTo>
                  <a:pt x="0" y="0"/>
                </a:lnTo>
                <a:lnTo>
                  <a:pt x="1078" y="1786"/>
                </a:lnTo>
                <a:lnTo>
                  <a:pt x="150" y="1271"/>
                </a:lnTo>
                <a:close/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09" name="Freeform 27"/>
          <p:cNvSpPr>
            <a:spLocks/>
          </p:cNvSpPr>
          <p:nvPr/>
        </p:nvSpPr>
        <p:spPr bwMode="auto">
          <a:xfrm>
            <a:off x="1128713" y="5751513"/>
            <a:ext cx="2506662" cy="846137"/>
          </a:xfrm>
          <a:custGeom>
            <a:avLst/>
            <a:gdLst>
              <a:gd name="T0" fmla="*/ 0 w 1579"/>
              <a:gd name="T1" fmla="*/ 2147483647 h 533"/>
              <a:gd name="T2" fmla="*/ 2147483647 w 1579"/>
              <a:gd name="T3" fmla="*/ 0 h 533"/>
              <a:gd name="T4" fmla="*/ 2147483647 w 1579"/>
              <a:gd name="T5" fmla="*/ 2147483647 h 533"/>
              <a:gd name="T6" fmla="*/ 0 w 1579"/>
              <a:gd name="T7" fmla="*/ 2147483647 h 533"/>
              <a:gd name="T8" fmla="*/ 0 60000 65536"/>
              <a:gd name="T9" fmla="*/ 0 60000 65536"/>
              <a:gd name="T10" fmla="*/ 0 60000 65536"/>
              <a:gd name="T11" fmla="*/ 0 60000 65536"/>
              <a:gd name="T12" fmla="*/ 0 w 1579"/>
              <a:gd name="T13" fmla="*/ 0 h 533"/>
              <a:gd name="T14" fmla="*/ 1579 w 1579"/>
              <a:gd name="T15" fmla="*/ 533 h 5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9" h="533">
                <a:moveTo>
                  <a:pt x="0" y="387"/>
                </a:moveTo>
                <a:lnTo>
                  <a:pt x="652" y="0"/>
                </a:lnTo>
                <a:lnTo>
                  <a:pt x="1579" y="533"/>
                </a:lnTo>
                <a:lnTo>
                  <a:pt x="0" y="387"/>
                </a:lnTo>
                <a:close/>
              </a:path>
            </a:pathLst>
          </a:cu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10" name="タイトル 1"/>
          <p:cNvSpPr>
            <a:spLocks noGrp="1"/>
          </p:cNvSpPr>
          <p:nvPr>
            <p:ph type="title" idx="4294967295"/>
          </p:nvPr>
        </p:nvSpPr>
        <p:spPr>
          <a:xfrm>
            <a:off x="250825" y="53975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An Example</a:t>
            </a:r>
            <a:br>
              <a:rPr lang="en-US" altLang="ja-JP" sz="4000" smtClean="0"/>
            </a:br>
            <a:r>
              <a:rPr lang="en-US" altLang="ja-JP" sz="3200" smtClean="0"/>
              <a:t>(Barycentric coordinates on simplex)</a:t>
            </a:r>
            <a:r>
              <a:rPr lang="en-US" altLang="ja-JP" sz="4000" smtClean="0"/>
              <a:t> </a:t>
            </a:r>
          </a:p>
        </p:txBody>
      </p:sp>
      <p:grpSp>
        <p:nvGrpSpPr>
          <p:cNvPr id="28711" name="Group 19"/>
          <p:cNvGrpSpPr>
            <a:grpSpLocks/>
          </p:cNvGrpSpPr>
          <p:nvPr/>
        </p:nvGrpSpPr>
        <p:grpSpPr bwMode="auto">
          <a:xfrm>
            <a:off x="2268538" y="1268413"/>
            <a:ext cx="3886200" cy="2257425"/>
            <a:chOff x="1519" y="2523"/>
            <a:chExt cx="2448" cy="1422"/>
          </a:xfrm>
        </p:grpSpPr>
        <p:pic>
          <p:nvPicPr>
            <p:cNvPr id="287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9" y="2523"/>
              <a:ext cx="2448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7" name="Line 11"/>
            <p:cNvSpPr>
              <a:spLocks noChangeShapeType="1"/>
            </p:cNvSpPr>
            <p:nvPr/>
          </p:nvSpPr>
          <p:spPr bwMode="auto">
            <a:xfrm flipH="1">
              <a:off x="1837" y="2704"/>
              <a:ext cx="635" cy="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8" name="Line 12"/>
            <p:cNvSpPr>
              <a:spLocks noChangeShapeType="1"/>
            </p:cNvSpPr>
            <p:nvPr/>
          </p:nvSpPr>
          <p:spPr bwMode="auto">
            <a:xfrm flipH="1">
              <a:off x="2381" y="2704"/>
              <a:ext cx="91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9" name="Line 13"/>
            <p:cNvSpPr>
              <a:spLocks noChangeShapeType="1"/>
            </p:cNvSpPr>
            <p:nvPr/>
          </p:nvSpPr>
          <p:spPr bwMode="auto">
            <a:xfrm flipH="1">
              <a:off x="2381" y="3022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20" name="Line 14"/>
            <p:cNvSpPr>
              <a:spLocks noChangeShapeType="1"/>
            </p:cNvSpPr>
            <p:nvPr/>
          </p:nvSpPr>
          <p:spPr bwMode="auto">
            <a:xfrm flipH="1">
              <a:off x="2517" y="3022"/>
              <a:ext cx="227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21" name="Line 16"/>
            <p:cNvSpPr>
              <a:spLocks noChangeShapeType="1"/>
            </p:cNvSpPr>
            <p:nvPr/>
          </p:nvSpPr>
          <p:spPr bwMode="auto">
            <a:xfrm>
              <a:off x="2744" y="3022"/>
              <a:ext cx="363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22" name="Line 17"/>
            <p:cNvSpPr>
              <a:spLocks noChangeShapeType="1"/>
            </p:cNvSpPr>
            <p:nvPr/>
          </p:nvSpPr>
          <p:spPr bwMode="auto">
            <a:xfrm flipH="1">
              <a:off x="3107" y="2886"/>
              <a:ext cx="91" cy="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23" name="Line 18"/>
            <p:cNvSpPr>
              <a:spLocks noChangeShapeType="1"/>
            </p:cNvSpPr>
            <p:nvPr/>
          </p:nvSpPr>
          <p:spPr bwMode="auto">
            <a:xfrm>
              <a:off x="3198" y="2886"/>
              <a:ext cx="544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8712" name="Freeform 20"/>
          <p:cNvSpPr>
            <a:spLocks/>
          </p:cNvSpPr>
          <p:nvPr/>
        </p:nvSpPr>
        <p:spPr bwMode="auto">
          <a:xfrm>
            <a:off x="1128713" y="3762375"/>
            <a:ext cx="2506662" cy="2835275"/>
          </a:xfrm>
          <a:custGeom>
            <a:avLst/>
            <a:gdLst>
              <a:gd name="T0" fmla="*/ 0 w 1579"/>
              <a:gd name="T1" fmla="*/ 2147483647 h 1786"/>
              <a:gd name="T2" fmla="*/ 2147483647 w 1579"/>
              <a:gd name="T3" fmla="*/ 0 h 1786"/>
              <a:gd name="T4" fmla="*/ 2147483647 w 1579"/>
              <a:gd name="T5" fmla="*/ 2147483647 h 1786"/>
              <a:gd name="T6" fmla="*/ 0 w 1579"/>
              <a:gd name="T7" fmla="*/ 2147483647 h 1786"/>
              <a:gd name="T8" fmla="*/ 0 60000 65536"/>
              <a:gd name="T9" fmla="*/ 0 60000 65536"/>
              <a:gd name="T10" fmla="*/ 0 60000 65536"/>
              <a:gd name="T11" fmla="*/ 0 60000 65536"/>
              <a:gd name="T12" fmla="*/ 0 w 1579"/>
              <a:gd name="T13" fmla="*/ 0 h 1786"/>
              <a:gd name="T14" fmla="*/ 1579 w 1579"/>
              <a:gd name="T15" fmla="*/ 1786 h 1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9" h="1786">
                <a:moveTo>
                  <a:pt x="0" y="1640"/>
                </a:moveTo>
                <a:lnTo>
                  <a:pt x="501" y="0"/>
                </a:lnTo>
                <a:lnTo>
                  <a:pt x="1579" y="1786"/>
                </a:lnTo>
                <a:lnTo>
                  <a:pt x="0" y="164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13" name="Line 21"/>
          <p:cNvSpPr>
            <a:spLocks noChangeShapeType="1"/>
          </p:cNvSpPr>
          <p:nvPr/>
        </p:nvSpPr>
        <p:spPr bwMode="auto">
          <a:xfrm flipV="1">
            <a:off x="2268538" y="3357563"/>
            <a:ext cx="1871662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1547813" y="3238500"/>
          <a:ext cx="422275" cy="550863"/>
        </p:xfrm>
        <a:graphic>
          <a:graphicData uri="http://schemas.openxmlformats.org/presentationml/2006/ole">
            <p:oleObj spid="_x0000_s28695" name="数式" r:id="rId4" imgW="164880" imgH="215640" progId="Equation.3">
              <p:embed/>
            </p:oleObj>
          </a:graphicData>
        </a:graphic>
      </p:graphicFrame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755650" y="6118225"/>
          <a:ext cx="487363" cy="550863"/>
        </p:xfrm>
        <a:graphic>
          <a:graphicData uri="http://schemas.openxmlformats.org/presentationml/2006/ole">
            <p:oleObj spid="_x0000_s28696" name="数式" r:id="rId5" imgW="190440" imgH="215640" progId="Equation.3">
              <p:embed/>
            </p:oleObj>
          </a:graphicData>
        </a:graphic>
      </p:graphicFrame>
      <p:graphicFrame>
        <p:nvGraphicFramePr>
          <p:cNvPr id="28697" name="Object 25"/>
          <p:cNvGraphicFramePr>
            <a:graphicFrameLocks noChangeAspect="1"/>
          </p:cNvGraphicFramePr>
          <p:nvPr/>
        </p:nvGraphicFramePr>
        <p:xfrm>
          <a:off x="3635375" y="6273800"/>
          <a:ext cx="455613" cy="584200"/>
        </p:xfrm>
        <a:graphic>
          <a:graphicData uri="http://schemas.openxmlformats.org/presentationml/2006/ole">
            <p:oleObj spid="_x0000_s28697" name="数式" r:id="rId6" imgW="177480" imgH="228600" progId="Equation.3">
              <p:embed/>
            </p:oleObj>
          </a:graphicData>
        </a:graphic>
      </p:graphicFrame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1979613" y="5300663"/>
          <a:ext cx="323850" cy="420687"/>
        </p:xfrm>
        <a:graphic>
          <a:graphicData uri="http://schemas.openxmlformats.org/presentationml/2006/ole">
            <p:oleObj spid="_x0000_s28698" name="数式" r:id="rId7" imgW="126720" imgH="164880" progId="Equation.3">
              <p:embed/>
            </p:oleObj>
          </a:graphicData>
        </a:graphic>
      </p:graphicFrame>
      <p:sp>
        <p:nvSpPr>
          <p:cNvPr id="28714" name="Oval 22"/>
          <p:cNvSpPr>
            <a:spLocks noChangeArrowheads="1"/>
          </p:cNvSpPr>
          <p:nvPr/>
        </p:nvSpPr>
        <p:spPr bwMode="auto">
          <a:xfrm>
            <a:off x="2052638" y="5661025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702" name="Object 30"/>
          <p:cNvGraphicFramePr>
            <a:graphicFrameLocks noChangeAspect="1"/>
          </p:cNvGraphicFramePr>
          <p:nvPr/>
        </p:nvGraphicFramePr>
        <p:xfrm>
          <a:off x="1979613" y="5876925"/>
          <a:ext cx="455612" cy="550863"/>
        </p:xfrm>
        <a:graphic>
          <a:graphicData uri="http://schemas.openxmlformats.org/presentationml/2006/ole">
            <p:oleObj spid="_x0000_s28702" name="数式" r:id="rId8" imgW="177480" imgH="215640" progId="Equation.3">
              <p:embed/>
            </p:oleObj>
          </a:graphicData>
        </a:graphic>
      </p:graphicFrame>
      <p:graphicFrame>
        <p:nvGraphicFramePr>
          <p:cNvPr id="28703" name="Object 31"/>
          <p:cNvGraphicFramePr>
            <a:graphicFrameLocks noChangeAspect="1"/>
          </p:cNvGraphicFramePr>
          <p:nvPr/>
        </p:nvGraphicFramePr>
        <p:xfrm>
          <a:off x="2540000" y="5300663"/>
          <a:ext cx="488950" cy="550862"/>
        </p:xfrm>
        <a:graphic>
          <a:graphicData uri="http://schemas.openxmlformats.org/presentationml/2006/ole">
            <p:oleObj spid="_x0000_s28703" name="数式" r:id="rId9" imgW="190440" imgH="215640" progId="Equation.3">
              <p:embed/>
            </p:oleObj>
          </a:graphicData>
        </a:graphic>
      </p:graphicFrame>
      <p:graphicFrame>
        <p:nvGraphicFramePr>
          <p:cNvPr id="28704" name="Object 32"/>
          <p:cNvGraphicFramePr>
            <a:graphicFrameLocks noChangeAspect="1"/>
          </p:cNvGraphicFramePr>
          <p:nvPr/>
        </p:nvGraphicFramePr>
        <p:xfrm>
          <a:off x="1387475" y="5141913"/>
          <a:ext cx="488950" cy="584200"/>
        </p:xfrm>
        <a:graphic>
          <a:graphicData uri="http://schemas.openxmlformats.org/presentationml/2006/ole">
            <p:oleObj spid="_x0000_s28704" name="数式" r:id="rId10" imgW="190440" imgH="228600" progId="Equation.3">
              <p:embed/>
            </p:oleObj>
          </a:graphicData>
        </a:graphic>
      </p:graphicFrame>
      <p:graphicFrame>
        <p:nvGraphicFramePr>
          <p:cNvPr id="28705" name="Object 33"/>
          <p:cNvGraphicFramePr>
            <a:graphicFrameLocks noChangeAspect="1"/>
          </p:cNvGraphicFramePr>
          <p:nvPr/>
        </p:nvGraphicFramePr>
        <p:xfrm>
          <a:off x="3635375" y="4149725"/>
          <a:ext cx="4733925" cy="2022475"/>
        </p:xfrm>
        <a:graphic>
          <a:graphicData uri="http://schemas.openxmlformats.org/presentationml/2006/ole">
            <p:oleObj spid="_x0000_s28705" name="数式" r:id="rId11" imgW="2108160" imgH="901440" progId="Equation.3">
              <p:embed/>
            </p:oleObj>
          </a:graphicData>
        </a:graphic>
      </p:graphicFrame>
      <p:sp>
        <p:nvSpPr>
          <p:cNvPr id="28715" name="Text Box 34"/>
          <p:cNvSpPr txBox="1">
            <a:spLocks noChangeArrowheads="1"/>
          </p:cNvSpPr>
          <p:nvPr/>
        </p:nvSpPr>
        <p:spPr bwMode="auto">
          <a:xfrm>
            <a:off x="5940425" y="2492375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Triangulated cage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EFD267-B8B7-42C5-BF53-B4C5A6A8D40C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Problems of Conventional Methods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 r="30489"/>
          <a:stretch>
            <a:fillRect/>
          </a:stretch>
        </p:blipFill>
        <p:spPr bwMode="auto">
          <a:xfrm>
            <a:off x="900113" y="1920875"/>
            <a:ext cx="46799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97425"/>
            <a:ext cx="22034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06900"/>
            <a:ext cx="1593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2"/>
          <a:srcRect l="63098"/>
          <a:stretch>
            <a:fillRect/>
          </a:stretch>
        </p:blipFill>
        <p:spPr bwMode="auto">
          <a:xfrm>
            <a:off x="6119813" y="1916113"/>
            <a:ext cx="2484437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795963" y="4760913"/>
            <a:ext cx="1271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Proposed</a:t>
            </a: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365625"/>
            <a:ext cx="1492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5"/>
          <p:cNvSpPr txBox="1">
            <a:spLocks noChangeArrowheads="1"/>
          </p:cNvSpPr>
          <p:nvPr/>
        </p:nvSpPr>
        <p:spPr bwMode="auto">
          <a:xfrm>
            <a:off x="3132138" y="4772025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Conventional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5148263" y="3357563"/>
            <a:ext cx="64770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940425" y="2205038"/>
            <a:ext cx="64770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8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Shape-preservation is difficult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Each of (x,y,z) is deformed individually.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42E8D-137E-4551-8183-04D451788505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mtClean="0"/>
              <a:t>Previous Work for Deformation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3989388"/>
          </a:xfrm>
        </p:spPr>
        <p:txBody>
          <a:bodyPr/>
          <a:lstStyle/>
          <a:p>
            <a:pPr eaLnBrk="1" hangingPunct="1"/>
            <a:r>
              <a:rPr lang="en-US" altLang="ja-JP" smtClean="0"/>
              <a:t>Surface based.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ja-JP" smtClean="0"/>
              <a:t>+  Shape-preservation</a:t>
            </a:r>
          </a:p>
          <a:p>
            <a:pPr lvl="1" eaLnBrk="1" hangingPunct="1">
              <a:buFontTx/>
              <a:buNone/>
            </a:pPr>
            <a:r>
              <a:rPr lang="en-US" altLang="ja-JP" smtClean="0"/>
              <a:t>-   Must solve (non-)linear equations. </a:t>
            </a:r>
          </a:p>
          <a:p>
            <a:pPr lvl="1" eaLnBrk="1" hangingPunct="1">
              <a:buFontTx/>
              <a:buNone/>
            </a:pPr>
            <a:endParaRPr lang="en-US" altLang="ja-JP" smtClean="0"/>
          </a:p>
          <a:p>
            <a:pPr eaLnBrk="1" hangingPunct="1">
              <a:buFontTx/>
              <a:buChar char="•"/>
            </a:pPr>
            <a:r>
              <a:rPr lang="en-US" altLang="ja-JP" smtClean="0"/>
              <a:t>Space warping based.</a:t>
            </a:r>
          </a:p>
          <a:p>
            <a:pPr lvl="1" eaLnBrk="1" hangingPunct="1">
              <a:buFontTx/>
              <a:buNone/>
            </a:pPr>
            <a:r>
              <a:rPr lang="en-US" altLang="ja-JP" smtClean="0"/>
              <a:t>+ Computationally efficient</a:t>
            </a:r>
          </a:p>
          <a:p>
            <a:pPr lvl="1" eaLnBrk="1" hangingPunct="1">
              <a:buFontTx/>
              <a:buNone/>
            </a:pPr>
            <a:r>
              <a:rPr lang="en-US" altLang="ja-JP" smtClean="0"/>
              <a:t>-  Difficult to preserve shape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12863" y="5091113"/>
            <a:ext cx="6496050" cy="1593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Contribution of this paper: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en-US" altLang="ja-JP" sz="3600"/>
              <a:t>Shape-preserving deformation </a:t>
            </a:r>
            <a:br>
              <a:rPr lang="en-US" altLang="ja-JP" sz="3600"/>
            </a:br>
            <a:r>
              <a:rPr lang="en-US" altLang="ja-JP" sz="3600"/>
              <a:t>using Space warping.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A6801-9AE7-4E45-9B35-480721CBD698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  <p:sp>
        <p:nvSpPr>
          <p:cNvPr id="31797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mtClean="0"/>
              <a:t>Proposed Method</a:t>
            </a:r>
          </a:p>
        </p:txBody>
      </p:sp>
      <p:sp>
        <p:nvSpPr>
          <p:cNvPr id="31798" name="Line 4"/>
          <p:cNvSpPr>
            <a:spLocks noChangeShapeType="1"/>
          </p:cNvSpPr>
          <p:nvPr/>
        </p:nvSpPr>
        <p:spPr bwMode="auto">
          <a:xfrm>
            <a:off x="4859338" y="1844675"/>
            <a:ext cx="509587" cy="531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15900" y="792163"/>
          <a:ext cx="4799013" cy="908050"/>
        </p:xfrm>
        <a:graphic>
          <a:graphicData uri="http://schemas.openxmlformats.org/presentationml/2006/ole">
            <p:oleObj spid="_x0000_s31749" name="数式" r:id="rId3" imgW="1879560" imgH="355320" progId="Equation.3">
              <p:embed/>
            </p:oleObj>
          </a:graphicData>
        </a:graphic>
      </p:graphicFrame>
      <p:grpSp>
        <p:nvGrpSpPr>
          <p:cNvPr id="31799" name="Group 11"/>
          <p:cNvGrpSpPr>
            <a:grpSpLocks/>
          </p:cNvGrpSpPr>
          <p:nvPr/>
        </p:nvGrpSpPr>
        <p:grpSpPr bwMode="auto">
          <a:xfrm>
            <a:off x="395288" y="1773238"/>
            <a:ext cx="4119562" cy="698500"/>
            <a:chOff x="190" y="2024"/>
            <a:chExt cx="2595" cy="440"/>
          </a:xfrm>
        </p:grpSpPr>
        <p:graphicFrame>
          <p:nvGraphicFramePr>
            <p:cNvPr id="31751" name="Object 7"/>
            <p:cNvGraphicFramePr>
              <a:graphicFrameLocks noChangeAspect="1"/>
            </p:cNvGraphicFramePr>
            <p:nvPr/>
          </p:nvGraphicFramePr>
          <p:xfrm>
            <a:off x="1171" y="2024"/>
            <a:ext cx="1614" cy="440"/>
          </p:xfrm>
          <a:graphic>
            <a:graphicData uri="http://schemas.openxmlformats.org/presentationml/2006/ole">
              <p:oleObj spid="_x0000_s31751" name="数式" r:id="rId4" imgW="1676160" imgH="457200" progId="Equation.3">
                <p:embed/>
              </p:oleObj>
            </a:graphicData>
          </a:graphic>
        </p:graphicFrame>
        <p:sp>
          <p:nvSpPr>
            <p:cNvPr id="31818" name="Text Box 8"/>
            <p:cNvSpPr txBox="1">
              <a:spLocks noChangeArrowheads="1"/>
            </p:cNvSpPr>
            <p:nvPr/>
          </p:nvSpPr>
          <p:spPr bwMode="auto">
            <a:xfrm>
              <a:off x="190" y="2024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Coordinates : </a:t>
              </a:r>
            </a:p>
          </p:txBody>
        </p:sp>
      </p:grp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3673475" y="2449513"/>
          <a:ext cx="5186363" cy="908050"/>
        </p:xfrm>
        <a:graphic>
          <a:graphicData uri="http://schemas.openxmlformats.org/presentationml/2006/ole">
            <p:oleObj spid="_x0000_s31754" name="数式" r:id="rId5" imgW="2031840" imgH="355320" progId="Equation.3">
              <p:embed/>
            </p:oleObj>
          </a:graphicData>
        </a:graphic>
      </p:graphicFrame>
      <p:sp>
        <p:nvSpPr>
          <p:cNvPr id="31800" name="AutoShape 14"/>
          <p:cNvSpPr>
            <a:spLocks noChangeArrowheads="1"/>
          </p:cNvSpPr>
          <p:nvPr/>
        </p:nvSpPr>
        <p:spPr bwMode="auto">
          <a:xfrm>
            <a:off x="328613" y="1773238"/>
            <a:ext cx="4176712" cy="7191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801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270375"/>
            <a:ext cx="3886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2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9475" y="3624263"/>
            <a:ext cx="29337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03" name="Rectangle 33"/>
          <p:cNvSpPr>
            <a:spLocks noChangeArrowheads="1"/>
          </p:cNvSpPr>
          <p:nvPr/>
        </p:nvSpPr>
        <p:spPr bwMode="auto">
          <a:xfrm>
            <a:off x="7019925" y="3335338"/>
            <a:ext cx="20161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04" name="Line 34"/>
          <p:cNvSpPr>
            <a:spLocks noChangeShapeType="1"/>
          </p:cNvSpPr>
          <p:nvPr/>
        </p:nvSpPr>
        <p:spPr bwMode="auto">
          <a:xfrm>
            <a:off x="4500563" y="573405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05" name="Line 36"/>
          <p:cNvSpPr>
            <a:spLocks noChangeShapeType="1"/>
          </p:cNvSpPr>
          <p:nvPr/>
        </p:nvSpPr>
        <p:spPr bwMode="auto">
          <a:xfrm flipH="1">
            <a:off x="5076825" y="12684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06" name="Text Box 37"/>
          <p:cNvSpPr txBox="1">
            <a:spLocks noChangeArrowheads="1"/>
          </p:cNvSpPr>
          <p:nvPr/>
        </p:nvSpPr>
        <p:spPr bwMode="auto">
          <a:xfrm>
            <a:off x="5557838" y="1052513"/>
            <a:ext cx="290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Coordinates using normals</a:t>
            </a:r>
          </a:p>
        </p:txBody>
      </p:sp>
      <p:sp>
        <p:nvSpPr>
          <p:cNvPr id="31807" name="Oval 38"/>
          <p:cNvSpPr>
            <a:spLocks noChangeArrowheads="1"/>
          </p:cNvSpPr>
          <p:nvPr/>
        </p:nvSpPr>
        <p:spPr bwMode="auto">
          <a:xfrm>
            <a:off x="1619250" y="5013325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783" name="Object 39"/>
          <p:cNvGraphicFramePr>
            <a:graphicFrameLocks noChangeAspect="1"/>
          </p:cNvGraphicFramePr>
          <p:nvPr/>
        </p:nvGraphicFramePr>
        <p:xfrm>
          <a:off x="1331913" y="6021388"/>
          <a:ext cx="323850" cy="420687"/>
        </p:xfrm>
        <a:graphic>
          <a:graphicData uri="http://schemas.openxmlformats.org/presentationml/2006/ole">
            <p:oleObj spid="_x0000_s31783" name="数式" r:id="rId8" imgW="126720" imgH="164880" progId="Equation.3">
              <p:embed/>
            </p:oleObj>
          </a:graphicData>
        </a:graphic>
      </p:graphicFrame>
      <p:sp>
        <p:nvSpPr>
          <p:cNvPr id="31808" name="Line 40"/>
          <p:cNvSpPr>
            <a:spLocks noChangeShapeType="1"/>
          </p:cNvSpPr>
          <p:nvPr/>
        </p:nvSpPr>
        <p:spPr bwMode="auto">
          <a:xfrm flipV="1">
            <a:off x="1547813" y="5084763"/>
            <a:ext cx="1444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09" name="Oval 41"/>
          <p:cNvSpPr>
            <a:spLocks noChangeArrowheads="1"/>
          </p:cNvSpPr>
          <p:nvPr/>
        </p:nvSpPr>
        <p:spPr bwMode="auto">
          <a:xfrm>
            <a:off x="1979613" y="44370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10" name="Line 42"/>
          <p:cNvSpPr>
            <a:spLocks noChangeShapeType="1"/>
          </p:cNvSpPr>
          <p:nvPr/>
        </p:nvSpPr>
        <p:spPr bwMode="auto">
          <a:xfrm>
            <a:off x="1547813" y="42926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11" name="Oval 43"/>
          <p:cNvSpPr>
            <a:spLocks noChangeArrowheads="1"/>
          </p:cNvSpPr>
          <p:nvPr/>
        </p:nvSpPr>
        <p:spPr bwMode="auto">
          <a:xfrm>
            <a:off x="6680200" y="4510088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788" name="Object 44"/>
          <p:cNvGraphicFramePr>
            <a:graphicFrameLocks noChangeAspect="1"/>
          </p:cNvGraphicFramePr>
          <p:nvPr/>
        </p:nvGraphicFramePr>
        <p:xfrm>
          <a:off x="5527675" y="4510088"/>
          <a:ext cx="420688" cy="517525"/>
        </p:xfrm>
        <a:graphic>
          <a:graphicData uri="http://schemas.openxmlformats.org/presentationml/2006/ole">
            <p:oleObj spid="_x0000_s31788" name="数式" r:id="rId9" imgW="164880" imgH="203040" progId="Equation.3">
              <p:embed/>
            </p:oleObj>
          </a:graphicData>
        </a:graphic>
      </p:graphicFrame>
      <p:sp>
        <p:nvSpPr>
          <p:cNvPr id="31812" name="Line 45"/>
          <p:cNvSpPr>
            <a:spLocks noChangeShapeType="1"/>
          </p:cNvSpPr>
          <p:nvPr/>
        </p:nvSpPr>
        <p:spPr bwMode="auto">
          <a:xfrm flipV="1">
            <a:off x="5959475" y="45815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13" name="Oval 46"/>
          <p:cNvSpPr>
            <a:spLocks noChangeArrowheads="1"/>
          </p:cNvSpPr>
          <p:nvPr/>
        </p:nvSpPr>
        <p:spPr bwMode="auto">
          <a:xfrm>
            <a:off x="6681788" y="37179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791" name="Object 47"/>
          <p:cNvGraphicFramePr>
            <a:graphicFrameLocks noChangeAspect="1"/>
          </p:cNvGraphicFramePr>
          <p:nvPr/>
        </p:nvGraphicFramePr>
        <p:xfrm>
          <a:off x="7472363" y="3573463"/>
          <a:ext cx="422275" cy="584200"/>
        </p:xfrm>
        <a:graphic>
          <a:graphicData uri="http://schemas.openxmlformats.org/presentationml/2006/ole">
            <p:oleObj spid="_x0000_s31791" name="数式" r:id="rId10" imgW="164880" imgH="228600" progId="Equation.3">
              <p:embed/>
            </p:oleObj>
          </a:graphicData>
        </a:graphic>
      </p:graphicFrame>
      <p:sp>
        <p:nvSpPr>
          <p:cNvPr id="31814" name="Line 48"/>
          <p:cNvSpPr>
            <a:spLocks noChangeShapeType="1"/>
          </p:cNvSpPr>
          <p:nvPr/>
        </p:nvSpPr>
        <p:spPr bwMode="auto">
          <a:xfrm>
            <a:off x="6824663" y="3789363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1793" name="Object 49"/>
          <p:cNvGraphicFramePr>
            <a:graphicFrameLocks noChangeAspect="1"/>
          </p:cNvGraphicFramePr>
          <p:nvPr/>
        </p:nvGraphicFramePr>
        <p:xfrm>
          <a:off x="1116013" y="3933825"/>
          <a:ext cx="422275" cy="584200"/>
        </p:xfrm>
        <a:graphic>
          <a:graphicData uri="http://schemas.openxmlformats.org/presentationml/2006/ole">
            <p:oleObj spid="_x0000_s31793" name="数式" r:id="rId11" imgW="164880" imgH="228600" progId="Equation.3">
              <p:embed/>
            </p:oleObj>
          </a:graphicData>
        </a:graphic>
      </p:graphicFrame>
      <p:graphicFrame>
        <p:nvGraphicFramePr>
          <p:cNvPr id="31794" name="Object 50"/>
          <p:cNvGraphicFramePr>
            <a:graphicFrameLocks noChangeAspect="1"/>
          </p:cNvGraphicFramePr>
          <p:nvPr/>
        </p:nvGraphicFramePr>
        <p:xfrm>
          <a:off x="3132138" y="3933825"/>
          <a:ext cx="876300" cy="615950"/>
        </p:xfrm>
        <a:graphic>
          <a:graphicData uri="http://schemas.openxmlformats.org/presentationml/2006/ole">
            <p:oleObj spid="_x0000_s31794" name="数式" r:id="rId12" imgW="342720" imgH="241200" progId="Equation.3">
              <p:embed/>
            </p:oleObj>
          </a:graphicData>
        </a:graphic>
      </p:graphicFrame>
      <p:graphicFrame>
        <p:nvGraphicFramePr>
          <p:cNvPr id="31795" name="Object 51"/>
          <p:cNvGraphicFramePr>
            <a:graphicFrameLocks noChangeAspect="1"/>
          </p:cNvGraphicFramePr>
          <p:nvPr/>
        </p:nvGraphicFramePr>
        <p:xfrm>
          <a:off x="7399338" y="4294188"/>
          <a:ext cx="876300" cy="615950"/>
        </p:xfrm>
        <a:graphic>
          <a:graphicData uri="http://schemas.openxmlformats.org/presentationml/2006/ole">
            <p:oleObj spid="_x0000_s31795" name="数式" r:id="rId13" imgW="342720" imgH="241200" progId="Equation.3">
              <p:embed/>
            </p:oleObj>
          </a:graphicData>
        </a:graphic>
      </p:graphicFrame>
      <p:sp>
        <p:nvSpPr>
          <p:cNvPr id="31815" name="Line 52"/>
          <p:cNvSpPr>
            <a:spLocks noChangeShapeType="1"/>
          </p:cNvSpPr>
          <p:nvPr/>
        </p:nvSpPr>
        <p:spPr bwMode="auto">
          <a:xfrm flipV="1">
            <a:off x="3851275" y="4365625"/>
            <a:ext cx="144463" cy="5762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16" name="Line 53"/>
          <p:cNvSpPr>
            <a:spLocks noChangeShapeType="1"/>
          </p:cNvSpPr>
          <p:nvPr/>
        </p:nvSpPr>
        <p:spPr bwMode="auto">
          <a:xfrm flipH="1" flipV="1">
            <a:off x="7543800" y="4797425"/>
            <a:ext cx="431800" cy="2889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17" name="Rectangle 54"/>
          <p:cNvSpPr>
            <a:spLocks noChangeArrowheads="1"/>
          </p:cNvSpPr>
          <p:nvPr/>
        </p:nvSpPr>
        <p:spPr bwMode="auto">
          <a:xfrm>
            <a:off x="2771775" y="765175"/>
            <a:ext cx="2232025" cy="93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4D54E-59B2-4579-BA50-74F3723D115C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  <p:sp>
        <p:nvSpPr>
          <p:cNvPr id="50189" name="Rectangle 2"/>
          <p:cNvSpPr>
            <a:spLocks noGrp="1"/>
          </p:cNvSpPr>
          <p:nvPr>
            <p:ph type="title"/>
          </p:nvPr>
        </p:nvSpPr>
        <p:spPr>
          <a:xfrm>
            <a:off x="590550" y="-100013"/>
            <a:ext cx="8229600" cy="1143001"/>
          </a:xfrm>
        </p:spPr>
        <p:txBody>
          <a:bodyPr/>
          <a:lstStyle/>
          <a:p>
            <a:r>
              <a:rPr lang="en-US" altLang="ja-JP" smtClean="0"/>
              <a:t>Interpolation vs. Approximation</a:t>
            </a:r>
          </a:p>
        </p:txBody>
      </p:sp>
      <p:pic>
        <p:nvPicPr>
          <p:cNvPr id="501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16113"/>
            <a:ext cx="25336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1650" y="4508500"/>
            <a:ext cx="33115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652963"/>
            <a:ext cx="3311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827088" y="6381750"/>
          <a:ext cx="1366837" cy="365125"/>
        </p:xfrm>
        <a:graphic>
          <a:graphicData uri="http://schemas.openxmlformats.org/presentationml/2006/ole">
            <p:oleObj spid="_x0000_s50183" name="数式" r:id="rId6" imgW="761760" imgH="203040" progId="Equation.3">
              <p:embed/>
            </p:oleObj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476375" y="4071938"/>
          <a:ext cx="1366838" cy="365125"/>
        </p:xfrm>
        <a:graphic>
          <a:graphicData uri="http://schemas.openxmlformats.org/presentationml/2006/ole">
            <p:oleObj spid="_x0000_s50187" name="数式" r:id="rId7" imgW="761760" imgH="203040" progId="Equation.3">
              <p:embed/>
            </p:oleObj>
          </a:graphicData>
        </a:graphic>
      </p:graphicFrame>
      <p:sp>
        <p:nvSpPr>
          <p:cNvPr id="50193" name="Line 14"/>
          <p:cNvSpPr>
            <a:spLocks noChangeShapeType="1"/>
          </p:cNvSpPr>
          <p:nvPr/>
        </p:nvSpPr>
        <p:spPr bwMode="auto">
          <a:xfrm>
            <a:off x="6084888" y="3141663"/>
            <a:ext cx="10080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4" name="Line 15"/>
          <p:cNvSpPr>
            <a:spLocks noChangeShapeType="1"/>
          </p:cNvSpPr>
          <p:nvPr/>
        </p:nvSpPr>
        <p:spPr bwMode="auto">
          <a:xfrm flipH="1">
            <a:off x="2339975" y="3068638"/>
            <a:ext cx="10080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5" name="Text Box 16"/>
          <p:cNvSpPr txBox="1">
            <a:spLocks noChangeArrowheads="1"/>
          </p:cNvSpPr>
          <p:nvPr/>
        </p:nvSpPr>
        <p:spPr bwMode="auto">
          <a:xfrm>
            <a:off x="12700" y="4064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Coordinates : </a:t>
            </a:r>
          </a:p>
        </p:txBody>
      </p:sp>
      <p:sp>
        <p:nvSpPr>
          <p:cNvPr id="50196" name="Line 17"/>
          <p:cNvSpPr>
            <a:spLocks noChangeShapeType="1"/>
          </p:cNvSpPr>
          <p:nvPr/>
        </p:nvSpPr>
        <p:spPr bwMode="auto">
          <a:xfrm>
            <a:off x="2051050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7" name="Line 18"/>
          <p:cNvSpPr>
            <a:spLocks noChangeShapeType="1"/>
          </p:cNvSpPr>
          <p:nvPr/>
        </p:nvSpPr>
        <p:spPr bwMode="auto">
          <a:xfrm flipH="1">
            <a:off x="1619250" y="609282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8" name="Text Box 19"/>
          <p:cNvSpPr txBox="1">
            <a:spLocks noChangeArrowheads="1"/>
          </p:cNvSpPr>
          <p:nvPr/>
        </p:nvSpPr>
        <p:spPr bwMode="auto">
          <a:xfrm>
            <a:off x="1331913" y="2565400"/>
            <a:ext cx="188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Interpolation</a:t>
            </a:r>
            <a:br>
              <a:rPr lang="en-US" altLang="ja-JP" sz="2000"/>
            </a:br>
            <a:r>
              <a:rPr lang="en-US" altLang="ja-JP" sz="2000"/>
              <a:t>(not conformal)</a:t>
            </a:r>
          </a:p>
        </p:txBody>
      </p:sp>
      <p:sp>
        <p:nvSpPr>
          <p:cNvPr id="50199" name="Rectangle 3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8569325" cy="1081088"/>
          </a:xfrm>
        </p:spPr>
        <p:txBody>
          <a:bodyPr/>
          <a:lstStyle/>
          <a:p>
            <a:r>
              <a:rPr lang="en-US" altLang="ja-JP" sz="2800" smtClean="0"/>
              <a:t>It is not possible to achieve to </a:t>
            </a:r>
            <a:br>
              <a:rPr lang="en-US" altLang="ja-JP" sz="2800" smtClean="0"/>
            </a:br>
            <a:r>
              <a:rPr lang="en-US" altLang="ja-JP" sz="2800" smtClean="0"/>
              <a:t>    conformal mapping using interpolation methods.</a:t>
            </a:r>
          </a:p>
        </p:txBody>
      </p:sp>
      <p:sp>
        <p:nvSpPr>
          <p:cNvPr id="50200" name="Text Box 20"/>
          <p:cNvSpPr txBox="1">
            <a:spLocks noChangeArrowheads="1"/>
          </p:cNvSpPr>
          <p:nvPr/>
        </p:nvSpPr>
        <p:spPr bwMode="auto">
          <a:xfrm>
            <a:off x="6156325" y="2636838"/>
            <a:ext cx="1808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Approximation</a:t>
            </a:r>
            <a:br>
              <a:rPr lang="en-US" altLang="ja-JP" sz="2000"/>
            </a:br>
            <a:r>
              <a:rPr lang="en-US" altLang="ja-JP" sz="2000"/>
              <a:t>(conformal)</a:t>
            </a:r>
          </a:p>
        </p:txBody>
      </p:sp>
      <p:sp>
        <p:nvSpPr>
          <p:cNvPr id="50201" name="Text Box 22"/>
          <p:cNvSpPr txBox="1">
            <a:spLocks noChangeArrowheads="1"/>
          </p:cNvSpPr>
          <p:nvPr/>
        </p:nvSpPr>
        <p:spPr bwMode="auto">
          <a:xfrm>
            <a:off x="6156325" y="3867150"/>
            <a:ext cx="213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All coordinates are </a:t>
            </a:r>
            <a:br>
              <a:rPr lang="en-US" altLang="ja-JP"/>
            </a:br>
            <a:r>
              <a:rPr lang="en-US" altLang="ja-JP"/>
              <a:t>possibly non-zero.</a:t>
            </a:r>
          </a:p>
        </p:txBody>
      </p:sp>
      <p:sp>
        <p:nvSpPr>
          <p:cNvPr id="50202" name="Text Box 23"/>
          <p:cNvSpPr txBox="1">
            <a:spLocks noChangeArrowheads="1"/>
          </p:cNvSpPr>
          <p:nvPr/>
        </p:nvSpPr>
        <p:spPr bwMode="auto">
          <a:xfrm>
            <a:off x="5795963" y="638175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Sometimes negative.</a:t>
            </a:r>
          </a:p>
        </p:txBody>
      </p:sp>
      <p:sp>
        <p:nvSpPr>
          <p:cNvPr id="50203" name="Line 24"/>
          <p:cNvSpPr>
            <a:spLocks noChangeShapeType="1"/>
          </p:cNvSpPr>
          <p:nvPr/>
        </p:nvSpPr>
        <p:spPr bwMode="auto">
          <a:xfrm flipV="1">
            <a:off x="6659563" y="623728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6743E2-1A04-4E40-BD14-518727F48834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  <p:sp>
        <p:nvSpPr>
          <p:cNvPr id="38953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US" altLang="ja-JP" smtClean="0"/>
              <a:t>Harmonic Function</a:t>
            </a:r>
          </a:p>
        </p:txBody>
      </p:sp>
      <p:sp>
        <p:nvSpPr>
          <p:cNvPr id="38954" name="Rectangle 3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8229600" cy="1944687"/>
          </a:xfrm>
        </p:spPr>
        <p:txBody>
          <a:bodyPr/>
          <a:lstStyle/>
          <a:p>
            <a:r>
              <a:rPr lang="en-US" altLang="ja-JP" sz="2800" smtClean="0"/>
              <a:t>As flat as possible</a:t>
            </a:r>
          </a:p>
          <a:p>
            <a:pPr lvl="1"/>
            <a:r>
              <a:rPr lang="en-US" altLang="ja-JP" sz="2400" smtClean="0"/>
              <a:t>If the boundary condition is linear,</a:t>
            </a:r>
            <a:br>
              <a:rPr lang="en-US" altLang="ja-JP" sz="2400" smtClean="0"/>
            </a:br>
            <a:r>
              <a:rPr lang="en-US" altLang="ja-JP" sz="2400" smtClean="0"/>
              <a:t>                           then the linearity is reproduced.</a:t>
            </a:r>
          </a:p>
          <a:p>
            <a:pPr lvl="1"/>
            <a:r>
              <a:rPr lang="en-US" altLang="ja-JP" sz="2400" smtClean="0"/>
              <a:t>Necessary condition of a conformal mapping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843213" y="3097213"/>
          <a:ext cx="4895850" cy="836612"/>
        </p:xfrm>
        <a:graphic>
          <a:graphicData uri="http://schemas.openxmlformats.org/presentationml/2006/ole">
            <p:oleObj spid="_x0000_s38916" name="数式" r:id="rId3" imgW="2082600" imgH="35532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568700" y="2520950"/>
          <a:ext cx="1652588" cy="519113"/>
        </p:xfrm>
        <a:graphic>
          <a:graphicData uri="http://schemas.openxmlformats.org/presentationml/2006/ole">
            <p:oleObj spid="_x0000_s38917" name="数式" r:id="rId4" imgW="647640" imgH="203040" progId="Equation.3">
              <p:embed/>
            </p:oleObj>
          </a:graphicData>
        </a:graphic>
      </p:graphicFrame>
      <p:sp>
        <p:nvSpPr>
          <p:cNvPr id="38955" name="Text Box 6"/>
          <p:cNvSpPr txBox="1">
            <a:spLocks noChangeArrowheads="1"/>
          </p:cNvSpPr>
          <p:nvPr/>
        </p:nvSpPr>
        <p:spPr bwMode="auto">
          <a:xfrm>
            <a:off x="1736725" y="254000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Solve PDE :</a:t>
            </a:r>
          </a:p>
        </p:txBody>
      </p:sp>
      <p:sp>
        <p:nvSpPr>
          <p:cNvPr id="38956" name="Text Box 7"/>
          <p:cNvSpPr txBox="1">
            <a:spLocks noChangeArrowheads="1"/>
          </p:cNvSpPr>
          <p:nvPr/>
        </p:nvSpPr>
        <p:spPr bwMode="auto">
          <a:xfrm>
            <a:off x="5651500" y="4724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1D case</a:t>
            </a:r>
          </a:p>
        </p:txBody>
      </p:sp>
      <p:sp>
        <p:nvSpPr>
          <p:cNvPr id="38957" name="Line 8"/>
          <p:cNvSpPr>
            <a:spLocks noChangeShapeType="1"/>
          </p:cNvSpPr>
          <p:nvPr/>
        </p:nvSpPr>
        <p:spPr bwMode="auto">
          <a:xfrm>
            <a:off x="2462213" y="63087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58" name="Line 9"/>
          <p:cNvSpPr>
            <a:spLocks noChangeShapeType="1"/>
          </p:cNvSpPr>
          <p:nvPr/>
        </p:nvSpPr>
        <p:spPr bwMode="auto">
          <a:xfrm flipV="1">
            <a:off x="3109913" y="45799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59" name="Line 10"/>
          <p:cNvSpPr>
            <a:spLocks noChangeShapeType="1"/>
          </p:cNvSpPr>
          <p:nvPr/>
        </p:nvSpPr>
        <p:spPr bwMode="auto">
          <a:xfrm flipV="1">
            <a:off x="3398838" y="4797425"/>
            <a:ext cx="1389062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916238" y="4221163"/>
          <a:ext cx="323850" cy="355600"/>
        </p:xfrm>
        <a:graphic>
          <a:graphicData uri="http://schemas.openxmlformats.org/presentationml/2006/ole">
            <p:oleObj spid="_x0000_s38925" name="数式" r:id="rId5" imgW="126720" imgH="139680" progId="Equation.3">
              <p:embed/>
            </p:oleObj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6134100" y="6132513"/>
          <a:ext cx="323850" cy="420687"/>
        </p:xfrm>
        <a:graphic>
          <a:graphicData uri="http://schemas.openxmlformats.org/presentationml/2006/ole">
            <p:oleObj spid="_x0000_s38926" name="数式" r:id="rId6" imgW="126720" imgH="164880" progId="Equation.3">
              <p:embed/>
            </p:oleObj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364163" y="5157788"/>
          <a:ext cx="2282825" cy="822325"/>
        </p:xfrm>
        <a:graphic>
          <a:graphicData uri="http://schemas.openxmlformats.org/presentationml/2006/ole">
            <p:oleObj spid="_x0000_s38927" name="数式" r:id="rId7" imgW="1231560" imgH="444240" progId="Equation.3">
              <p:embed/>
            </p:oleObj>
          </a:graphicData>
        </a:graphic>
      </p:graphicFrame>
      <p:sp>
        <p:nvSpPr>
          <p:cNvPr id="38960" name="Line 16"/>
          <p:cNvSpPr>
            <a:spLocks noChangeShapeType="1"/>
          </p:cNvSpPr>
          <p:nvPr/>
        </p:nvSpPr>
        <p:spPr bwMode="auto">
          <a:xfrm flipH="1" flipV="1">
            <a:off x="4427538" y="4581525"/>
            <a:ext cx="3603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61" name="Text Box 17"/>
          <p:cNvSpPr txBox="1">
            <a:spLocks noChangeArrowheads="1"/>
          </p:cNvSpPr>
          <p:nvPr/>
        </p:nvSpPr>
        <p:spPr bwMode="auto">
          <a:xfrm>
            <a:off x="3276600" y="4005263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Boundary</a:t>
            </a:r>
          </a:p>
          <a:p>
            <a:pPr algn="ctr"/>
            <a:r>
              <a:rPr lang="en-US" altLang="ja-JP"/>
              <a:t>conditions</a:t>
            </a:r>
          </a:p>
        </p:txBody>
      </p:sp>
      <p:sp>
        <p:nvSpPr>
          <p:cNvPr id="38962" name="Line 18"/>
          <p:cNvSpPr>
            <a:spLocks noChangeShapeType="1"/>
          </p:cNvSpPr>
          <p:nvPr/>
        </p:nvSpPr>
        <p:spPr bwMode="auto">
          <a:xfrm flipV="1">
            <a:off x="3419475" y="4652963"/>
            <a:ext cx="2889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63" name="Line 29"/>
          <p:cNvSpPr>
            <a:spLocks noChangeShapeType="1"/>
          </p:cNvSpPr>
          <p:nvPr/>
        </p:nvSpPr>
        <p:spPr bwMode="auto">
          <a:xfrm>
            <a:off x="4572000" y="5084763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42" name="Object 30"/>
          <p:cNvGraphicFramePr>
            <a:graphicFrameLocks noChangeAspect="1"/>
          </p:cNvGraphicFramePr>
          <p:nvPr/>
        </p:nvGraphicFramePr>
        <p:xfrm>
          <a:off x="3276600" y="6381750"/>
          <a:ext cx="323850" cy="355600"/>
        </p:xfrm>
        <a:graphic>
          <a:graphicData uri="http://schemas.openxmlformats.org/presentationml/2006/ole">
            <p:oleObj spid="_x0000_s38942" name="数式" r:id="rId8" imgW="126720" imgH="139680" progId="Equation.3">
              <p:embed/>
            </p:oleObj>
          </a:graphicData>
        </a:graphic>
      </p:graphicFrame>
      <p:graphicFrame>
        <p:nvGraphicFramePr>
          <p:cNvPr id="38943" name="Object 31"/>
          <p:cNvGraphicFramePr>
            <a:graphicFrameLocks noChangeAspect="1"/>
          </p:cNvGraphicFramePr>
          <p:nvPr/>
        </p:nvGraphicFramePr>
        <p:xfrm>
          <a:off x="4716463" y="6308725"/>
          <a:ext cx="323850" cy="452438"/>
        </p:xfrm>
        <a:graphic>
          <a:graphicData uri="http://schemas.openxmlformats.org/presentationml/2006/ole">
            <p:oleObj spid="_x0000_s38943" name="数式" r:id="rId9" imgW="126720" imgH="177480" progId="Equation.3">
              <p:embed/>
            </p:oleObj>
          </a:graphicData>
        </a:graphic>
      </p:graphicFrame>
      <p:sp>
        <p:nvSpPr>
          <p:cNvPr id="38964" name="Line 32"/>
          <p:cNvSpPr>
            <a:spLocks noChangeShapeType="1"/>
          </p:cNvSpPr>
          <p:nvPr/>
        </p:nvSpPr>
        <p:spPr bwMode="auto">
          <a:xfrm>
            <a:off x="4859338" y="4941888"/>
            <a:ext cx="0" cy="1366837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65" name="Oval 12"/>
          <p:cNvSpPr>
            <a:spLocks noChangeArrowheads="1"/>
          </p:cNvSpPr>
          <p:nvPr/>
        </p:nvSpPr>
        <p:spPr bwMode="auto">
          <a:xfrm>
            <a:off x="4716463" y="47244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66" name="Line 33"/>
          <p:cNvSpPr>
            <a:spLocks noChangeShapeType="1"/>
          </p:cNvSpPr>
          <p:nvPr/>
        </p:nvSpPr>
        <p:spPr bwMode="auto">
          <a:xfrm>
            <a:off x="3419475" y="6092825"/>
            <a:ext cx="0" cy="2159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67" name="Line 34"/>
          <p:cNvSpPr>
            <a:spLocks noChangeShapeType="1"/>
          </p:cNvSpPr>
          <p:nvPr/>
        </p:nvSpPr>
        <p:spPr bwMode="auto">
          <a:xfrm>
            <a:off x="3059113" y="5949950"/>
            <a:ext cx="36036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68" name="Oval 11"/>
          <p:cNvSpPr>
            <a:spLocks noChangeArrowheads="1"/>
          </p:cNvSpPr>
          <p:nvPr/>
        </p:nvSpPr>
        <p:spPr bwMode="auto">
          <a:xfrm>
            <a:off x="332581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69" name="Line 35"/>
          <p:cNvSpPr>
            <a:spLocks noChangeShapeType="1"/>
          </p:cNvSpPr>
          <p:nvPr/>
        </p:nvSpPr>
        <p:spPr bwMode="auto">
          <a:xfrm>
            <a:off x="3132138" y="4797425"/>
            <a:ext cx="165576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48" name="Object 36"/>
          <p:cNvGraphicFramePr>
            <a:graphicFrameLocks noChangeAspect="1"/>
          </p:cNvGraphicFramePr>
          <p:nvPr/>
        </p:nvGraphicFramePr>
        <p:xfrm>
          <a:off x="2771775" y="5737225"/>
          <a:ext cx="323850" cy="355600"/>
        </p:xfrm>
        <a:graphic>
          <a:graphicData uri="http://schemas.openxmlformats.org/presentationml/2006/ole">
            <p:oleObj spid="_x0000_s38948" name="数式" r:id="rId10" imgW="126720" imgH="139680" progId="Equation.3">
              <p:embed/>
            </p:oleObj>
          </a:graphicData>
        </a:graphic>
      </p:graphicFrame>
      <p:graphicFrame>
        <p:nvGraphicFramePr>
          <p:cNvPr id="38949" name="Object 37"/>
          <p:cNvGraphicFramePr>
            <a:graphicFrameLocks noChangeAspect="1"/>
          </p:cNvGraphicFramePr>
          <p:nvPr/>
        </p:nvGraphicFramePr>
        <p:xfrm>
          <a:off x="2771775" y="4581525"/>
          <a:ext cx="323850" cy="452438"/>
        </p:xfrm>
        <a:graphic>
          <a:graphicData uri="http://schemas.openxmlformats.org/presentationml/2006/ole">
            <p:oleObj spid="_x0000_s38949" name="数式" r:id="rId11" imgW="126720" imgH="177480" progId="Equation.3">
              <p:embed/>
            </p:oleObj>
          </a:graphicData>
        </a:graphic>
      </p:graphicFrame>
      <p:graphicFrame>
        <p:nvGraphicFramePr>
          <p:cNvPr id="38950" name="Object 38"/>
          <p:cNvGraphicFramePr>
            <a:graphicFrameLocks noChangeAspect="1"/>
          </p:cNvGraphicFramePr>
          <p:nvPr/>
        </p:nvGraphicFramePr>
        <p:xfrm>
          <a:off x="2808288" y="5013325"/>
          <a:ext cx="323850" cy="419100"/>
        </p:xfrm>
        <a:graphic>
          <a:graphicData uri="http://schemas.openxmlformats.org/presentationml/2006/ole">
            <p:oleObj spid="_x0000_s38950" name="数式" r:id="rId12" imgW="126720" imgH="164880" progId="Equation.3">
              <p:embed/>
            </p:oleObj>
          </a:graphicData>
        </a:graphic>
      </p:graphicFrame>
      <p:graphicFrame>
        <p:nvGraphicFramePr>
          <p:cNvPr id="38951" name="Object 39"/>
          <p:cNvGraphicFramePr>
            <a:graphicFrameLocks noChangeAspect="1"/>
          </p:cNvGraphicFramePr>
          <p:nvPr/>
        </p:nvGraphicFramePr>
        <p:xfrm>
          <a:off x="4211638" y="6308725"/>
          <a:ext cx="323850" cy="419100"/>
        </p:xfrm>
        <a:graphic>
          <a:graphicData uri="http://schemas.openxmlformats.org/presentationml/2006/ole">
            <p:oleObj spid="_x0000_s38951" name="数式" r:id="rId13" imgW="126720" imgH="164880" progId="Equation.3">
              <p:embed/>
            </p:oleObj>
          </a:graphicData>
        </a:graphic>
      </p:graphicFrame>
      <p:sp>
        <p:nvSpPr>
          <p:cNvPr id="38970" name="Line 40"/>
          <p:cNvSpPr>
            <a:spLocks noChangeShapeType="1"/>
          </p:cNvSpPr>
          <p:nvPr/>
        </p:nvSpPr>
        <p:spPr bwMode="auto">
          <a:xfrm flipV="1">
            <a:off x="4356100" y="5229225"/>
            <a:ext cx="0" cy="1079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71" name="Line 41"/>
          <p:cNvSpPr>
            <a:spLocks noChangeShapeType="1"/>
          </p:cNvSpPr>
          <p:nvPr/>
        </p:nvSpPr>
        <p:spPr bwMode="auto">
          <a:xfrm flipH="1">
            <a:off x="3132138" y="5229225"/>
            <a:ext cx="12239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274</Words>
  <Application>Microsoft Office PowerPoint</Application>
  <PresentationFormat>画面に合わせる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テーマ</vt:lpstr>
      <vt:lpstr>数式</vt:lpstr>
      <vt:lpstr>Green Coordinates</vt:lpstr>
      <vt:lpstr>How to Deform?</vt:lpstr>
      <vt:lpstr>Conventional Coordinates</vt:lpstr>
      <vt:lpstr>An Example (Barycentric coordinates on simplex) </vt:lpstr>
      <vt:lpstr>Problems of Conventional Methods</vt:lpstr>
      <vt:lpstr>Previous Work for Deformation</vt:lpstr>
      <vt:lpstr>Proposed Method</vt:lpstr>
      <vt:lpstr>Interpolation vs. Approximation</vt:lpstr>
      <vt:lpstr>Harmonic Function</vt:lpstr>
      <vt:lpstr>Solution using Green’s Identity  (In  textbook part)</vt:lpstr>
      <vt:lpstr>スライド 11</vt:lpstr>
      <vt:lpstr>Calculation of Green Coordinates</vt:lpstr>
      <vt:lpstr>Properties of Green Coordinates</vt:lpstr>
      <vt:lpstr>Scaling of Normals</vt:lpstr>
      <vt:lpstr>Extension to Cage’s Exterior</vt:lpstr>
      <vt:lpstr>How to Extend ?</vt:lpstr>
      <vt:lpstr>Multiple Exit Faces</vt:lpstr>
      <vt:lpstr>Discussions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ohtake</dc:creator>
  <cp:lastModifiedBy>ohtake</cp:lastModifiedBy>
  <cp:revision>122</cp:revision>
  <dcterms:created xsi:type="dcterms:W3CDTF">2009-04-30T03:23:19Z</dcterms:created>
  <dcterms:modified xsi:type="dcterms:W3CDTF">2009-05-12T01:49:00Z</dcterms:modified>
</cp:coreProperties>
</file>