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25.wmf"/><Relationship Id="rId7" Type="http://schemas.openxmlformats.org/officeDocument/2006/relationships/image" Target="../media/image39.wmf"/><Relationship Id="rId2" Type="http://schemas.openxmlformats.org/officeDocument/2006/relationships/image" Target="../media/image24.wmf"/><Relationship Id="rId1" Type="http://schemas.openxmlformats.org/officeDocument/2006/relationships/image" Target="../media/image38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42.wmf"/><Relationship Id="rId4" Type="http://schemas.openxmlformats.org/officeDocument/2006/relationships/image" Target="../media/image26.wmf"/><Relationship Id="rId9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517F2-EA61-4023-8A86-07D6D5D26FA5}" type="datetimeFigureOut">
              <a:rPr kumimoji="1" lang="ja-JP" altLang="en-US" smtClean="0"/>
              <a:t>2017/10/11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64B97-B73F-4934-B63B-36F2D83EC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281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4B97-B73F-4934-B63B-36F2D83EC12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43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F83B-01B0-400C-911E-4704032019EB}" type="datetime1">
              <a:rPr lang="ja-JP" altLang="en-US" smtClean="0"/>
              <a:t>2017/10/11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D2D2B-78FE-42AA-8705-D0624953DD0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935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0980-3FD6-4660-BB35-8BB04C95544C}" type="datetime1">
              <a:rPr lang="ja-JP" altLang="en-US" smtClean="0"/>
              <a:t>2017/10/11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ABE62-80CF-4308-8C6F-2E86E99994F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47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693E-3A44-4500-98C9-ADFE63CF63BB}" type="datetime1">
              <a:rPr lang="ja-JP" altLang="en-US" smtClean="0"/>
              <a:t>2017/10/11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CA82B-000F-4855-950B-B30B7BE2C4C4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150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3579-C5CB-4A95-B460-A6A08032F11B}" type="datetime1">
              <a:rPr lang="ja-JP" altLang="en-US" smtClean="0"/>
              <a:t>2017/10/11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2000"/>
            </a:lvl1pPr>
          </a:lstStyle>
          <a:p>
            <a:fld id="{040EAE2B-A0E3-4A4C-8119-C7183A7E539F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202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FCC2-C89B-4E6A-860B-8D4BDEAE43E1}" type="datetime1">
              <a:rPr lang="ja-JP" altLang="en-US" smtClean="0"/>
              <a:t>2017/10/11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D39C4-679E-4326-9D63-AE9959C54D2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206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9552-97BA-4B6E-85F4-C2991E2CBAFC}" type="datetime1">
              <a:rPr lang="ja-JP" altLang="en-US" smtClean="0"/>
              <a:t>2017/10/11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178F8-F608-4796-96E3-39BEA998B2B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287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0E9D-6BE1-421C-926D-8D4725647336}" type="datetime1">
              <a:rPr lang="ja-JP" altLang="en-US" smtClean="0"/>
              <a:t>2017/10/11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68355-27DC-4863-80D9-8020B3FEB33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997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DAE0-7F08-4D8C-8C3F-678D4E4CC973}" type="datetime1">
              <a:rPr lang="ja-JP" altLang="en-US" smtClean="0"/>
              <a:t>2017/10/11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85BC-5313-41C5-9C51-8786E15C5B6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244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02B9-3B96-47DB-84B7-7C75B12A2F0C}" type="datetime1">
              <a:rPr lang="ja-JP" altLang="en-US" smtClean="0"/>
              <a:t>2017/10/11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5D060-4EA8-48ED-AE8A-76FD06D5B60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739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AD4B-ABF3-4428-8A89-5C557FE7BDBA}" type="datetime1">
              <a:rPr lang="ja-JP" altLang="en-US" smtClean="0"/>
              <a:t>2017/10/11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18A1C-C3BA-4E49-9B68-6814959166D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034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21E47-BD06-4BF9-987E-2BF73BCFED42}" type="datetime1">
              <a:rPr lang="ja-JP" altLang="en-US" smtClean="0"/>
              <a:t>2017/10/11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6A3D8-66F4-4288-8FD8-43DDDD0A58F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188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FBF2CD-F19C-431B-98B9-21E8A82FBDE0}" type="datetime1">
              <a:rPr lang="ja-JP" altLang="en-US" smtClean="0"/>
              <a:t>2017/10/11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F924E34-7859-4121-B5C0-AA121D2ED2CB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6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oleObject" Target="../embeddings/oleObject15.bin"/><Relationship Id="rId21" Type="http://schemas.openxmlformats.org/officeDocument/2006/relationships/image" Target="../media/image23.wmf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17" Type="http://schemas.openxmlformats.org/officeDocument/2006/relationships/image" Target="../media/image31.png"/><Relationship Id="rId25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png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24" Type="http://schemas.openxmlformats.org/officeDocument/2006/relationships/oleObject" Target="../embeddings/oleObject24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9.png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26.bin"/><Relationship Id="rId10" Type="http://schemas.openxmlformats.org/officeDocument/2006/relationships/image" Target="../media/image19.wmf"/><Relationship Id="rId19" Type="http://schemas.openxmlformats.org/officeDocument/2006/relationships/image" Target="../media/image22.wmf"/><Relationship Id="rId31" Type="http://schemas.openxmlformats.org/officeDocument/2006/relationships/image" Target="../media/image28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6.wmf"/><Relationship Id="rId30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28.wmf"/><Relationship Id="rId22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atin typeface="Arial" panose="020B0604020202020204" pitchFamily="34" charset="0"/>
              </a:rPr>
              <a:t>Poisson Image Editing</a:t>
            </a:r>
            <a:br>
              <a:rPr lang="en-US" altLang="ja-JP" smtClean="0">
                <a:latin typeface="Arial" panose="020B0604020202020204" pitchFamily="34" charset="0"/>
              </a:rPr>
            </a:br>
            <a:r>
              <a:rPr lang="en-US" altLang="ja-JP" sz="3200" smtClean="0">
                <a:latin typeface="Arial" panose="020B0604020202020204" pitchFamily="34" charset="0"/>
              </a:rPr>
              <a:t>SIGGRAPH 2003</a:t>
            </a:r>
            <a:endParaRPr lang="ja-JP" altLang="en-US" sz="3200" smtClean="0">
              <a:latin typeface="Arial" panose="020B0604020202020204" pitchFamily="34" charset="0"/>
            </a:endParaRPr>
          </a:p>
        </p:txBody>
      </p:sp>
      <p:sp>
        <p:nvSpPr>
          <p:cNvPr id="7171" name="サブタイトル 2"/>
          <p:cNvSpPr>
            <a:spLocks noGrp="1"/>
          </p:cNvSpPr>
          <p:nvPr>
            <p:ph type="subTitle" idx="1"/>
          </p:nvPr>
        </p:nvSpPr>
        <p:spPr>
          <a:xfrm>
            <a:off x="357188" y="3692525"/>
            <a:ext cx="8535987" cy="889000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rgbClr val="898989"/>
                </a:solidFill>
                <a:latin typeface="Arial" panose="020B0604020202020204" pitchFamily="34" charset="0"/>
              </a:rPr>
              <a:t>Patrick Perez  Michel Gangnet   Andrew Blake</a:t>
            </a:r>
            <a:endParaRPr lang="ja-JP" altLang="en-US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テキスト ボックス 3"/>
          <p:cNvSpPr txBox="1">
            <a:spLocks noChangeArrowheads="1"/>
          </p:cNvSpPr>
          <p:nvPr/>
        </p:nvSpPr>
        <p:spPr bwMode="auto">
          <a:xfrm>
            <a:off x="1500188" y="214313"/>
            <a:ext cx="6146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3600">
                <a:latin typeface="Calibri" panose="020F0502020204030204" pitchFamily="34" charset="0"/>
              </a:rPr>
              <a:t>形状データ処理工学</a:t>
            </a:r>
            <a:endParaRPr lang="en-US" altLang="ja-JP" sz="3600">
              <a:latin typeface="Calibri" panose="020F0502020204030204" pitchFamily="34" charset="0"/>
            </a:endParaRPr>
          </a:p>
          <a:p>
            <a:pPr algn="ctr" eaLnBrk="1" hangingPunct="1"/>
            <a:r>
              <a:rPr lang="ja-JP" altLang="en-US" sz="3600">
                <a:latin typeface="Calibri" panose="020F0502020204030204" pitchFamily="34" charset="0"/>
              </a:rPr>
              <a:t>ラスタデータ処理</a:t>
            </a:r>
            <a:r>
              <a:rPr lang="en-US" altLang="ja-JP" sz="3600">
                <a:latin typeface="Calibri" panose="020F0502020204030204" pitchFamily="34" charset="0"/>
              </a:rPr>
              <a:t>(1)</a:t>
            </a:r>
            <a:r>
              <a:rPr lang="ja-JP" altLang="en-US" sz="3600">
                <a:latin typeface="Calibri" panose="020F0502020204030204" pitchFamily="34" charset="0"/>
              </a:rPr>
              <a:t>に関係した</a:t>
            </a:r>
            <a:endParaRPr lang="en-US" altLang="ja-JP" sz="3600">
              <a:latin typeface="Calibri" panose="020F0502020204030204" pitchFamily="34" charset="0"/>
            </a:endParaRPr>
          </a:p>
          <a:p>
            <a:pPr algn="ctr" eaLnBrk="1" hangingPunct="1"/>
            <a:r>
              <a:rPr lang="ja-JP" altLang="en-US" sz="3600">
                <a:latin typeface="Calibri" panose="020F0502020204030204" pitchFamily="34" charset="0"/>
              </a:rPr>
              <a:t>論文紹介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11188" y="5319713"/>
            <a:ext cx="81375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/>
              <a:t>紹介する理由</a:t>
            </a:r>
            <a:r>
              <a:rPr lang="en-US" altLang="ja-JP" sz="2400"/>
              <a:t>:</a:t>
            </a:r>
          </a:p>
          <a:p>
            <a:pPr algn="ctr" eaLnBrk="1" hangingPunct="1">
              <a:buFontTx/>
              <a:buChar char="•"/>
            </a:pPr>
            <a:r>
              <a:rPr lang="ja-JP" altLang="en-US" sz="2400"/>
              <a:t> ポアソン方程式を形状処理の分野に流行らせた論文</a:t>
            </a:r>
          </a:p>
          <a:p>
            <a:pPr algn="ctr" eaLnBrk="1" hangingPunct="1">
              <a:buFontTx/>
              <a:buChar char="•"/>
            </a:pPr>
            <a:r>
              <a:rPr lang="ja-JP" altLang="en-US" sz="2400"/>
              <a:t> 単純で多くの問題に応用可能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Picture\implicit\f_negativ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57438"/>
            <a:ext cx="4492625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C:\Picture\implicit\f_positive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4929188"/>
            <a:ext cx="21367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ポアソン方程式のまとめ</a:t>
            </a:r>
          </a:p>
        </p:txBody>
      </p:sp>
      <p:sp>
        <p:nvSpPr>
          <p:cNvPr id="11269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3288"/>
            <a:ext cx="8229600" cy="1811337"/>
          </a:xfrm>
        </p:spPr>
        <p:txBody>
          <a:bodyPr/>
          <a:lstStyle/>
          <a:p>
            <a:pPr eaLnBrk="1" hangingPunct="1"/>
            <a:r>
              <a:rPr lang="ja-JP" altLang="en-US" smtClean="0"/>
              <a:t>入力のベクトル場に</a:t>
            </a:r>
            <a:r>
              <a:rPr lang="ja-JP" altLang="en-US" u="sng" smtClean="0"/>
              <a:t>近い</a:t>
            </a:r>
            <a:r>
              <a:rPr lang="ja-JP" altLang="en-US" smtClean="0"/>
              <a:t>勾配ベクトルをもつ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                       </a:t>
            </a:r>
            <a:r>
              <a:rPr lang="ja-JP" altLang="en-US" smtClean="0"/>
              <a:t>スカラー場を作ることができる</a:t>
            </a:r>
            <a:endParaRPr lang="en-US" altLang="ja-JP" smtClean="0"/>
          </a:p>
          <a:p>
            <a:pPr lvl="1" eaLnBrk="1" hangingPunct="1"/>
            <a:r>
              <a:rPr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t>差分を足し合わせてデータを作り出す</a:t>
            </a:r>
            <a:endParaRPr lang="en-US" altLang="ja-JP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ja-JP" altLang="en-US" smtClean="0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 rot="10800000">
            <a:off x="1390650" y="4322763"/>
            <a:ext cx="2182813" cy="1181100"/>
          </a:xfrm>
          <a:custGeom>
            <a:avLst/>
            <a:gdLst>
              <a:gd name="T0" fmla="*/ 0 w 1375"/>
              <a:gd name="T1" fmla="*/ 485 h 744"/>
              <a:gd name="T2" fmla="*/ 941 w 1375"/>
              <a:gd name="T3" fmla="*/ 744 h 744"/>
              <a:gd name="T4" fmla="*/ 1375 w 1375"/>
              <a:gd name="T5" fmla="*/ 248 h 744"/>
              <a:gd name="T6" fmla="*/ 551 w 1375"/>
              <a:gd name="T7" fmla="*/ 0 h 744"/>
              <a:gd name="T8" fmla="*/ 0 w 1375"/>
              <a:gd name="T9" fmla="*/ 485 h 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5"/>
              <a:gd name="T16" fmla="*/ 0 h 744"/>
              <a:gd name="T17" fmla="*/ 1375 w 1375"/>
              <a:gd name="T18" fmla="*/ 744 h 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5" h="744">
                <a:moveTo>
                  <a:pt x="0" y="485"/>
                </a:moveTo>
                <a:lnTo>
                  <a:pt x="941" y="744"/>
                </a:lnTo>
                <a:lnTo>
                  <a:pt x="1375" y="248"/>
                </a:lnTo>
                <a:lnTo>
                  <a:pt x="551" y="0"/>
                </a:lnTo>
                <a:lnTo>
                  <a:pt x="0" y="485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1271" name="Picture 1035" descr="C:\Documents and Settings\Administrator\デスクトップ\sq_vecF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857500"/>
            <a:ext cx="3000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テキスト ボックス 14"/>
          <p:cNvSpPr txBox="1">
            <a:spLocks noChangeArrowheads="1"/>
          </p:cNvSpPr>
          <p:nvPr/>
        </p:nvSpPr>
        <p:spPr bwMode="auto">
          <a:xfrm>
            <a:off x="6286500" y="5857875"/>
            <a:ext cx="1541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/>
              <a:t>ベクトル場</a:t>
            </a:r>
          </a:p>
        </p:txBody>
      </p:sp>
      <p:cxnSp>
        <p:nvCxnSpPr>
          <p:cNvPr id="17" name="直線矢印コネクタ 16"/>
          <p:cNvCxnSpPr>
            <a:cxnSpLocks noChangeShapeType="1"/>
          </p:cNvCxnSpPr>
          <p:nvPr/>
        </p:nvCxnSpPr>
        <p:spPr bwMode="auto">
          <a:xfrm flipH="1">
            <a:off x="2700338" y="4365625"/>
            <a:ext cx="2735262" cy="565150"/>
          </a:xfrm>
          <a:prstGeom prst="straightConnector1">
            <a:avLst/>
          </a:prstGeom>
          <a:noFill/>
          <a:ln w="50800" algn="ctr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テキスト ボックス 18"/>
          <p:cNvSpPr txBox="1">
            <a:spLocks noChangeArrowheads="1"/>
          </p:cNvSpPr>
          <p:nvPr/>
        </p:nvSpPr>
        <p:spPr bwMode="auto">
          <a:xfrm>
            <a:off x="3028950" y="6324600"/>
            <a:ext cx="268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/>
              <a:t>作り出されたデータ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ja-JP" altLang="en-US" smtClean="0"/>
              <a:t>応用 </a:t>
            </a:r>
            <a:r>
              <a:rPr lang="en-US" altLang="ja-JP" smtClean="0"/>
              <a:t>: </a:t>
            </a:r>
            <a:r>
              <a:rPr lang="ja-JP" altLang="en-US" smtClean="0"/>
              <a:t>画像の複製</a:t>
            </a:r>
            <a:endParaRPr lang="en-US" altLang="ja-JP" smtClean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71550" y="981075"/>
            <a:ext cx="76644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800"/>
              <a:t>切り取った画像の差分をそのまま使って、</a:t>
            </a:r>
            <a:r>
              <a:rPr lang="en-US" altLang="ja-JP" sz="2800"/>
              <a:t/>
            </a:r>
            <a:br>
              <a:rPr lang="en-US" altLang="ja-JP" sz="2800"/>
            </a:br>
            <a:r>
              <a:rPr lang="ja-JP" altLang="en-US" sz="2800"/>
              <a:t>　　　　　　　　　　　　　　　　　　　　境界だけ合わせる</a:t>
            </a:r>
            <a:endParaRPr lang="en-US" altLang="ja-JP" sz="280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22383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432050"/>
            <a:ext cx="62642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87675" y="6021388"/>
            <a:ext cx="251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/>
              <a:t>重ねて置いただけ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867400" y="5949950"/>
            <a:ext cx="3003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ポアソンを解いた結果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顔色が悪すぎる・・・</a:t>
            </a:r>
            <a:r>
              <a:rPr lang="en-US" altLang="ja-JP" sz="2400"/>
              <a:t>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ja-JP" altLang="en-US" smtClean="0"/>
              <a:t>応用：色の影響を受けない複製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31146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914400"/>
            <a:ext cx="30480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78313"/>
            <a:ext cx="21812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908050"/>
            <a:ext cx="20764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4572000" y="3213100"/>
            <a:ext cx="0" cy="1944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500563" y="3686175"/>
            <a:ext cx="1054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模様を</a:t>
            </a:r>
          </a:p>
          <a:p>
            <a:pPr algn="ctr"/>
            <a:r>
              <a:rPr lang="ja-JP" altLang="en-US" sz="2400"/>
              <a:t>転送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12750" y="5300663"/>
            <a:ext cx="2576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リンゴを赤いまま</a:t>
            </a:r>
            <a:br>
              <a:rPr lang="ja-JP" altLang="en-US" sz="2400"/>
            </a:br>
            <a:r>
              <a:rPr lang="ja-JP" altLang="en-US" sz="2400"/>
              <a:t>転送した結果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赤チャンネルのみ</a:t>
            </a:r>
            <a:br>
              <a:rPr lang="ja-JP" altLang="en-US" sz="2400"/>
            </a:br>
            <a:r>
              <a:rPr lang="ja-JP" altLang="en-US" sz="2400"/>
              <a:t>強まってしまう）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19925" y="5157788"/>
            <a:ext cx="1917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リンゴを</a:t>
            </a:r>
            <a:br>
              <a:rPr lang="ja-JP" altLang="en-US" sz="2400"/>
            </a:br>
            <a:r>
              <a:rPr lang="ja-JP" altLang="en-US" sz="2400"/>
              <a:t>モノクロ画像</a:t>
            </a:r>
            <a:br>
              <a:rPr lang="ja-JP" altLang="en-US" sz="2400"/>
            </a:br>
            <a:r>
              <a:rPr lang="ja-JP" altLang="en-US" sz="2400"/>
              <a:t>にしてから</a:t>
            </a:r>
            <a:br>
              <a:rPr lang="ja-JP" altLang="en-US" sz="2400"/>
            </a:br>
            <a:r>
              <a:rPr lang="ja-JP" altLang="en-US" sz="2400"/>
              <a:t>転送した結果</a:t>
            </a:r>
          </a:p>
        </p:txBody>
      </p:sp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00663"/>
            <a:ext cx="1262063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12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05038"/>
            <a:ext cx="21240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ja-JP" altLang="en-US" smtClean="0"/>
              <a:t>応用 </a:t>
            </a:r>
            <a:r>
              <a:rPr lang="en-US" altLang="ja-JP" smtClean="0"/>
              <a:t>: </a:t>
            </a:r>
            <a:r>
              <a:rPr lang="ja-JP" altLang="en-US" smtClean="0"/>
              <a:t>画像の混合 </a:t>
            </a:r>
            <a:br>
              <a:rPr lang="ja-JP" altLang="en-US" smtClean="0"/>
            </a:br>
            <a:r>
              <a:rPr lang="en-US" altLang="ja-JP" sz="3200" smtClean="0"/>
              <a:t>(</a:t>
            </a:r>
            <a:r>
              <a:rPr lang="ja-JP" altLang="en-US" sz="3200" smtClean="0"/>
              <a:t>この論文の見せ場）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8925" y="1330325"/>
            <a:ext cx="8820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800"/>
              <a:t>切り取った画像と貼り付け先の画像の両方の差分を使う</a:t>
            </a:r>
          </a:p>
          <a:p>
            <a:pPr lvl="1">
              <a:buFontTx/>
              <a:buChar char="•"/>
            </a:pPr>
            <a:r>
              <a:rPr lang="ja-JP" altLang="en-US" sz="2800"/>
              <a:t>差分が大きい </a:t>
            </a:r>
            <a:r>
              <a:rPr lang="en-US" altLang="ja-JP" sz="2800"/>
              <a:t>(=</a:t>
            </a:r>
            <a:r>
              <a:rPr lang="ja-JP" altLang="en-US" sz="2800"/>
              <a:t>特徴が強い</a:t>
            </a:r>
            <a:r>
              <a:rPr lang="en-US" altLang="ja-JP" sz="2800"/>
              <a:t>) </a:t>
            </a:r>
            <a:r>
              <a:rPr lang="ja-JP" altLang="en-US" sz="2800"/>
              <a:t>方を採用する</a:t>
            </a:r>
            <a:endParaRPr lang="en-US" altLang="ja-JP" sz="28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8163" y="5651500"/>
            <a:ext cx="24860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差分の平均値を</a:t>
            </a:r>
          </a:p>
          <a:p>
            <a:pPr algn="ctr"/>
            <a:r>
              <a:rPr lang="ja-JP" altLang="en-US" sz="2400"/>
              <a:t>用いた結果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エッジが薄くなる</a:t>
            </a:r>
            <a:r>
              <a:rPr lang="en-US" altLang="ja-JP" sz="2400"/>
              <a:t>)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491163" y="5702300"/>
            <a:ext cx="3689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 dirty="0"/>
              <a:t>差分の大きな方を各場所で</a:t>
            </a:r>
          </a:p>
          <a:p>
            <a:pPr algn="ctr"/>
            <a:r>
              <a:rPr lang="ja-JP" altLang="en-US" sz="2400" dirty="0"/>
              <a:t>適合的に用いた結果</a:t>
            </a:r>
            <a:br>
              <a:rPr lang="ja-JP" altLang="en-US" sz="2400" dirty="0"/>
            </a:br>
            <a:r>
              <a:rPr lang="en-US" altLang="ja-JP" sz="2400" dirty="0"/>
              <a:t>(</a:t>
            </a:r>
            <a:r>
              <a:rPr lang="ja-JP" altLang="en-US" sz="2400" dirty="0"/>
              <a:t>エッジがよく残る</a:t>
            </a:r>
            <a:r>
              <a:rPr lang="en-US" altLang="ja-JP" sz="2400" dirty="0"/>
              <a:t>)</a:t>
            </a: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35433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255838"/>
            <a:ext cx="35337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473825"/>
            <a:ext cx="2133600" cy="365125"/>
          </a:xfrm>
        </p:spPr>
        <p:txBody>
          <a:bodyPr/>
          <a:lstStyle/>
          <a:p>
            <a:fld id="{DF05D060-4EA8-48ED-AE8A-76FD06D5B60C}" type="slidenum">
              <a:rPr lang="ja-JP" altLang="en-US" sz="2000" smtClean="0"/>
              <a:pPr/>
              <a:t>13</a:t>
            </a:fld>
            <a:endParaRPr lang="en-US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ja-JP" altLang="en-US" smtClean="0"/>
              <a:t>応用 </a:t>
            </a:r>
            <a:r>
              <a:rPr lang="en-US" altLang="ja-JP" smtClean="0"/>
              <a:t>: </a:t>
            </a:r>
            <a:r>
              <a:rPr lang="ja-JP" altLang="en-US" smtClean="0"/>
              <a:t>特徴を保存した画像の複製</a:t>
            </a:r>
            <a:endParaRPr lang="en-US" altLang="ja-JP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229600" cy="720725"/>
          </a:xfrm>
        </p:spPr>
        <p:txBody>
          <a:bodyPr/>
          <a:lstStyle/>
          <a:p>
            <a:r>
              <a:rPr lang="ja-JP" altLang="en-US" smtClean="0"/>
              <a:t>手法は前ページと同じ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1576388"/>
            <a:ext cx="1843087" cy="34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3444875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3500438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96850" y="5437188"/>
            <a:ext cx="3187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飛行機側の差分のみを</a:t>
            </a:r>
            <a:br>
              <a:rPr lang="ja-JP" altLang="en-US" sz="2400"/>
            </a:br>
            <a:r>
              <a:rPr lang="ja-JP" altLang="en-US" sz="2400"/>
              <a:t>用いると岩の部分が</a:t>
            </a:r>
            <a:br>
              <a:rPr lang="ja-JP" altLang="en-US" sz="2400"/>
            </a:br>
            <a:r>
              <a:rPr lang="ja-JP" altLang="en-US" sz="2400"/>
              <a:t>ぼやけてしまう</a:t>
            </a:r>
            <a:endParaRPr lang="en-US" altLang="ja-JP" sz="2400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295900" y="5481638"/>
            <a:ext cx="38846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差分の大きな方を各場所で</a:t>
            </a:r>
          </a:p>
          <a:p>
            <a:pPr algn="ctr"/>
            <a:r>
              <a:rPr lang="ja-JP" altLang="en-US" sz="2400"/>
              <a:t>適合的に用いた結果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煙の後ろに雲が残っている）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625850" cy="467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27175"/>
            <a:ext cx="3538538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ja-JP" altLang="en-US" smtClean="0"/>
              <a:t>応用 </a:t>
            </a:r>
            <a:r>
              <a:rPr lang="en-US" altLang="ja-JP" smtClean="0"/>
              <a:t>: </a:t>
            </a:r>
            <a:r>
              <a:rPr lang="ja-JP" altLang="en-US" smtClean="0"/>
              <a:t>画像の平滑化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4525963"/>
          </a:xfrm>
        </p:spPr>
        <p:txBody>
          <a:bodyPr/>
          <a:lstStyle/>
          <a:p>
            <a:r>
              <a:rPr lang="ja-JP" altLang="en-US" smtClean="0"/>
              <a:t>エッジでないところの差分をゼロにする</a:t>
            </a:r>
          </a:p>
          <a:p>
            <a:pPr lvl="1"/>
            <a:r>
              <a:rPr lang="ja-JP" altLang="en-US" smtClean="0"/>
              <a:t>色が似ているところはベタ塗りになる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835150" y="608806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入力画像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595813" y="6062663"/>
            <a:ext cx="3863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エッジを保存した平滑化結果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エッジの位置がずれない</a:t>
            </a:r>
            <a:r>
              <a:rPr lang="en-US" altLang="ja-JP" sz="2400"/>
              <a:t>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15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ja-JP" altLang="en-US" smtClean="0"/>
              <a:t>応用</a:t>
            </a:r>
            <a:r>
              <a:rPr lang="en-US" altLang="ja-JP" smtClean="0"/>
              <a:t>: </a:t>
            </a:r>
            <a:r>
              <a:rPr lang="ja-JP" altLang="en-US" smtClean="0"/>
              <a:t>明るさの調節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4525963"/>
          </a:xfrm>
        </p:spPr>
        <p:txBody>
          <a:bodyPr/>
          <a:lstStyle/>
          <a:p>
            <a:r>
              <a:rPr lang="ja-JP" altLang="en-US" smtClean="0"/>
              <a:t>差分の大きさを調整することで、</a:t>
            </a:r>
            <a:br>
              <a:rPr lang="ja-JP" altLang="en-US" smtClean="0"/>
            </a:br>
            <a:r>
              <a:rPr lang="ja-JP" altLang="en-US" smtClean="0"/>
              <a:t>  　　白とびを消したり明るくしたりできる</a:t>
            </a:r>
            <a:endParaRPr lang="en-US" altLang="ja-JP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89"/>
          <a:stretch>
            <a:fillRect/>
          </a:stretch>
        </p:blipFill>
        <p:spPr bwMode="auto">
          <a:xfrm>
            <a:off x="-92075" y="1790700"/>
            <a:ext cx="2668588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3"/>
          <a:stretch>
            <a:fillRect/>
          </a:stretch>
        </p:blipFill>
        <p:spPr bwMode="auto">
          <a:xfrm>
            <a:off x="4705350" y="1892300"/>
            <a:ext cx="263366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4"/>
          <a:stretch>
            <a:fillRect/>
          </a:stretch>
        </p:blipFill>
        <p:spPr bwMode="auto">
          <a:xfrm>
            <a:off x="2106613" y="3448050"/>
            <a:ext cx="260985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7"/>
          <a:stretch>
            <a:fillRect/>
          </a:stretch>
        </p:blipFill>
        <p:spPr bwMode="auto">
          <a:xfrm>
            <a:off x="6578600" y="3835400"/>
            <a:ext cx="2601913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55650" y="6356350"/>
            <a:ext cx="309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差分を増幅させた結果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367338" y="6356350"/>
            <a:ext cx="309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差分を縮小させた結果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16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-90488"/>
            <a:ext cx="8229600" cy="1143001"/>
          </a:xfrm>
        </p:spPr>
        <p:txBody>
          <a:bodyPr/>
          <a:lstStyle/>
          <a:p>
            <a:r>
              <a:rPr lang="ja-JP" altLang="en-US" smtClean="0"/>
              <a:t>応用</a:t>
            </a:r>
            <a:r>
              <a:rPr lang="en-US" altLang="ja-JP" smtClean="0"/>
              <a:t>: </a:t>
            </a:r>
            <a:r>
              <a:rPr lang="ja-JP" altLang="en-US" smtClean="0"/>
              <a:t>局所的な色の変更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01700"/>
            <a:ext cx="2451100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92150"/>
            <a:ext cx="3371850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719138"/>
            <a:ext cx="3408362" cy="497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79388" y="5661025"/>
            <a:ext cx="29511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背景をモノクロに変更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端の値を</a:t>
            </a:r>
            <a:br>
              <a:rPr lang="ja-JP" altLang="en-US" sz="2400"/>
            </a:br>
            <a:r>
              <a:rPr lang="ja-JP" altLang="en-US" sz="2400"/>
              <a:t>モノクロにする</a:t>
            </a:r>
            <a:r>
              <a:rPr lang="en-US" altLang="ja-JP" sz="2400"/>
              <a:t>)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194425" y="5626100"/>
            <a:ext cx="2698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黄色を赤っぽく変更</a:t>
            </a:r>
            <a:br>
              <a:rPr lang="ja-JP" altLang="en-US" sz="2400"/>
            </a:br>
            <a:r>
              <a:rPr lang="en-US" altLang="ja-JP" sz="2400"/>
              <a:t>(</a:t>
            </a:r>
            <a:r>
              <a:rPr lang="ja-JP" altLang="en-US" sz="2400"/>
              <a:t>赤を増やした</a:t>
            </a:r>
            <a:br>
              <a:rPr lang="ja-JP" altLang="en-US" sz="2400"/>
            </a:br>
            <a:r>
              <a:rPr lang="ja-JP" altLang="en-US" sz="2400"/>
              <a:t>差分画像を用いる</a:t>
            </a:r>
            <a:r>
              <a:rPr lang="en-US" altLang="ja-JP" sz="2400"/>
              <a:t>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17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ja-JP" altLang="en-US" smtClean="0"/>
              <a:t>応用 </a:t>
            </a:r>
            <a:r>
              <a:rPr lang="en-US" altLang="ja-JP" smtClean="0"/>
              <a:t>:</a:t>
            </a:r>
            <a:r>
              <a:rPr lang="ja-JP" altLang="en-US" smtClean="0"/>
              <a:t>タイル張り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23850" y="836613"/>
            <a:ext cx="8569325" cy="4525962"/>
          </a:xfrm>
        </p:spPr>
        <p:txBody>
          <a:bodyPr/>
          <a:lstStyle/>
          <a:p>
            <a:r>
              <a:rPr lang="ja-JP" altLang="en-US" smtClean="0"/>
              <a:t>ひとつのタイルに関して、</a:t>
            </a:r>
            <a:br>
              <a:rPr lang="ja-JP" altLang="en-US" smtClean="0"/>
            </a:br>
            <a:r>
              <a:rPr lang="ja-JP" altLang="en-US" smtClean="0"/>
              <a:t>   上端</a:t>
            </a:r>
            <a:r>
              <a:rPr lang="en-US" altLang="ja-JP" smtClean="0"/>
              <a:t>=</a:t>
            </a:r>
            <a:r>
              <a:rPr lang="ja-JP" altLang="en-US" smtClean="0"/>
              <a:t>下端 かつ 左端 </a:t>
            </a:r>
            <a:r>
              <a:rPr lang="en-US" altLang="ja-JP" smtClean="0"/>
              <a:t>= </a:t>
            </a:r>
            <a:r>
              <a:rPr lang="ja-JP" altLang="en-US" smtClean="0"/>
              <a:t>右端 とする </a:t>
            </a:r>
            <a:r>
              <a:rPr lang="en-US" altLang="ja-JP" smtClean="0"/>
              <a:t>(</a:t>
            </a:r>
            <a:r>
              <a:rPr lang="ja-JP" altLang="en-US" smtClean="0"/>
              <a:t>平均値</a:t>
            </a:r>
            <a:r>
              <a:rPr lang="en-US" altLang="ja-JP" smtClean="0"/>
              <a:t>)</a:t>
            </a:r>
          </a:p>
          <a:p>
            <a:pPr lvl="1"/>
            <a:r>
              <a:rPr lang="ja-JP" altLang="en-US" smtClean="0"/>
              <a:t>そうすると敷き詰めてもつなぎ目が見えない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2420938"/>
            <a:ext cx="4603750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87613"/>
            <a:ext cx="4464050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917575" y="5589588"/>
            <a:ext cx="3078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そのまま並べただけの</a:t>
            </a:r>
            <a:br>
              <a:rPr lang="ja-JP" altLang="en-US" sz="2400"/>
            </a:br>
            <a:r>
              <a:rPr lang="ja-JP" altLang="en-US" sz="2400"/>
              <a:t>結果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932363" y="5589588"/>
            <a:ext cx="401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400"/>
              <a:t>並べる前に端の値を合わせて</a:t>
            </a:r>
            <a:br>
              <a:rPr lang="ja-JP" altLang="en-US" sz="2400"/>
            </a:br>
            <a:r>
              <a:rPr lang="ja-JP" altLang="en-US" sz="2400"/>
              <a:t>並べた結果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18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応用のまとめ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ポアソン式を解く前に</a:t>
            </a:r>
            <a:br>
              <a:rPr lang="ja-JP" altLang="en-US" smtClean="0"/>
            </a:br>
            <a:r>
              <a:rPr lang="ja-JP" altLang="en-US" smtClean="0"/>
              <a:t>　差分</a:t>
            </a:r>
            <a:r>
              <a:rPr lang="en-US" altLang="ja-JP" smtClean="0"/>
              <a:t>(</a:t>
            </a:r>
            <a:r>
              <a:rPr lang="ja-JP" altLang="en-US" smtClean="0"/>
              <a:t>勾配ベクトル</a:t>
            </a:r>
            <a:r>
              <a:rPr lang="en-US" altLang="ja-JP" smtClean="0"/>
              <a:t>)</a:t>
            </a:r>
            <a:r>
              <a:rPr lang="ja-JP" altLang="en-US" smtClean="0"/>
              <a:t>や端の値</a:t>
            </a:r>
            <a:r>
              <a:rPr lang="en-US" altLang="ja-JP" smtClean="0"/>
              <a:t>(</a:t>
            </a:r>
            <a:r>
              <a:rPr lang="ja-JP" altLang="en-US" smtClean="0"/>
              <a:t>境界条件</a:t>
            </a:r>
            <a:r>
              <a:rPr lang="en-US" altLang="ja-JP" smtClean="0"/>
              <a:t>)</a:t>
            </a:r>
            <a:br>
              <a:rPr lang="en-US" altLang="ja-JP" smtClean="0"/>
            </a:br>
            <a:r>
              <a:rPr lang="en-US" altLang="ja-JP" smtClean="0"/>
              <a:t>     </a:t>
            </a:r>
            <a:r>
              <a:rPr lang="ja-JP" altLang="en-US" smtClean="0"/>
              <a:t>を変更することにより色々とできてしまう！</a:t>
            </a:r>
          </a:p>
          <a:p>
            <a:pPr lvl="1"/>
            <a:r>
              <a:rPr lang="ja-JP" altLang="en-US" smtClean="0"/>
              <a:t>画像の複製</a:t>
            </a:r>
          </a:p>
          <a:p>
            <a:pPr lvl="1"/>
            <a:r>
              <a:rPr lang="ja-JP" altLang="en-US" smtClean="0"/>
              <a:t>画像の混合</a:t>
            </a:r>
          </a:p>
          <a:p>
            <a:pPr lvl="1"/>
            <a:r>
              <a:rPr lang="ja-JP" altLang="en-US" smtClean="0"/>
              <a:t>明るさの調節</a:t>
            </a:r>
          </a:p>
          <a:p>
            <a:pPr lvl="1"/>
            <a:r>
              <a:rPr lang="ja-JP" altLang="en-US" smtClean="0"/>
              <a:t>局所的な色の変更</a:t>
            </a:r>
          </a:p>
          <a:p>
            <a:pPr lvl="1"/>
            <a:r>
              <a:rPr lang="ja-JP" altLang="en-US" smtClean="0"/>
              <a:t>タイル張り</a:t>
            </a:r>
          </a:p>
          <a:p>
            <a:pPr>
              <a:buFont typeface="Arial" panose="020B0604020202020204" pitchFamily="34" charset="0"/>
              <a:buNone/>
            </a:pPr>
            <a:endParaRPr lang="ja-JP" altLang="en-US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主にやりたいこと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3288"/>
            <a:ext cx="8229600" cy="4525962"/>
          </a:xfrm>
        </p:spPr>
        <p:txBody>
          <a:bodyPr/>
          <a:lstStyle/>
          <a:p>
            <a:pPr eaLnBrk="1" hangingPunct="1"/>
            <a:r>
              <a:rPr lang="ja-JP" altLang="en-US" smtClean="0"/>
              <a:t>ある画像の一部を他の画像へ複製 </a:t>
            </a:r>
            <a:r>
              <a:rPr lang="en-US" altLang="ja-JP" smtClean="0"/>
              <a:t>(</a:t>
            </a:r>
            <a:r>
              <a:rPr lang="en-US" altLang="ja-JP" smtClean="0">
                <a:latin typeface="Arial" panose="020B0604020202020204" pitchFamily="34" charset="0"/>
              </a:rPr>
              <a:t>cloning</a:t>
            </a:r>
            <a:r>
              <a:rPr lang="en-US" altLang="ja-JP" smtClean="0"/>
              <a:t>)</a:t>
            </a:r>
          </a:p>
          <a:p>
            <a:pPr eaLnBrk="1" hangingPunct="1"/>
            <a:endParaRPr lang="ja-JP" alt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571625"/>
            <a:ext cx="1662112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714625" y="1571625"/>
            <a:ext cx="2928938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5929313" y="1571625"/>
            <a:ext cx="292893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テキスト ボックス 6"/>
          <p:cNvSpPr txBox="1">
            <a:spLocks noChangeArrowheads="1"/>
          </p:cNvSpPr>
          <p:nvPr/>
        </p:nvSpPr>
        <p:spPr bwMode="auto">
          <a:xfrm>
            <a:off x="3357563" y="5857875"/>
            <a:ext cx="1658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latin typeface="Calibri" panose="020F0502020204030204" pitchFamily="34" charset="0"/>
              </a:rPr>
              <a:t>重ねただけ</a:t>
            </a:r>
          </a:p>
        </p:txBody>
      </p:sp>
      <p:sp>
        <p:nvSpPr>
          <p:cNvPr id="8200" name="テキスト ボックス 7"/>
          <p:cNvSpPr txBox="1">
            <a:spLocks noChangeArrowheads="1"/>
          </p:cNvSpPr>
          <p:nvPr/>
        </p:nvSpPr>
        <p:spPr bwMode="auto">
          <a:xfrm>
            <a:off x="6500813" y="5813425"/>
            <a:ext cx="1935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>
                <a:latin typeface="Calibri" panose="020F0502020204030204" pitchFamily="34" charset="0"/>
              </a:rPr>
              <a:t>提案手法を</a:t>
            </a:r>
            <a:endParaRPr lang="en-US" altLang="ja-JP" sz="2400">
              <a:latin typeface="Calibri" panose="020F0502020204030204" pitchFamily="34" charset="0"/>
            </a:endParaRPr>
          </a:p>
          <a:p>
            <a:pPr algn="ctr" eaLnBrk="1" hangingPunct="1"/>
            <a:r>
              <a:rPr lang="ja-JP" altLang="en-US" sz="2400">
                <a:latin typeface="Calibri" panose="020F0502020204030204" pitchFamily="34" charset="0"/>
              </a:rPr>
              <a:t>適用した結果</a:t>
            </a:r>
          </a:p>
        </p:txBody>
      </p:sp>
      <p:sp>
        <p:nvSpPr>
          <p:cNvPr id="9" name="円弧 8"/>
          <p:cNvSpPr/>
          <p:nvPr/>
        </p:nvSpPr>
        <p:spPr>
          <a:xfrm rot="10800000">
            <a:off x="428625" y="2500313"/>
            <a:ext cx="1143000" cy="2143125"/>
          </a:xfrm>
          <a:prstGeom prst="arc">
            <a:avLst>
              <a:gd name="adj1" fmla="val 16200007"/>
              <a:gd name="adj2" fmla="val 5571310"/>
            </a:avLst>
          </a:prstGeom>
          <a:ln w="38100">
            <a:solidFill>
              <a:srgbClr val="00FF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202" name="テキスト ボックス 9"/>
          <p:cNvSpPr txBox="1">
            <a:spLocks noChangeArrowheads="1"/>
          </p:cNvSpPr>
          <p:nvPr/>
        </p:nvSpPr>
        <p:spPr bwMode="auto">
          <a:xfrm>
            <a:off x="88900" y="2103438"/>
            <a:ext cx="554038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latin typeface="Calibri" panose="020F0502020204030204" pitchFamily="34" charset="0"/>
              </a:rPr>
              <a:t>切り取って貼りつけたい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395288" y="-26988"/>
            <a:ext cx="8229600" cy="1143001"/>
          </a:xfrm>
        </p:spPr>
        <p:txBody>
          <a:bodyPr/>
          <a:lstStyle/>
          <a:p>
            <a:r>
              <a:rPr lang="ja-JP" altLang="en-US" sz="4000" smtClean="0"/>
              <a:t>画像でのポアソン方程式の数値解法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68313" y="2492375"/>
            <a:ext cx="8229600" cy="4525963"/>
          </a:xfrm>
        </p:spPr>
        <p:txBody>
          <a:bodyPr/>
          <a:lstStyle/>
          <a:p>
            <a:r>
              <a:rPr lang="ja-JP" altLang="en-US" smtClean="0"/>
              <a:t>連立方程式として解く</a:t>
            </a:r>
          </a:p>
          <a:p>
            <a:pPr lvl="1"/>
            <a:r>
              <a:rPr lang="ja-JP" altLang="en-US" smtClean="0"/>
              <a:t>疎行列の逆行列 </a:t>
            </a:r>
            <a:r>
              <a:rPr lang="en-US" altLang="ja-JP" smtClean="0"/>
              <a:t>(</a:t>
            </a:r>
            <a:r>
              <a:rPr lang="ja-JP" altLang="en-US" smtClean="0"/>
              <a:t>コレスキー分解</a:t>
            </a:r>
            <a:r>
              <a:rPr lang="en-US" altLang="ja-JP" smtClean="0"/>
              <a:t>)</a:t>
            </a:r>
          </a:p>
          <a:p>
            <a:pPr lvl="1"/>
            <a:r>
              <a:rPr lang="ja-JP" altLang="en-US" smtClean="0"/>
              <a:t>繰り返し方 </a:t>
            </a:r>
            <a:r>
              <a:rPr lang="en-US" altLang="ja-JP" smtClean="0"/>
              <a:t>(</a:t>
            </a:r>
            <a:r>
              <a:rPr lang="ja-JP" altLang="en-US" smtClean="0"/>
              <a:t>共役勾配方</a:t>
            </a:r>
            <a:r>
              <a:rPr lang="en-US" altLang="ja-JP" smtClean="0"/>
              <a:t>)</a:t>
            </a:r>
          </a:p>
          <a:p>
            <a:r>
              <a:rPr lang="ja-JP" altLang="en-US" smtClean="0"/>
              <a:t>平滑化とほぼ同じやり方でも</a:t>
            </a:r>
            <a:r>
              <a:rPr lang="ja-JP" altLang="en-US" u="sng" smtClean="0"/>
              <a:t>多分</a:t>
            </a:r>
            <a:r>
              <a:rPr lang="ja-JP" altLang="en-US" smtClean="0"/>
              <a:t>解ける</a:t>
            </a:r>
          </a:p>
        </p:txBody>
      </p:sp>
      <p:graphicFrame>
        <p:nvGraphicFramePr>
          <p:cNvPr id="32772" name="Object 43"/>
          <p:cNvGraphicFramePr>
            <a:graphicFrameLocks noChangeAspect="1"/>
          </p:cNvGraphicFramePr>
          <p:nvPr/>
        </p:nvGraphicFramePr>
        <p:xfrm>
          <a:off x="539750" y="973138"/>
          <a:ext cx="7921625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数式" r:id="rId3" imgW="2692080" imgH="482400" progId="Equation.3">
                  <p:embed/>
                </p:oleObj>
              </mc:Choice>
              <mc:Fallback>
                <p:oleObj name="数式" r:id="rId3" imgW="2692080" imgH="4824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73138"/>
                        <a:ext cx="7921625" cy="14144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43"/>
          <p:cNvGraphicFramePr>
            <a:graphicFrameLocks noChangeAspect="1"/>
          </p:cNvGraphicFramePr>
          <p:nvPr/>
        </p:nvGraphicFramePr>
        <p:xfrm>
          <a:off x="817563" y="4837113"/>
          <a:ext cx="74263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数式" r:id="rId5" imgW="2895480" imgH="406080" progId="Equation.3">
                  <p:embed/>
                </p:oleObj>
              </mc:Choice>
              <mc:Fallback>
                <p:oleObj name="数式" r:id="rId5" imgW="2895480" imgH="4060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837113"/>
                        <a:ext cx="74263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195513" y="6237288"/>
            <a:ext cx="451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/>
              <a:t>興味のある人は試して報告してください。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関連研究</a:t>
            </a:r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latin typeface="Arial" panose="020B0604020202020204" pitchFamily="34" charset="0"/>
                <a:cs typeface="Arial" panose="020B0604020202020204" pitchFamily="34" charset="0"/>
              </a:rPr>
              <a:t>Adobe Photoshop 7</a:t>
            </a:r>
            <a:r>
              <a:rPr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mtClean="0">
                <a:latin typeface="Arial" panose="020B0604020202020204" pitchFamily="34" charset="0"/>
                <a:cs typeface="Arial" panose="020B0604020202020204" pitchFamily="34" charset="0"/>
              </a:rPr>
              <a:t>[Adobe 2002]</a:t>
            </a:r>
          </a:p>
          <a:p>
            <a:pPr lvl="1" eaLnBrk="1" hangingPunct="1"/>
            <a:r>
              <a:rPr lang="ja-JP" altLang="en-US" smtClean="0"/>
              <a:t>論文が発表されてないので、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                     どのような実装をしてるか不明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(</a:t>
            </a:r>
            <a:r>
              <a:rPr lang="ja-JP" altLang="en-US" smtClean="0"/>
              <a:t>ちなみに紹介論文はマイクロソフトです</a:t>
            </a:r>
            <a:r>
              <a:rPr lang="en-US" altLang="ja-JP" smtClean="0"/>
              <a:t>)</a:t>
            </a:r>
          </a:p>
          <a:p>
            <a:pPr eaLnBrk="1" hangingPunct="1"/>
            <a:r>
              <a:rPr lang="ja-JP" altLang="en-US" smtClean="0"/>
              <a:t>ラプラシアンピラミッド</a:t>
            </a:r>
            <a:r>
              <a:rPr lang="en-US" altLang="ja-JP" smtClean="0"/>
              <a:t>(</a:t>
            </a:r>
            <a:r>
              <a:rPr lang="ja-JP" altLang="en-US" smtClean="0"/>
              <a:t>多重解像度表現</a:t>
            </a:r>
            <a:r>
              <a:rPr lang="en-US" altLang="ja-JP" smtClean="0"/>
              <a:t>) </a:t>
            </a:r>
            <a:br>
              <a:rPr lang="en-US" altLang="ja-JP" smtClean="0"/>
            </a:br>
            <a:r>
              <a:rPr lang="en-US" altLang="ja-JP" smtClean="0"/>
              <a:t> </a:t>
            </a:r>
            <a:r>
              <a:rPr lang="ja-JP" altLang="en-US" smtClean="0"/>
              <a:t>　　を使った方法 </a:t>
            </a:r>
            <a:r>
              <a:rPr lang="en-US" altLang="ja-JP" smtClean="0"/>
              <a:t> </a:t>
            </a:r>
            <a:r>
              <a:rPr lang="en-US" altLang="ja-JP" smtClean="0">
                <a:latin typeface="Arial" panose="020B0604020202020204" pitchFamily="34" charset="0"/>
                <a:cs typeface="Arial" panose="020B0604020202020204" pitchFamily="34" charset="0"/>
              </a:rPr>
              <a:t>[Burt and Adelson 1983]</a:t>
            </a:r>
          </a:p>
          <a:p>
            <a:pPr lvl="1" eaLnBrk="1" hangingPunct="1"/>
            <a:r>
              <a:rPr lang="ja-JP" altLang="en-US" u="sng" smtClean="0"/>
              <a:t>複雑</a:t>
            </a:r>
            <a:r>
              <a:rPr lang="ja-JP" altLang="en-US" smtClean="0"/>
              <a:t>。低解像度画像の影響によりおかしなことがおきることがある。</a:t>
            </a:r>
            <a:r>
              <a:rPr lang="en-US" altLang="ja-JP" smtClean="0"/>
              <a:t>(</a:t>
            </a:r>
            <a:r>
              <a:rPr lang="ja-JP" altLang="en-US" smtClean="0"/>
              <a:t>数学的にはほぼ同じ手法</a:t>
            </a:r>
            <a:r>
              <a:rPr lang="en-US" altLang="ja-JP" smtClean="0"/>
              <a:t>)</a:t>
            </a:r>
          </a:p>
          <a:p>
            <a:pPr lvl="1" eaLnBrk="1" hangingPunct="1"/>
            <a:r>
              <a:rPr lang="ja-JP" altLang="en-US" smtClean="0"/>
              <a:t>提案手法は入力の解像度のみ用いる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フリーフォーム 21"/>
          <p:cNvSpPr/>
          <p:nvPr/>
        </p:nvSpPr>
        <p:spPr>
          <a:xfrm>
            <a:off x="1357313" y="5418138"/>
            <a:ext cx="6429375" cy="868362"/>
          </a:xfrm>
          <a:custGeom>
            <a:avLst/>
            <a:gdLst>
              <a:gd name="connsiteX0" fmla="*/ 0 w 5805054"/>
              <a:gd name="connsiteY0" fmla="*/ 10391 h 62346"/>
              <a:gd name="connsiteX1" fmla="*/ 4883727 w 5805054"/>
              <a:gd name="connsiteY1" fmla="*/ 0 h 62346"/>
              <a:gd name="connsiteX2" fmla="*/ 5527963 w 5805054"/>
              <a:gd name="connsiteY2" fmla="*/ 62346 h 62346"/>
              <a:gd name="connsiteX0" fmla="*/ 0 w 6000792"/>
              <a:gd name="connsiteY0" fmla="*/ 10391 h 10391"/>
              <a:gd name="connsiteX1" fmla="*/ 4883727 w 6000792"/>
              <a:gd name="connsiteY1" fmla="*/ 0 h 10391"/>
              <a:gd name="connsiteX2" fmla="*/ 6000792 w 6000792"/>
              <a:gd name="connsiteY2" fmla="*/ 0 h 10391"/>
              <a:gd name="connsiteX0" fmla="*/ 0 w 6000792"/>
              <a:gd name="connsiteY0" fmla="*/ 796208 h 796208"/>
              <a:gd name="connsiteX1" fmla="*/ 1643074 w 6000792"/>
              <a:gd name="connsiteY1" fmla="*/ 0 h 796208"/>
              <a:gd name="connsiteX2" fmla="*/ 4883727 w 6000792"/>
              <a:gd name="connsiteY2" fmla="*/ 785817 h 796208"/>
              <a:gd name="connsiteX3" fmla="*/ 6000792 w 6000792"/>
              <a:gd name="connsiteY3" fmla="*/ 785817 h 796208"/>
              <a:gd name="connsiteX0" fmla="*/ 0 w 6000792"/>
              <a:gd name="connsiteY0" fmla="*/ 796208 h 796208"/>
              <a:gd name="connsiteX1" fmla="*/ 1643074 w 6000792"/>
              <a:gd name="connsiteY1" fmla="*/ 0 h 796208"/>
              <a:gd name="connsiteX2" fmla="*/ 4071966 w 6000792"/>
              <a:gd name="connsiteY2" fmla="*/ 0 h 796208"/>
              <a:gd name="connsiteX3" fmla="*/ 6000792 w 6000792"/>
              <a:gd name="connsiteY3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6000792 w 6000792"/>
              <a:gd name="connsiteY4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8519"/>
              <a:gd name="connsiteX1" fmla="*/ 1143008 w 6000792"/>
              <a:gd name="connsiteY1" fmla="*/ 785818 h 918519"/>
              <a:gd name="connsiteX2" fmla="*/ 1643074 w 6000792"/>
              <a:gd name="connsiteY2" fmla="*/ 0 h 918519"/>
              <a:gd name="connsiteX3" fmla="*/ 4071966 w 6000792"/>
              <a:gd name="connsiteY3" fmla="*/ 0 h 918519"/>
              <a:gd name="connsiteX4" fmla="*/ 4714908 w 6000792"/>
              <a:gd name="connsiteY4" fmla="*/ 785818 h 918519"/>
              <a:gd name="connsiteX5" fmla="*/ 6000792 w 6000792"/>
              <a:gd name="connsiteY5" fmla="*/ 785817 h 918519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3660"/>
              <a:gd name="connsiteX1" fmla="*/ 1143008 w 6000792"/>
              <a:gd name="connsiteY1" fmla="*/ 785818 h 833660"/>
              <a:gd name="connsiteX2" fmla="*/ 1643074 w 6000792"/>
              <a:gd name="connsiteY2" fmla="*/ 0 h 833660"/>
              <a:gd name="connsiteX3" fmla="*/ 4071966 w 6000792"/>
              <a:gd name="connsiteY3" fmla="*/ 0 h 833660"/>
              <a:gd name="connsiteX4" fmla="*/ 4714908 w 6000792"/>
              <a:gd name="connsiteY4" fmla="*/ 785818 h 833660"/>
              <a:gd name="connsiteX5" fmla="*/ 6000792 w 6000792"/>
              <a:gd name="connsiteY5" fmla="*/ 785817 h 833660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805519"/>
              <a:gd name="connsiteX1" fmla="*/ 1143008 w 6000792"/>
              <a:gd name="connsiteY1" fmla="*/ 785818 h 805519"/>
              <a:gd name="connsiteX2" fmla="*/ 1643074 w 6000792"/>
              <a:gd name="connsiteY2" fmla="*/ 0 h 805519"/>
              <a:gd name="connsiteX3" fmla="*/ 4071966 w 6000792"/>
              <a:gd name="connsiteY3" fmla="*/ 0 h 805519"/>
              <a:gd name="connsiteX4" fmla="*/ 4714908 w 6000792"/>
              <a:gd name="connsiteY4" fmla="*/ 785818 h 805519"/>
              <a:gd name="connsiteX5" fmla="*/ 6000792 w 6000792"/>
              <a:gd name="connsiteY5" fmla="*/ 785817 h 805519"/>
              <a:gd name="connsiteX0" fmla="*/ 0 w 6000792"/>
              <a:gd name="connsiteY0" fmla="*/ 796208 h 805519"/>
              <a:gd name="connsiteX1" fmla="*/ 1071570 w 6000792"/>
              <a:gd name="connsiteY1" fmla="*/ 214314 h 805519"/>
              <a:gd name="connsiteX2" fmla="*/ 1643074 w 6000792"/>
              <a:gd name="connsiteY2" fmla="*/ 0 h 805519"/>
              <a:gd name="connsiteX3" fmla="*/ 4071966 w 6000792"/>
              <a:gd name="connsiteY3" fmla="*/ 0 h 805519"/>
              <a:gd name="connsiteX4" fmla="*/ 4714908 w 6000792"/>
              <a:gd name="connsiteY4" fmla="*/ 785818 h 805519"/>
              <a:gd name="connsiteX5" fmla="*/ 6000792 w 6000792"/>
              <a:gd name="connsiteY5" fmla="*/ 785817 h 805519"/>
              <a:gd name="connsiteX0" fmla="*/ 0 w 6000792"/>
              <a:gd name="connsiteY0" fmla="*/ 796208 h 805519"/>
              <a:gd name="connsiteX1" fmla="*/ 1643074 w 6000792"/>
              <a:gd name="connsiteY1" fmla="*/ 0 h 805519"/>
              <a:gd name="connsiteX2" fmla="*/ 4071966 w 6000792"/>
              <a:gd name="connsiteY2" fmla="*/ 0 h 805519"/>
              <a:gd name="connsiteX3" fmla="*/ 4714908 w 6000792"/>
              <a:gd name="connsiteY3" fmla="*/ 785818 h 805519"/>
              <a:gd name="connsiteX4" fmla="*/ 6000792 w 6000792"/>
              <a:gd name="connsiteY4" fmla="*/ 785817 h 805519"/>
              <a:gd name="connsiteX0" fmla="*/ 0 w 6000792"/>
              <a:gd name="connsiteY0" fmla="*/ 796208 h 796208"/>
              <a:gd name="connsiteX1" fmla="*/ 1643074 w 6000792"/>
              <a:gd name="connsiteY1" fmla="*/ 0 h 796208"/>
              <a:gd name="connsiteX2" fmla="*/ 4071966 w 6000792"/>
              <a:gd name="connsiteY2" fmla="*/ 0 h 796208"/>
              <a:gd name="connsiteX3" fmla="*/ 6000792 w 6000792"/>
              <a:gd name="connsiteY3" fmla="*/ 785817 h 796208"/>
              <a:gd name="connsiteX0" fmla="*/ 0 w 6000792"/>
              <a:gd name="connsiteY0" fmla="*/ 796208 h 796208"/>
              <a:gd name="connsiteX1" fmla="*/ 4071966 w 6000792"/>
              <a:gd name="connsiteY1" fmla="*/ 0 h 796208"/>
              <a:gd name="connsiteX2" fmla="*/ 6000792 w 6000792"/>
              <a:gd name="connsiteY2" fmla="*/ 785817 h 796208"/>
              <a:gd name="connsiteX0" fmla="*/ 0 w 6000792"/>
              <a:gd name="connsiteY0" fmla="*/ 10391 h 10391"/>
              <a:gd name="connsiteX1" fmla="*/ 6000792 w 6000792"/>
              <a:gd name="connsiteY1" fmla="*/ 0 h 10391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45141 h 945141"/>
              <a:gd name="connsiteX1" fmla="*/ 3929090 w 6000792"/>
              <a:gd name="connsiteY1" fmla="*/ 6057 h 945141"/>
              <a:gd name="connsiteX2" fmla="*/ 6000792 w 6000792"/>
              <a:gd name="connsiteY2" fmla="*/ 934750 h 945141"/>
              <a:gd name="connsiteX0" fmla="*/ 0 w 6000792"/>
              <a:gd name="connsiteY0" fmla="*/ 945141 h 945141"/>
              <a:gd name="connsiteX1" fmla="*/ 3929090 w 6000792"/>
              <a:gd name="connsiteY1" fmla="*/ 6057 h 945141"/>
              <a:gd name="connsiteX2" fmla="*/ 6000792 w 6000792"/>
              <a:gd name="connsiteY2" fmla="*/ 934750 h 945141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4929222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4929222 w 6000792"/>
              <a:gd name="connsiteY1" fmla="*/ 0 h 939084"/>
              <a:gd name="connsiteX2" fmla="*/ 6000792 w 6000792"/>
              <a:gd name="connsiteY2" fmla="*/ 928693 h 939084"/>
              <a:gd name="connsiteX0" fmla="*/ 0 w 6429420"/>
              <a:gd name="connsiteY0" fmla="*/ 939084 h 939084"/>
              <a:gd name="connsiteX1" fmla="*/ 4929222 w 6429420"/>
              <a:gd name="connsiteY1" fmla="*/ 0 h 939084"/>
              <a:gd name="connsiteX2" fmla="*/ 6429420 w 6429420"/>
              <a:gd name="connsiteY2" fmla="*/ 928694 h 939084"/>
              <a:gd name="connsiteX0" fmla="*/ 0 w 6429420"/>
              <a:gd name="connsiteY0" fmla="*/ 939084 h 939084"/>
              <a:gd name="connsiteX1" fmla="*/ 4929222 w 6429420"/>
              <a:gd name="connsiteY1" fmla="*/ 0 h 939084"/>
              <a:gd name="connsiteX2" fmla="*/ 6429420 w 6429420"/>
              <a:gd name="connsiteY2" fmla="*/ 928694 h 939084"/>
              <a:gd name="connsiteX0" fmla="*/ 0 w 6429420"/>
              <a:gd name="connsiteY0" fmla="*/ 867646 h 867646"/>
              <a:gd name="connsiteX1" fmla="*/ 4643470 w 6429420"/>
              <a:gd name="connsiteY1" fmla="*/ 0 h 867646"/>
              <a:gd name="connsiteX2" fmla="*/ 6429420 w 6429420"/>
              <a:gd name="connsiteY2" fmla="*/ 857256 h 86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420" h="867646">
                <a:moveTo>
                  <a:pt x="0" y="867646"/>
                </a:moveTo>
                <a:cubicBezTo>
                  <a:pt x="1139559" y="298736"/>
                  <a:pt x="3270133" y="40264"/>
                  <a:pt x="4643470" y="0"/>
                </a:cubicBezTo>
                <a:cubicBezTo>
                  <a:pt x="5526259" y="27707"/>
                  <a:pt x="5906342" y="83984"/>
                  <a:pt x="6429420" y="85725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2428875" y="5286375"/>
            <a:ext cx="4214813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44" name="タイトル 1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手法の核となるアイディア</a:t>
            </a:r>
          </a:p>
        </p:txBody>
      </p:sp>
      <p:sp>
        <p:nvSpPr>
          <p:cNvPr id="1024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14375"/>
            <a:ext cx="8401050" cy="1928813"/>
          </a:xfrm>
        </p:spPr>
        <p:txBody>
          <a:bodyPr/>
          <a:lstStyle/>
          <a:p>
            <a:pPr eaLnBrk="1" hangingPunct="1"/>
            <a:r>
              <a:rPr lang="ja-JP" altLang="en-US" smtClean="0"/>
              <a:t>切り取ったデータを微分値の集まりとして扱い、　　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       </a:t>
            </a:r>
            <a:r>
              <a:rPr lang="ja-JP" altLang="en-US" smtClean="0"/>
              <a:t>微分値をなるべく保存して端を合わせる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1357313" y="2703513"/>
            <a:ext cx="6429375" cy="868362"/>
          </a:xfrm>
          <a:custGeom>
            <a:avLst/>
            <a:gdLst>
              <a:gd name="connsiteX0" fmla="*/ 0 w 5805054"/>
              <a:gd name="connsiteY0" fmla="*/ 10391 h 62346"/>
              <a:gd name="connsiteX1" fmla="*/ 4883727 w 5805054"/>
              <a:gd name="connsiteY1" fmla="*/ 0 h 62346"/>
              <a:gd name="connsiteX2" fmla="*/ 5527963 w 5805054"/>
              <a:gd name="connsiteY2" fmla="*/ 62346 h 62346"/>
              <a:gd name="connsiteX0" fmla="*/ 0 w 6000792"/>
              <a:gd name="connsiteY0" fmla="*/ 10391 h 10391"/>
              <a:gd name="connsiteX1" fmla="*/ 4883727 w 6000792"/>
              <a:gd name="connsiteY1" fmla="*/ 0 h 10391"/>
              <a:gd name="connsiteX2" fmla="*/ 6000792 w 6000792"/>
              <a:gd name="connsiteY2" fmla="*/ 0 h 10391"/>
              <a:gd name="connsiteX0" fmla="*/ 0 w 6000792"/>
              <a:gd name="connsiteY0" fmla="*/ 796208 h 796208"/>
              <a:gd name="connsiteX1" fmla="*/ 1643074 w 6000792"/>
              <a:gd name="connsiteY1" fmla="*/ 0 h 796208"/>
              <a:gd name="connsiteX2" fmla="*/ 4883727 w 6000792"/>
              <a:gd name="connsiteY2" fmla="*/ 785817 h 796208"/>
              <a:gd name="connsiteX3" fmla="*/ 6000792 w 6000792"/>
              <a:gd name="connsiteY3" fmla="*/ 785817 h 796208"/>
              <a:gd name="connsiteX0" fmla="*/ 0 w 6000792"/>
              <a:gd name="connsiteY0" fmla="*/ 796208 h 796208"/>
              <a:gd name="connsiteX1" fmla="*/ 1643074 w 6000792"/>
              <a:gd name="connsiteY1" fmla="*/ 0 h 796208"/>
              <a:gd name="connsiteX2" fmla="*/ 4071966 w 6000792"/>
              <a:gd name="connsiteY2" fmla="*/ 0 h 796208"/>
              <a:gd name="connsiteX3" fmla="*/ 6000792 w 6000792"/>
              <a:gd name="connsiteY3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6000792 w 6000792"/>
              <a:gd name="connsiteY4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8519"/>
              <a:gd name="connsiteX1" fmla="*/ 1143008 w 6000792"/>
              <a:gd name="connsiteY1" fmla="*/ 785818 h 918519"/>
              <a:gd name="connsiteX2" fmla="*/ 1643074 w 6000792"/>
              <a:gd name="connsiteY2" fmla="*/ 0 h 918519"/>
              <a:gd name="connsiteX3" fmla="*/ 4071966 w 6000792"/>
              <a:gd name="connsiteY3" fmla="*/ 0 h 918519"/>
              <a:gd name="connsiteX4" fmla="*/ 4714908 w 6000792"/>
              <a:gd name="connsiteY4" fmla="*/ 785818 h 918519"/>
              <a:gd name="connsiteX5" fmla="*/ 6000792 w 6000792"/>
              <a:gd name="connsiteY5" fmla="*/ 785817 h 918519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3660"/>
              <a:gd name="connsiteX1" fmla="*/ 1143008 w 6000792"/>
              <a:gd name="connsiteY1" fmla="*/ 785818 h 833660"/>
              <a:gd name="connsiteX2" fmla="*/ 1643074 w 6000792"/>
              <a:gd name="connsiteY2" fmla="*/ 0 h 833660"/>
              <a:gd name="connsiteX3" fmla="*/ 4071966 w 6000792"/>
              <a:gd name="connsiteY3" fmla="*/ 0 h 833660"/>
              <a:gd name="connsiteX4" fmla="*/ 4714908 w 6000792"/>
              <a:gd name="connsiteY4" fmla="*/ 785818 h 833660"/>
              <a:gd name="connsiteX5" fmla="*/ 6000792 w 6000792"/>
              <a:gd name="connsiteY5" fmla="*/ 785817 h 833660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805519"/>
              <a:gd name="connsiteX1" fmla="*/ 1143008 w 6000792"/>
              <a:gd name="connsiteY1" fmla="*/ 785818 h 805519"/>
              <a:gd name="connsiteX2" fmla="*/ 1643074 w 6000792"/>
              <a:gd name="connsiteY2" fmla="*/ 0 h 805519"/>
              <a:gd name="connsiteX3" fmla="*/ 4071966 w 6000792"/>
              <a:gd name="connsiteY3" fmla="*/ 0 h 805519"/>
              <a:gd name="connsiteX4" fmla="*/ 4714908 w 6000792"/>
              <a:gd name="connsiteY4" fmla="*/ 785818 h 805519"/>
              <a:gd name="connsiteX5" fmla="*/ 6000792 w 6000792"/>
              <a:gd name="connsiteY5" fmla="*/ 785817 h 805519"/>
              <a:gd name="connsiteX0" fmla="*/ 0 w 6000792"/>
              <a:gd name="connsiteY0" fmla="*/ 796208 h 805519"/>
              <a:gd name="connsiteX1" fmla="*/ 1071570 w 6000792"/>
              <a:gd name="connsiteY1" fmla="*/ 214314 h 805519"/>
              <a:gd name="connsiteX2" fmla="*/ 1643074 w 6000792"/>
              <a:gd name="connsiteY2" fmla="*/ 0 h 805519"/>
              <a:gd name="connsiteX3" fmla="*/ 4071966 w 6000792"/>
              <a:gd name="connsiteY3" fmla="*/ 0 h 805519"/>
              <a:gd name="connsiteX4" fmla="*/ 4714908 w 6000792"/>
              <a:gd name="connsiteY4" fmla="*/ 785818 h 805519"/>
              <a:gd name="connsiteX5" fmla="*/ 6000792 w 6000792"/>
              <a:gd name="connsiteY5" fmla="*/ 785817 h 805519"/>
              <a:gd name="connsiteX0" fmla="*/ 0 w 6000792"/>
              <a:gd name="connsiteY0" fmla="*/ 796208 h 805519"/>
              <a:gd name="connsiteX1" fmla="*/ 1643074 w 6000792"/>
              <a:gd name="connsiteY1" fmla="*/ 0 h 805519"/>
              <a:gd name="connsiteX2" fmla="*/ 4071966 w 6000792"/>
              <a:gd name="connsiteY2" fmla="*/ 0 h 805519"/>
              <a:gd name="connsiteX3" fmla="*/ 4714908 w 6000792"/>
              <a:gd name="connsiteY3" fmla="*/ 785818 h 805519"/>
              <a:gd name="connsiteX4" fmla="*/ 6000792 w 6000792"/>
              <a:gd name="connsiteY4" fmla="*/ 785817 h 805519"/>
              <a:gd name="connsiteX0" fmla="*/ 0 w 6000792"/>
              <a:gd name="connsiteY0" fmla="*/ 796208 h 796208"/>
              <a:gd name="connsiteX1" fmla="*/ 1643074 w 6000792"/>
              <a:gd name="connsiteY1" fmla="*/ 0 h 796208"/>
              <a:gd name="connsiteX2" fmla="*/ 4071966 w 6000792"/>
              <a:gd name="connsiteY2" fmla="*/ 0 h 796208"/>
              <a:gd name="connsiteX3" fmla="*/ 6000792 w 6000792"/>
              <a:gd name="connsiteY3" fmla="*/ 785817 h 796208"/>
              <a:gd name="connsiteX0" fmla="*/ 0 w 6000792"/>
              <a:gd name="connsiteY0" fmla="*/ 796208 h 796208"/>
              <a:gd name="connsiteX1" fmla="*/ 4071966 w 6000792"/>
              <a:gd name="connsiteY1" fmla="*/ 0 h 796208"/>
              <a:gd name="connsiteX2" fmla="*/ 6000792 w 6000792"/>
              <a:gd name="connsiteY2" fmla="*/ 785817 h 796208"/>
              <a:gd name="connsiteX0" fmla="*/ 0 w 6000792"/>
              <a:gd name="connsiteY0" fmla="*/ 10391 h 10391"/>
              <a:gd name="connsiteX1" fmla="*/ 6000792 w 6000792"/>
              <a:gd name="connsiteY1" fmla="*/ 0 h 10391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45141 h 945141"/>
              <a:gd name="connsiteX1" fmla="*/ 3929090 w 6000792"/>
              <a:gd name="connsiteY1" fmla="*/ 6057 h 945141"/>
              <a:gd name="connsiteX2" fmla="*/ 6000792 w 6000792"/>
              <a:gd name="connsiteY2" fmla="*/ 934750 h 945141"/>
              <a:gd name="connsiteX0" fmla="*/ 0 w 6000792"/>
              <a:gd name="connsiteY0" fmla="*/ 945141 h 945141"/>
              <a:gd name="connsiteX1" fmla="*/ 3929090 w 6000792"/>
              <a:gd name="connsiteY1" fmla="*/ 6057 h 945141"/>
              <a:gd name="connsiteX2" fmla="*/ 6000792 w 6000792"/>
              <a:gd name="connsiteY2" fmla="*/ 934750 h 945141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3929090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4929222 w 6000792"/>
              <a:gd name="connsiteY1" fmla="*/ 0 h 939084"/>
              <a:gd name="connsiteX2" fmla="*/ 6000792 w 6000792"/>
              <a:gd name="connsiteY2" fmla="*/ 928693 h 939084"/>
              <a:gd name="connsiteX0" fmla="*/ 0 w 6000792"/>
              <a:gd name="connsiteY0" fmla="*/ 939084 h 939084"/>
              <a:gd name="connsiteX1" fmla="*/ 4929222 w 6000792"/>
              <a:gd name="connsiteY1" fmla="*/ 0 h 939084"/>
              <a:gd name="connsiteX2" fmla="*/ 6000792 w 6000792"/>
              <a:gd name="connsiteY2" fmla="*/ 928693 h 939084"/>
              <a:gd name="connsiteX0" fmla="*/ 0 w 6429420"/>
              <a:gd name="connsiteY0" fmla="*/ 939084 h 939084"/>
              <a:gd name="connsiteX1" fmla="*/ 4929222 w 6429420"/>
              <a:gd name="connsiteY1" fmla="*/ 0 h 939084"/>
              <a:gd name="connsiteX2" fmla="*/ 6429420 w 6429420"/>
              <a:gd name="connsiteY2" fmla="*/ 928694 h 939084"/>
              <a:gd name="connsiteX0" fmla="*/ 0 w 6429420"/>
              <a:gd name="connsiteY0" fmla="*/ 939084 h 939084"/>
              <a:gd name="connsiteX1" fmla="*/ 4929222 w 6429420"/>
              <a:gd name="connsiteY1" fmla="*/ 0 h 939084"/>
              <a:gd name="connsiteX2" fmla="*/ 6429420 w 6429420"/>
              <a:gd name="connsiteY2" fmla="*/ 928694 h 939084"/>
              <a:gd name="connsiteX0" fmla="*/ 0 w 6429420"/>
              <a:gd name="connsiteY0" fmla="*/ 867646 h 867646"/>
              <a:gd name="connsiteX1" fmla="*/ 4643470 w 6429420"/>
              <a:gd name="connsiteY1" fmla="*/ 0 h 867646"/>
              <a:gd name="connsiteX2" fmla="*/ 6429420 w 6429420"/>
              <a:gd name="connsiteY2" fmla="*/ 857256 h 86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9420" h="867646">
                <a:moveTo>
                  <a:pt x="0" y="867646"/>
                </a:moveTo>
                <a:cubicBezTo>
                  <a:pt x="1139559" y="298736"/>
                  <a:pt x="3270133" y="40264"/>
                  <a:pt x="4643470" y="0"/>
                </a:cubicBezTo>
                <a:cubicBezTo>
                  <a:pt x="5526259" y="27707"/>
                  <a:pt x="5906342" y="83984"/>
                  <a:pt x="6429420" y="85725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rot="5400000" flipH="1" flipV="1">
            <a:off x="143669" y="2999582"/>
            <a:ext cx="1857375" cy="158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フリーフォーム 3"/>
          <p:cNvSpPr/>
          <p:nvPr/>
        </p:nvSpPr>
        <p:spPr>
          <a:xfrm>
            <a:off x="1428750" y="2143125"/>
            <a:ext cx="6215063" cy="804863"/>
          </a:xfrm>
          <a:custGeom>
            <a:avLst/>
            <a:gdLst>
              <a:gd name="connsiteX0" fmla="*/ 0 w 5805054"/>
              <a:gd name="connsiteY0" fmla="*/ 10391 h 62346"/>
              <a:gd name="connsiteX1" fmla="*/ 4883727 w 5805054"/>
              <a:gd name="connsiteY1" fmla="*/ 0 h 62346"/>
              <a:gd name="connsiteX2" fmla="*/ 5527963 w 5805054"/>
              <a:gd name="connsiteY2" fmla="*/ 62346 h 62346"/>
              <a:gd name="connsiteX0" fmla="*/ 0 w 6000792"/>
              <a:gd name="connsiteY0" fmla="*/ 10391 h 10391"/>
              <a:gd name="connsiteX1" fmla="*/ 4883727 w 6000792"/>
              <a:gd name="connsiteY1" fmla="*/ 0 h 10391"/>
              <a:gd name="connsiteX2" fmla="*/ 6000792 w 6000792"/>
              <a:gd name="connsiteY2" fmla="*/ 0 h 10391"/>
              <a:gd name="connsiteX0" fmla="*/ 0 w 6000792"/>
              <a:gd name="connsiteY0" fmla="*/ 796208 h 796208"/>
              <a:gd name="connsiteX1" fmla="*/ 1643074 w 6000792"/>
              <a:gd name="connsiteY1" fmla="*/ 0 h 796208"/>
              <a:gd name="connsiteX2" fmla="*/ 4883727 w 6000792"/>
              <a:gd name="connsiteY2" fmla="*/ 785817 h 796208"/>
              <a:gd name="connsiteX3" fmla="*/ 6000792 w 6000792"/>
              <a:gd name="connsiteY3" fmla="*/ 785817 h 796208"/>
              <a:gd name="connsiteX0" fmla="*/ 0 w 6000792"/>
              <a:gd name="connsiteY0" fmla="*/ 796208 h 796208"/>
              <a:gd name="connsiteX1" fmla="*/ 1643074 w 6000792"/>
              <a:gd name="connsiteY1" fmla="*/ 0 h 796208"/>
              <a:gd name="connsiteX2" fmla="*/ 4071966 w 6000792"/>
              <a:gd name="connsiteY2" fmla="*/ 0 h 796208"/>
              <a:gd name="connsiteX3" fmla="*/ 6000792 w 6000792"/>
              <a:gd name="connsiteY3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6000792 w 6000792"/>
              <a:gd name="connsiteY4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8519"/>
              <a:gd name="connsiteX1" fmla="*/ 1143008 w 6000792"/>
              <a:gd name="connsiteY1" fmla="*/ 785818 h 918519"/>
              <a:gd name="connsiteX2" fmla="*/ 1643074 w 6000792"/>
              <a:gd name="connsiteY2" fmla="*/ 0 h 918519"/>
              <a:gd name="connsiteX3" fmla="*/ 4071966 w 6000792"/>
              <a:gd name="connsiteY3" fmla="*/ 0 h 918519"/>
              <a:gd name="connsiteX4" fmla="*/ 4714908 w 6000792"/>
              <a:gd name="connsiteY4" fmla="*/ 785818 h 918519"/>
              <a:gd name="connsiteX5" fmla="*/ 6000792 w 6000792"/>
              <a:gd name="connsiteY5" fmla="*/ 785817 h 918519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3660"/>
              <a:gd name="connsiteX1" fmla="*/ 1143008 w 6000792"/>
              <a:gd name="connsiteY1" fmla="*/ 785818 h 833660"/>
              <a:gd name="connsiteX2" fmla="*/ 1643074 w 6000792"/>
              <a:gd name="connsiteY2" fmla="*/ 0 h 833660"/>
              <a:gd name="connsiteX3" fmla="*/ 4071966 w 6000792"/>
              <a:gd name="connsiteY3" fmla="*/ 0 h 833660"/>
              <a:gd name="connsiteX4" fmla="*/ 4714908 w 6000792"/>
              <a:gd name="connsiteY4" fmla="*/ 785818 h 833660"/>
              <a:gd name="connsiteX5" fmla="*/ 6000792 w 6000792"/>
              <a:gd name="connsiteY5" fmla="*/ 785817 h 833660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805519"/>
              <a:gd name="connsiteX1" fmla="*/ 1143008 w 6000792"/>
              <a:gd name="connsiteY1" fmla="*/ 785818 h 805519"/>
              <a:gd name="connsiteX2" fmla="*/ 1643074 w 6000792"/>
              <a:gd name="connsiteY2" fmla="*/ 0 h 805519"/>
              <a:gd name="connsiteX3" fmla="*/ 4071966 w 6000792"/>
              <a:gd name="connsiteY3" fmla="*/ 0 h 805519"/>
              <a:gd name="connsiteX4" fmla="*/ 4714908 w 6000792"/>
              <a:gd name="connsiteY4" fmla="*/ 785818 h 805519"/>
              <a:gd name="connsiteX5" fmla="*/ 6000792 w 6000792"/>
              <a:gd name="connsiteY5" fmla="*/ 785817 h 805519"/>
              <a:gd name="connsiteX0" fmla="*/ 0 w 6215106"/>
              <a:gd name="connsiteY0" fmla="*/ 785818 h 805519"/>
              <a:gd name="connsiteX1" fmla="*/ 1357322 w 6215106"/>
              <a:gd name="connsiteY1" fmla="*/ 785818 h 805519"/>
              <a:gd name="connsiteX2" fmla="*/ 1857388 w 6215106"/>
              <a:gd name="connsiteY2" fmla="*/ 0 h 805519"/>
              <a:gd name="connsiteX3" fmla="*/ 4286280 w 6215106"/>
              <a:gd name="connsiteY3" fmla="*/ 0 h 805519"/>
              <a:gd name="connsiteX4" fmla="*/ 4929222 w 6215106"/>
              <a:gd name="connsiteY4" fmla="*/ 785818 h 805519"/>
              <a:gd name="connsiteX5" fmla="*/ 6215106 w 6215106"/>
              <a:gd name="connsiteY5" fmla="*/ 785817 h 80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106" h="805519">
                <a:moveTo>
                  <a:pt x="0" y="785818"/>
                </a:moveTo>
                <a:lnTo>
                  <a:pt x="1357322" y="785818"/>
                </a:lnTo>
                <a:cubicBezTo>
                  <a:pt x="1710407" y="784304"/>
                  <a:pt x="1360147" y="3686"/>
                  <a:pt x="1857388" y="0"/>
                </a:cubicBezTo>
                <a:lnTo>
                  <a:pt x="4286280" y="0"/>
                </a:lnTo>
                <a:cubicBezTo>
                  <a:pt x="4841102" y="24468"/>
                  <a:pt x="4176506" y="805519"/>
                  <a:pt x="4929222" y="785818"/>
                </a:cubicBezTo>
                <a:cubicBezTo>
                  <a:pt x="5433765" y="770017"/>
                  <a:pt x="5786478" y="785817"/>
                  <a:pt x="6215106" y="785817"/>
                </a:cubicBezTo>
              </a:path>
            </a:pathLst>
          </a:cu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71500" y="3571875"/>
            <a:ext cx="7929563" cy="158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 flipH="1" flipV="1">
            <a:off x="1428750" y="3000375"/>
            <a:ext cx="2000250" cy="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5715000" y="3000376"/>
            <a:ext cx="1857375" cy="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500313" y="3786188"/>
            <a:ext cx="4071937" cy="1587"/>
          </a:xfrm>
          <a:prstGeom prst="straightConnector1">
            <a:avLst/>
          </a:prstGeom>
          <a:ln w="25400">
            <a:solidFill>
              <a:srgbClr val="00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テキスト ボックス 20"/>
          <p:cNvSpPr txBox="1">
            <a:spLocks noChangeArrowheads="1"/>
          </p:cNvSpPr>
          <p:nvPr/>
        </p:nvSpPr>
        <p:spPr bwMode="auto">
          <a:xfrm>
            <a:off x="3898900" y="3929063"/>
            <a:ext cx="2601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>
                <a:solidFill>
                  <a:srgbClr val="FF00FF"/>
                </a:solidFill>
                <a:latin typeface="Calibri" panose="020F0502020204030204" pitchFamily="34" charset="0"/>
              </a:rPr>
              <a:t>ピンク</a:t>
            </a:r>
            <a:r>
              <a:rPr lang="ja-JP" altLang="en-US" sz="2400">
                <a:latin typeface="Calibri" panose="020F0502020204030204" pitchFamily="34" charset="0"/>
              </a:rPr>
              <a:t>を切り取って</a:t>
            </a:r>
            <a:r>
              <a:rPr lang="en-US" altLang="ja-JP" sz="2400">
                <a:latin typeface="Calibri" panose="020F0502020204030204" pitchFamily="34" charset="0"/>
              </a:rPr>
              <a:t/>
            </a:r>
            <a:br>
              <a:rPr lang="en-US" altLang="ja-JP" sz="2400">
                <a:latin typeface="Calibri" panose="020F0502020204030204" pitchFamily="34" charset="0"/>
              </a:rPr>
            </a:br>
            <a:r>
              <a:rPr lang="ja-JP" altLang="en-US" sz="2400">
                <a:latin typeface="Calibri" panose="020F0502020204030204" pitchFamily="34" charset="0"/>
              </a:rPr>
              <a:t>端を</a:t>
            </a:r>
            <a:r>
              <a:rPr lang="ja-JP" altLang="en-US" sz="2400" b="1">
                <a:latin typeface="Calibri" panose="020F0502020204030204" pitchFamily="34" charset="0"/>
              </a:rPr>
              <a:t>黒</a:t>
            </a:r>
            <a:r>
              <a:rPr lang="ja-JP" altLang="en-US" sz="2400">
                <a:latin typeface="Calibri" panose="020F0502020204030204" pitchFamily="34" charset="0"/>
              </a:rPr>
              <a:t>に合わせる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rot="5400000" flipH="1" flipV="1">
            <a:off x="143669" y="5714207"/>
            <a:ext cx="1857375" cy="158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>
            <a:off x="2428875" y="4679950"/>
            <a:ext cx="4433888" cy="1249363"/>
          </a:xfrm>
          <a:custGeom>
            <a:avLst/>
            <a:gdLst>
              <a:gd name="connsiteX0" fmla="*/ 0 w 5805054"/>
              <a:gd name="connsiteY0" fmla="*/ 10391 h 62346"/>
              <a:gd name="connsiteX1" fmla="*/ 4883727 w 5805054"/>
              <a:gd name="connsiteY1" fmla="*/ 0 h 62346"/>
              <a:gd name="connsiteX2" fmla="*/ 5527963 w 5805054"/>
              <a:gd name="connsiteY2" fmla="*/ 62346 h 62346"/>
              <a:gd name="connsiteX0" fmla="*/ 0 w 6000792"/>
              <a:gd name="connsiteY0" fmla="*/ 10391 h 10391"/>
              <a:gd name="connsiteX1" fmla="*/ 4883727 w 6000792"/>
              <a:gd name="connsiteY1" fmla="*/ 0 h 10391"/>
              <a:gd name="connsiteX2" fmla="*/ 6000792 w 6000792"/>
              <a:gd name="connsiteY2" fmla="*/ 0 h 10391"/>
              <a:gd name="connsiteX0" fmla="*/ 0 w 6000792"/>
              <a:gd name="connsiteY0" fmla="*/ 796208 h 796208"/>
              <a:gd name="connsiteX1" fmla="*/ 1643074 w 6000792"/>
              <a:gd name="connsiteY1" fmla="*/ 0 h 796208"/>
              <a:gd name="connsiteX2" fmla="*/ 4883727 w 6000792"/>
              <a:gd name="connsiteY2" fmla="*/ 785817 h 796208"/>
              <a:gd name="connsiteX3" fmla="*/ 6000792 w 6000792"/>
              <a:gd name="connsiteY3" fmla="*/ 785817 h 796208"/>
              <a:gd name="connsiteX0" fmla="*/ 0 w 6000792"/>
              <a:gd name="connsiteY0" fmla="*/ 796208 h 796208"/>
              <a:gd name="connsiteX1" fmla="*/ 1643074 w 6000792"/>
              <a:gd name="connsiteY1" fmla="*/ 0 h 796208"/>
              <a:gd name="connsiteX2" fmla="*/ 4071966 w 6000792"/>
              <a:gd name="connsiteY2" fmla="*/ 0 h 796208"/>
              <a:gd name="connsiteX3" fmla="*/ 6000792 w 6000792"/>
              <a:gd name="connsiteY3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6000792 w 6000792"/>
              <a:gd name="connsiteY4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8519"/>
              <a:gd name="connsiteX1" fmla="*/ 1143008 w 6000792"/>
              <a:gd name="connsiteY1" fmla="*/ 785818 h 918519"/>
              <a:gd name="connsiteX2" fmla="*/ 1643074 w 6000792"/>
              <a:gd name="connsiteY2" fmla="*/ 0 h 918519"/>
              <a:gd name="connsiteX3" fmla="*/ 4071966 w 6000792"/>
              <a:gd name="connsiteY3" fmla="*/ 0 h 918519"/>
              <a:gd name="connsiteX4" fmla="*/ 4714908 w 6000792"/>
              <a:gd name="connsiteY4" fmla="*/ 785818 h 918519"/>
              <a:gd name="connsiteX5" fmla="*/ 6000792 w 6000792"/>
              <a:gd name="connsiteY5" fmla="*/ 785817 h 918519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3660"/>
              <a:gd name="connsiteX1" fmla="*/ 1143008 w 6000792"/>
              <a:gd name="connsiteY1" fmla="*/ 785818 h 833660"/>
              <a:gd name="connsiteX2" fmla="*/ 1643074 w 6000792"/>
              <a:gd name="connsiteY2" fmla="*/ 0 h 833660"/>
              <a:gd name="connsiteX3" fmla="*/ 4071966 w 6000792"/>
              <a:gd name="connsiteY3" fmla="*/ 0 h 833660"/>
              <a:gd name="connsiteX4" fmla="*/ 4714908 w 6000792"/>
              <a:gd name="connsiteY4" fmla="*/ 785818 h 833660"/>
              <a:gd name="connsiteX5" fmla="*/ 6000792 w 6000792"/>
              <a:gd name="connsiteY5" fmla="*/ 785817 h 833660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805519"/>
              <a:gd name="connsiteX1" fmla="*/ 1143008 w 6000792"/>
              <a:gd name="connsiteY1" fmla="*/ 785818 h 805519"/>
              <a:gd name="connsiteX2" fmla="*/ 1643074 w 6000792"/>
              <a:gd name="connsiteY2" fmla="*/ 0 h 805519"/>
              <a:gd name="connsiteX3" fmla="*/ 4071966 w 6000792"/>
              <a:gd name="connsiteY3" fmla="*/ 0 h 805519"/>
              <a:gd name="connsiteX4" fmla="*/ 4714908 w 6000792"/>
              <a:gd name="connsiteY4" fmla="*/ 785818 h 805519"/>
              <a:gd name="connsiteX5" fmla="*/ 6000792 w 6000792"/>
              <a:gd name="connsiteY5" fmla="*/ 785817 h 805519"/>
              <a:gd name="connsiteX0" fmla="*/ 0 w 6215106"/>
              <a:gd name="connsiteY0" fmla="*/ 785818 h 805519"/>
              <a:gd name="connsiteX1" fmla="*/ 1357322 w 6215106"/>
              <a:gd name="connsiteY1" fmla="*/ 785818 h 805519"/>
              <a:gd name="connsiteX2" fmla="*/ 1857388 w 6215106"/>
              <a:gd name="connsiteY2" fmla="*/ 0 h 805519"/>
              <a:gd name="connsiteX3" fmla="*/ 4286280 w 6215106"/>
              <a:gd name="connsiteY3" fmla="*/ 0 h 805519"/>
              <a:gd name="connsiteX4" fmla="*/ 4929222 w 6215106"/>
              <a:gd name="connsiteY4" fmla="*/ 785818 h 805519"/>
              <a:gd name="connsiteX5" fmla="*/ 6215106 w 6215106"/>
              <a:gd name="connsiteY5" fmla="*/ 785817 h 805519"/>
              <a:gd name="connsiteX0" fmla="*/ 0 w 6215106"/>
              <a:gd name="connsiteY0" fmla="*/ 785818 h 785818"/>
              <a:gd name="connsiteX1" fmla="*/ 1357322 w 6215106"/>
              <a:gd name="connsiteY1" fmla="*/ 785818 h 785818"/>
              <a:gd name="connsiteX2" fmla="*/ 1857388 w 6215106"/>
              <a:gd name="connsiteY2" fmla="*/ 0 h 785818"/>
              <a:gd name="connsiteX3" fmla="*/ 4286280 w 6215106"/>
              <a:gd name="connsiteY3" fmla="*/ 0 h 785818"/>
              <a:gd name="connsiteX4" fmla="*/ 4857784 w 6215106"/>
              <a:gd name="connsiteY4" fmla="*/ 571504 h 785818"/>
              <a:gd name="connsiteX5" fmla="*/ 6215106 w 6215106"/>
              <a:gd name="connsiteY5" fmla="*/ 785817 h 785818"/>
              <a:gd name="connsiteX0" fmla="*/ 0 w 5362327"/>
              <a:gd name="connsiteY0" fmla="*/ 785818 h 785818"/>
              <a:gd name="connsiteX1" fmla="*/ 1357322 w 5362327"/>
              <a:gd name="connsiteY1" fmla="*/ 785818 h 785818"/>
              <a:gd name="connsiteX2" fmla="*/ 1857388 w 5362327"/>
              <a:gd name="connsiteY2" fmla="*/ 0 h 785818"/>
              <a:gd name="connsiteX3" fmla="*/ 4286280 w 5362327"/>
              <a:gd name="connsiteY3" fmla="*/ 0 h 785818"/>
              <a:gd name="connsiteX4" fmla="*/ 4857784 w 5362327"/>
              <a:gd name="connsiteY4" fmla="*/ 571504 h 785818"/>
              <a:gd name="connsiteX5" fmla="*/ 5214974 w 5362327"/>
              <a:gd name="connsiteY5" fmla="*/ 571504 h 785818"/>
              <a:gd name="connsiteX0" fmla="*/ 0 w 5362327"/>
              <a:gd name="connsiteY0" fmla="*/ 928694 h 928694"/>
              <a:gd name="connsiteX1" fmla="*/ 1357322 w 5362327"/>
              <a:gd name="connsiteY1" fmla="*/ 928694 h 928694"/>
              <a:gd name="connsiteX2" fmla="*/ 1857388 w 5362327"/>
              <a:gd name="connsiteY2" fmla="*/ 142876 h 928694"/>
              <a:gd name="connsiteX3" fmla="*/ 4286281 w 5362327"/>
              <a:gd name="connsiteY3" fmla="*/ 0 h 928694"/>
              <a:gd name="connsiteX4" fmla="*/ 4857784 w 5362327"/>
              <a:gd name="connsiteY4" fmla="*/ 714380 h 928694"/>
              <a:gd name="connsiteX5" fmla="*/ 5214974 w 5362327"/>
              <a:gd name="connsiteY5" fmla="*/ 714380 h 928694"/>
              <a:gd name="connsiteX0" fmla="*/ 0 w 5362327"/>
              <a:gd name="connsiteY0" fmla="*/ 928694 h 1143008"/>
              <a:gd name="connsiteX1" fmla="*/ 1000133 w 5362327"/>
              <a:gd name="connsiteY1" fmla="*/ 1143008 h 1143008"/>
              <a:gd name="connsiteX2" fmla="*/ 1357322 w 5362327"/>
              <a:gd name="connsiteY2" fmla="*/ 928694 h 1143008"/>
              <a:gd name="connsiteX3" fmla="*/ 1857388 w 5362327"/>
              <a:gd name="connsiteY3" fmla="*/ 142876 h 1143008"/>
              <a:gd name="connsiteX4" fmla="*/ 4286281 w 5362327"/>
              <a:gd name="connsiteY4" fmla="*/ 0 h 1143008"/>
              <a:gd name="connsiteX5" fmla="*/ 4857784 w 5362327"/>
              <a:gd name="connsiteY5" fmla="*/ 714380 h 1143008"/>
              <a:gd name="connsiteX6" fmla="*/ 5214974 w 5362327"/>
              <a:gd name="connsiteY6" fmla="*/ 714380 h 1143008"/>
              <a:gd name="connsiteX0" fmla="*/ 0 w 5362327"/>
              <a:gd name="connsiteY0" fmla="*/ 928694 h 928694"/>
              <a:gd name="connsiteX1" fmla="*/ 1357322 w 5362327"/>
              <a:gd name="connsiteY1" fmla="*/ 928694 h 928694"/>
              <a:gd name="connsiteX2" fmla="*/ 1857388 w 5362327"/>
              <a:gd name="connsiteY2" fmla="*/ 142876 h 928694"/>
              <a:gd name="connsiteX3" fmla="*/ 4286281 w 5362327"/>
              <a:gd name="connsiteY3" fmla="*/ 0 h 928694"/>
              <a:gd name="connsiteX4" fmla="*/ 4857784 w 5362327"/>
              <a:gd name="connsiteY4" fmla="*/ 714380 h 928694"/>
              <a:gd name="connsiteX5" fmla="*/ 5214974 w 5362327"/>
              <a:gd name="connsiteY5" fmla="*/ 714380 h 928694"/>
              <a:gd name="connsiteX0" fmla="*/ 0 w 4362194"/>
              <a:gd name="connsiteY0" fmla="*/ 1214446 h 1214446"/>
              <a:gd name="connsiteX1" fmla="*/ 357189 w 4362194"/>
              <a:gd name="connsiteY1" fmla="*/ 928694 h 1214446"/>
              <a:gd name="connsiteX2" fmla="*/ 857255 w 4362194"/>
              <a:gd name="connsiteY2" fmla="*/ 142876 h 1214446"/>
              <a:gd name="connsiteX3" fmla="*/ 3286148 w 4362194"/>
              <a:gd name="connsiteY3" fmla="*/ 0 h 1214446"/>
              <a:gd name="connsiteX4" fmla="*/ 3857651 w 4362194"/>
              <a:gd name="connsiteY4" fmla="*/ 714380 h 1214446"/>
              <a:gd name="connsiteX5" fmla="*/ 4214841 w 4362194"/>
              <a:gd name="connsiteY5" fmla="*/ 714380 h 1214446"/>
              <a:gd name="connsiteX0" fmla="*/ 0 w 4362194"/>
              <a:gd name="connsiteY0" fmla="*/ 1214446 h 1214446"/>
              <a:gd name="connsiteX1" fmla="*/ 571503 w 4362194"/>
              <a:gd name="connsiteY1" fmla="*/ 1071570 h 1214446"/>
              <a:gd name="connsiteX2" fmla="*/ 857255 w 4362194"/>
              <a:gd name="connsiteY2" fmla="*/ 142876 h 1214446"/>
              <a:gd name="connsiteX3" fmla="*/ 3286148 w 4362194"/>
              <a:gd name="connsiteY3" fmla="*/ 0 h 1214446"/>
              <a:gd name="connsiteX4" fmla="*/ 3857651 w 4362194"/>
              <a:gd name="connsiteY4" fmla="*/ 714380 h 1214446"/>
              <a:gd name="connsiteX5" fmla="*/ 4214841 w 4362194"/>
              <a:gd name="connsiteY5" fmla="*/ 714380 h 1214446"/>
              <a:gd name="connsiteX0" fmla="*/ 0 w 4362194"/>
              <a:gd name="connsiteY0" fmla="*/ 1214446 h 1214446"/>
              <a:gd name="connsiteX1" fmla="*/ 500065 w 4362194"/>
              <a:gd name="connsiteY1" fmla="*/ 1000132 h 1214446"/>
              <a:gd name="connsiteX2" fmla="*/ 857255 w 4362194"/>
              <a:gd name="connsiteY2" fmla="*/ 142876 h 1214446"/>
              <a:gd name="connsiteX3" fmla="*/ 3286148 w 4362194"/>
              <a:gd name="connsiteY3" fmla="*/ 0 h 1214446"/>
              <a:gd name="connsiteX4" fmla="*/ 3857651 w 4362194"/>
              <a:gd name="connsiteY4" fmla="*/ 714380 h 1214446"/>
              <a:gd name="connsiteX5" fmla="*/ 4214841 w 4362194"/>
              <a:gd name="connsiteY5" fmla="*/ 714380 h 1214446"/>
              <a:gd name="connsiteX0" fmla="*/ 0 w 4362194"/>
              <a:gd name="connsiteY0" fmla="*/ 1214446 h 1214446"/>
              <a:gd name="connsiteX1" fmla="*/ 500065 w 4362194"/>
              <a:gd name="connsiteY1" fmla="*/ 1000132 h 1214446"/>
              <a:gd name="connsiteX2" fmla="*/ 857255 w 4362194"/>
              <a:gd name="connsiteY2" fmla="*/ 357190 h 1214446"/>
              <a:gd name="connsiteX3" fmla="*/ 3286148 w 4362194"/>
              <a:gd name="connsiteY3" fmla="*/ 0 h 1214446"/>
              <a:gd name="connsiteX4" fmla="*/ 3857651 w 4362194"/>
              <a:gd name="connsiteY4" fmla="*/ 714380 h 1214446"/>
              <a:gd name="connsiteX5" fmla="*/ 4214841 w 4362194"/>
              <a:gd name="connsiteY5" fmla="*/ 714380 h 1214446"/>
              <a:gd name="connsiteX0" fmla="*/ 0 w 4362194"/>
              <a:gd name="connsiteY0" fmla="*/ 1214446 h 1214446"/>
              <a:gd name="connsiteX1" fmla="*/ 428627 w 4362194"/>
              <a:gd name="connsiteY1" fmla="*/ 1000132 h 1214446"/>
              <a:gd name="connsiteX2" fmla="*/ 857255 w 4362194"/>
              <a:gd name="connsiteY2" fmla="*/ 357190 h 1214446"/>
              <a:gd name="connsiteX3" fmla="*/ 3286148 w 4362194"/>
              <a:gd name="connsiteY3" fmla="*/ 0 h 1214446"/>
              <a:gd name="connsiteX4" fmla="*/ 3857651 w 4362194"/>
              <a:gd name="connsiteY4" fmla="*/ 714380 h 1214446"/>
              <a:gd name="connsiteX5" fmla="*/ 4214841 w 4362194"/>
              <a:gd name="connsiteY5" fmla="*/ 714380 h 1214446"/>
              <a:gd name="connsiteX0" fmla="*/ 0 w 4362194"/>
              <a:gd name="connsiteY0" fmla="*/ 1214446 h 1214446"/>
              <a:gd name="connsiteX1" fmla="*/ 428627 w 4362194"/>
              <a:gd name="connsiteY1" fmla="*/ 1000132 h 1214446"/>
              <a:gd name="connsiteX2" fmla="*/ 857255 w 4362194"/>
              <a:gd name="connsiteY2" fmla="*/ 357190 h 1214446"/>
              <a:gd name="connsiteX3" fmla="*/ 3286148 w 4362194"/>
              <a:gd name="connsiteY3" fmla="*/ 0 h 1214446"/>
              <a:gd name="connsiteX4" fmla="*/ 3857651 w 4362194"/>
              <a:gd name="connsiteY4" fmla="*/ 714380 h 1214446"/>
              <a:gd name="connsiteX5" fmla="*/ 4214841 w 4362194"/>
              <a:gd name="connsiteY5" fmla="*/ 714380 h 1214446"/>
              <a:gd name="connsiteX0" fmla="*/ 0 w 4362194"/>
              <a:gd name="connsiteY0" fmla="*/ 1214446 h 1214446"/>
              <a:gd name="connsiteX1" fmla="*/ 428627 w 4362194"/>
              <a:gd name="connsiteY1" fmla="*/ 1000132 h 1214446"/>
              <a:gd name="connsiteX2" fmla="*/ 857255 w 4362194"/>
              <a:gd name="connsiteY2" fmla="*/ 357190 h 1214446"/>
              <a:gd name="connsiteX3" fmla="*/ 3286148 w 4362194"/>
              <a:gd name="connsiteY3" fmla="*/ 0 h 1214446"/>
              <a:gd name="connsiteX4" fmla="*/ 3857651 w 4362194"/>
              <a:gd name="connsiteY4" fmla="*/ 714380 h 1214446"/>
              <a:gd name="connsiteX5" fmla="*/ 4214841 w 4362194"/>
              <a:gd name="connsiteY5" fmla="*/ 714380 h 1214446"/>
              <a:gd name="connsiteX0" fmla="*/ 0 w 4362194"/>
              <a:gd name="connsiteY0" fmla="*/ 1214446 h 1214446"/>
              <a:gd name="connsiteX1" fmla="*/ 428627 w 4362194"/>
              <a:gd name="connsiteY1" fmla="*/ 1000132 h 1214446"/>
              <a:gd name="connsiteX2" fmla="*/ 857255 w 4362194"/>
              <a:gd name="connsiteY2" fmla="*/ 357190 h 1214446"/>
              <a:gd name="connsiteX3" fmla="*/ 3286148 w 4362194"/>
              <a:gd name="connsiteY3" fmla="*/ 0 h 1214446"/>
              <a:gd name="connsiteX4" fmla="*/ 3857651 w 4362194"/>
              <a:gd name="connsiteY4" fmla="*/ 714380 h 1214446"/>
              <a:gd name="connsiteX5" fmla="*/ 4214841 w 4362194"/>
              <a:gd name="connsiteY5" fmla="*/ 714380 h 1214446"/>
              <a:gd name="connsiteX0" fmla="*/ 0 w 4362194"/>
              <a:gd name="connsiteY0" fmla="*/ 1214446 h 1214446"/>
              <a:gd name="connsiteX1" fmla="*/ 428627 w 4362194"/>
              <a:gd name="connsiteY1" fmla="*/ 1071570 h 1214446"/>
              <a:gd name="connsiteX2" fmla="*/ 857255 w 4362194"/>
              <a:gd name="connsiteY2" fmla="*/ 357190 h 1214446"/>
              <a:gd name="connsiteX3" fmla="*/ 3286148 w 4362194"/>
              <a:gd name="connsiteY3" fmla="*/ 0 h 1214446"/>
              <a:gd name="connsiteX4" fmla="*/ 3857651 w 4362194"/>
              <a:gd name="connsiteY4" fmla="*/ 714380 h 1214446"/>
              <a:gd name="connsiteX5" fmla="*/ 4214841 w 4362194"/>
              <a:gd name="connsiteY5" fmla="*/ 714380 h 1214446"/>
              <a:gd name="connsiteX0" fmla="*/ 0 w 4362194"/>
              <a:gd name="connsiteY0" fmla="*/ 1214446 h 1214446"/>
              <a:gd name="connsiteX1" fmla="*/ 428627 w 4362194"/>
              <a:gd name="connsiteY1" fmla="*/ 1071570 h 1214446"/>
              <a:gd name="connsiteX2" fmla="*/ 857255 w 4362194"/>
              <a:gd name="connsiteY2" fmla="*/ 357190 h 1214446"/>
              <a:gd name="connsiteX3" fmla="*/ 3286148 w 4362194"/>
              <a:gd name="connsiteY3" fmla="*/ 0 h 1214446"/>
              <a:gd name="connsiteX4" fmla="*/ 3857651 w 4362194"/>
              <a:gd name="connsiteY4" fmla="*/ 714380 h 1214446"/>
              <a:gd name="connsiteX5" fmla="*/ 4214841 w 4362194"/>
              <a:gd name="connsiteY5" fmla="*/ 714380 h 1214446"/>
              <a:gd name="connsiteX0" fmla="*/ 0 w 4362194"/>
              <a:gd name="connsiteY0" fmla="*/ 1249735 h 1249735"/>
              <a:gd name="connsiteX1" fmla="*/ 428627 w 4362194"/>
              <a:gd name="connsiteY1" fmla="*/ 1106859 h 1249735"/>
              <a:gd name="connsiteX2" fmla="*/ 857255 w 4362194"/>
              <a:gd name="connsiteY2" fmla="*/ 392479 h 1249735"/>
              <a:gd name="connsiteX3" fmla="*/ 3286148 w 4362194"/>
              <a:gd name="connsiteY3" fmla="*/ 35289 h 1249735"/>
              <a:gd name="connsiteX4" fmla="*/ 3857651 w 4362194"/>
              <a:gd name="connsiteY4" fmla="*/ 749669 h 1249735"/>
              <a:gd name="connsiteX5" fmla="*/ 4214841 w 4362194"/>
              <a:gd name="connsiteY5" fmla="*/ 749669 h 1249735"/>
              <a:gd name="connsiteX0" fmla="*/ 0 w 4433632"/>
              <a:gd name="connsiteY0" fmla="*/ 1249735 h 1249735"/>
              <a:gd name="connsiteX1" fmla="*/ 428627 w 4433632"/>
              <a:gd name="connsiteY1" fmla="*/ 1106859 h 1249735"/>
              <a:gd name="connsiteX2" fmla="*/ 857255 w 4433632"/>
              <a:gd name="connsiteY2" fmla="*/ 392479 h 1249735"/>
              <a:gd name="connsiteX3" fmla="*/ 3286148 w 4433632"/>
              <a:gd name="connsiteY3" fmla="*/ 35289 h 1249735"/>
              <a:gd name="connsiteX4" fmla="*/ 3929089 w 4433632"/>
              <a:gd name="connsiteY4" fmla="*/ 749670 h 1249735"/>
              <a:gd name="connsiteX5" fmla="*/ 4214841 w 4433632"/>
              <a:gd name="connsiteY5" fmla="*/ 749669 h 124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3632" h="1249735">
                <a:moveTo>
                  <a:pt x="0" y="1249735"/>
                </a:moveTo>
                <a:cubicBezTo>
                  <a:pt x="142876" y="1178297"/>
                  <a:pt x="116912" y="1241925"/>
                  <a:pt x="428627" y="1106859"/>
                </a:cubicBezTo>
                <a:cubicBezTo>
                  <a:pt x="754454" y="906587"/>
                  <a:pt x="265209" y="540327"/>
                  <a:pt x="857255" y="392479"/>
                </a:cubicBezTo>
                <a:lnTo>
                  <a:pt x="3286148" y="35289"/>
                </a:lnTo>
                <a:cubicBezTo>
                  <a:pt x="3808487" y="0"/>
                  <a:pt x="3176373" y="769371"/>
                  <a:pt x="3929089" y="749670"/>
                </a:cubicBezTo>
                <a:cubicBezTo>
                  <a:pt x="4433632" y="733869"/>
                  <a:pt x="3786213" y="749669"/>
                  <a:pt x="4214841" y="749669"/>
                </a:cubicBezTo>
              </a:path>
            </a:pathLst>
          </a:cu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571500" y="6286500"/>
            <a:ext cx="7929563" cy="158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 flipH="1" flipV="1">
            <a:off x="1428750" y="5715000"/>
            <a:ext cx="2000250" cy="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5400000">
            <a:off x="5715000" y="5715001"/>
            <a:ext cx="1857375" cy="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500313" y="6500813"/>
            <a:ext cx="4071937" cy="1587"/>
          </a:xfrm>
          <a:prstGeom prst="straightConnector1">
            <a:avLst/>
          </a:prstGeom>
          <a:ln w="25400">
            <a:solidFill>
              <a:srgbClr val="00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5400000">
            <a:off x="3428207" y="4287044"/>
            <a:ext cx="857250" cy="158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フリーフォーム 31"/>
          <p:cNvSpPr/>
          <p:nvPr/>
        </p:nvSpPr>
        <p:spPr>
          <a:xfrm>
            <a:off x="1428750" y="4910138"/>
            <a:ext cx="6215063" cy="804862"/>
          </a:xfrm>
          <a:custGeom>
            <a:avLst/>
            <a:gdLst>
              <a:gd name="connsiteX0" fmla="*/ 0 w 5805054"/>
              <a:gd name="connsiteY0" fmla="*/ 10391 h 62346"/>
              <a:gd name="connsiteX1" fmla="*/ 4883727 w 5805054"/>
              <a:gd name="connsiteY1" fmla="*/ 0 h 62346"/>
              <a:gd name="connsiteX2" fmla="*/ 5527963 w 5805054"/>
              <a:gd name="connsiteY2" fmla="*/ 62346 h 62346"/>
              <a:gd name="connsiteX0" fmla="*/ 0 w 6000792"/>
              <a:gd name="connsiteY0" fmla="*/ 10391 h 10391"/>
              <a:gd name="connsiteX1" fmla="*/ 4883727 w 6000792"/>
              <a:gd name="connsiteY1" fmla="*/ 0 h 10391"/>
              <a:gd name="connsiteX2" fmla="*/ 6000792 w 6000792"/>
              <a:gd name="connsiteY2" fmla="*/ 0 h 10391"/>
              <a:gd name="connsiteX0" fmla="*/ 0 w 6000792"/>
              <a:gd name="connsiteY0" fmla="*/ 796208 h 796208"/>
              <a:gd name="connsiteX1" fmla="*/ 1643074 w 6000792"/>
              <a:gd name="connsiteY1" fmla="*/ 0 h 796208"/>
              <a:gd name="connsiteX2" fmla="*/ 4883727 w 6000792"/>
              <a:gd name="connsiteY2" fmla="*/ 785817 h 796208"/>
              <a:gd name="connsiteX3" fmla="*/ 6000792 w 6000792"/>
              <a:gd name="connsiteY3" fmla="*/ 785817 h 796208"/>
              <a:gd name="connsiteX0" fmla="*/ 0 w 6000792"/>
              <a:gd name="connsiteY0" fmla="*/ 796208 h 796208"/>
              <a:gd name="connsiteX1" fmla="*/ 1643074 w 6000792"/>
              <a:gd name="connsiteY1" fmla="*/ 0 h 796208"/>
              <a:gd name="connsiteX2" fmla="*/ 4071966 w 6000792"/>
              <a:gd name="connsiteY2" fmla="*/ 0 h 796208"/>
              <a:gd name="connsiteX3" fmla="*/ 6000792 w 6000792"/>
              <a:gd name="connsiteY3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6000792 w 6000792"/>
              <a:gd name="connsiteY4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8519"/>
              <a:gd name="connsiteX1" fmla="*/ 1143008 w 6000792"/>
              <a:gd name="connsiteY1" fmla="*/ 785818 h 918519"/>
              <a:gd name="connsiteX2" fmla="*/ 1643074 w 6000792"/>
              <a:gd name="connsiteY2" fmla="*/ 0 h 918519"/>
              <a:gd name="connsiteX3" fmla="*/ 4071966 w 6000792"/>
              <a:gd name="connsiteY3" fmla="*/ 0 h 918519"/>
              <a:gd name="connsiteX4" fmla="*/ 4714908 w 6000792"/>
              <a:gd name="connsiteY4" fmla="*/ 785818 h 918519"/>
              <a:gd name="connsiteX5" fmla="*/ 6000792 w 6000792"/>
              <a:gd name="connsiteY5" fmla="*/ 785817 h 918519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916787"/>
              <a:gd name="connsiteX1" fmla="*/ 1143008 w 6000792"/>
              <a:gd name="connsiteY1" fmla="*/ 785818 h 916787"/>
              <a:gd name="connsiteX2" fmla="*/ 1643074 w 6000792"/>
              <a:gd name="connsiteY2" fmla="*/ 0 h 916787"/>
              <a:gd name="connsiteX3" fmla="*/ 4071966 w 6000792"/>
              <a:gd name="connsiteY3" fmla="*/ 0 h 916787"/>
              <a:gd name="connsiteX4" fmla="*/ 4714908 w 6000792"/>
              <a:gd name="connsiteY4" fmla="*/ 785818 h 916787"/>
              <a:gd name="connsiteX5" fmla="*/ 6000792 w 6000792"/>
              <a:gd name="connsiteY5" fmla="*/ 785817 h 916787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4958"/>
              <a:gd name="connsiteX1" fmla="*/ 1143008 w 6000792"/>
              <a:gd name="connsiteY1" fmla="*/ 785818 h 834958"/>
              <a:gd name="connsiteX2" fmla="*/ 1643074 w 6000792"/>
              <a:gd name="connsiteY2" fmla="*/ 0 h 834958"/>
              <a:gd name="connsiteX3" fmla="*/ 4071966 w 6000792"/>
              <a:gd name="connsiteY3" fmla="*/ 0 h 834958"/>
              <a:gd name="connsiteX4" fmla="*/ 4714908 w 6000792"/>
              <a:gd name="connsiteY4" fmla="*/ 785818 h 834958"/>
              <a:gd name="connsiteX5" fmla="*/ 6000792 w 6000792"/>
              <a:gd name="connsiteY5" fmla="*/ 785817 h 834958"/>
              <a:gd name="connsiteX0" fmla="*/ 0 w 6000792"/>
              <a:gd name="connsiteY0" fmla="*/ 796208 h 833660"/>
              <a:gd name="connsiteX1" fmla="*/ 1143008 w 6000792"/>
              <a:gd name="connsiteY1" fmla="*/ 785818 h 833660"/>
              <a:gd name="connsiteX2" fmla="*/ 1643074 w 6000792"/>
              <a:gd name="connsiteY2" fmla="*/ 0 h 833660"/>
              <a:gd name="connsiteX3" fmla="*/ 4071966 w 6000792"/>
              <a:gd name="connsiteY3" fmla="*/ 0 h 833660"/>
              <a:gd name="connsiteX4" fmla="*/ 4714908 w 6000792"/>
              <a:gd name="connsiteY4" fmla="*/ 785818 h 833660"/>
              <a:gd name="connsiteX5" fmla="*/ 6000792 w 6000792"/>
              <a:gd name="connsiteY5" fmla="*/ 785817 h 833660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796208"/>
              <a:gd name="connsiteX1" fmla="*/ 1143008 w 6000792"/>
              <a:gd name="connsiteY1" fmla="*/ 785818 h 796208"/>
              <a:gd name="connsiteX2" fmla="*/ 1643074 w 6000792"/>
              <a:gd name="connsiteY2" fmla="*/ 0 h 796208"/>
              <a:gd name="connsiteX3" fmla="*/ 4071966 w 6000792"/>
              <a:gd name="connsiteY3" fmla="*/ 0 h 796208"/>
              <a:gd name="connsiteX4" fmla="*/ 4714908 w 6000792"/>
              <a:gd name="connsiteY4" fmla="*/ 785818 h 796208"/>
              <a:gd name="connsiteX5" fmla="*/ 6000792 w 6000792"/>
              <a:gd name="connsiteY5" fmla="*/ 785817 h 796208"/>
              <a:gd name="connsiteX0" fmla="*/ 0 w 6000792"/>
              <a:gd name="connsiteY0" fmla="*/ 796208 h 805519"/>
              <a:gd name="connsiteX1" fmla="*/ 1143008 w 6000792"/>
              <a:gd name="connsiteY1" fmla="*/ 785818 h 805519"/>
              <a:gd name="connsiteX2" fmla="*/ 1643074 w 6000792"/>
              <a:gd name="connsiteY2" fmla="*/ 0 h 805519"/>
              <a:gd name="connsiteX3" fmla="*/ 4071966 w 6000792"/>
              <a:gd name="connsiteY3" fmla="*/ 0 h 805519"/>
              <a:gd name="connsiteX4" fmla="*/ 4714908 w 6000792"/>
              <a:gd name="connsiteY4" fmla="*/ 785818 h 805519"/>
              <a:gd name="connsiteX5" fmla="*/ 6000792 w 6000792"/>
              <a:gd name="connsiteY5" fmla="*/ 785817 h 805519"/>
              <a:gd name="connsiteX0" fmla="*/ 0 w 6215106"/>
              <a:gd name="connsiteY0" fmla="*/ 785818 h 805519"/>
              <a:gd name="connsiteX1" fmla="*/ 1357322 w 6215106"/>
              <a:gd name="connsiteY1" fmla="*/ 785818 h 805519"/>
              <a:gd name="connsiteX2" fmla="*/ 1857388 w 6215106"/>
              <a:gd name="connsiteY2" fmla="*/ 0 h 805519"/>
              <a:gd name="connsiteX3" fmla="*/ 4286280 w 6215106"/>
              <a:gd name="connsiteY3" fmla="*/ 0 h 805519"/>
              <a:gd name="connsiteX4" fmla="*/ 4929222 w 6215106"/>
              <a:gd name="connsiteY4" fmla="*/ 785818 h 805519"/>
              <a:gd name="connsiteX5" fmla="*/ 6215106 w 6215106"/>
              <a:gd name="connsiteY5" fmla="*/ 785817 h 80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106" h="805519">
                <a:moveTo>
                  <a:pt x="0" y="785818"/>
                </a:moveTo>
                <a:lnTo>
                  <a:pt x="1357322" y="785818"/>
                </a:lnTo>
                <a:cubicBezTo>
                  <a:pt x="1710407" y="784304"/>
                  <a:pt x="1360147" y="3686"/>
                  <a:pt x="1857388" y="0"/>
                </a:cubicBezTo>
                <a:lnTo>
                  <a:pt x="4286280" y="0"/>
                </a:lnTo>
                <a:cubicBezTo>
                  <a:pt x="4841102" y="24468"/>
                  <a:pt x="4176506" y="805519"/>
                  <a:pt x="4929222" y="785818"/>
                </a:cubicBezTo>
                <a:cubicBezTo>
                  <a:pt x="5433765" y="770017"/>
                  <a:pt x="5786478" y="785817"/>
                  <a:pt x="6215106" y="785817"/>
                </a:cubicBezTo>
              </a:path>
            </a:pathLst>
          </a:custGeom>
          <a:ln w="25400"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 rot="5400000" flipH="1" flipV="1">
            <a:off x="6430169" y="5572919"/>
            <a:ext cx="28575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rot="5400000">
            <a:off x="2429669" y="5787232"/>
            <a:ext cx="142875" cy="15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4" name="テキスト ボックス 42"/>
          <p:cNvSpPr txBox="1">
            <a:spLocks noChangeArrowheads="1"/>
          </p:cNvSpPr>
          <p:nvPr/>
        </p:nvSpPr>
        <p:spPr bwMode="auto">
          <a:xfrm>
            <a:off x="579438" y="19288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latin typeface="Calibri" panose="020F0502020204030204" pitchFamily="34" charset="0"/>
              </a:rPr>
              <a:t>値</a:t>
            </a:r>
          </a:p>
        </p:txBody>
      </p:sp>
      <p:sp>
        <p:nvSpPr>
          <p:cNvPr id="10265" name="テキスト ボックス 43"/>
          <p:cNvSpPr txBox="1">
            <a:spLocks noChangeArrowheads="1"/>
          </p:cNvSpPr>
          <p:nvPr/>
        </p:nvSpPr>
        <p:spPr bwMode="auto">
          <a:xfrm>
            <a:off x="8215313" y="35718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latin typeface="Calibri" panose="020F0502020204030204" pitchFamily="34" charset="0"/>
              </a:rPr>
              <a:t>位置</a:t>
            </a:r>
          </a:p>
        </p:txBody>
      </p:sp>
      <p:sp>
        <p:nvSpPr>
          <p:cNvPr id="10266" name="テキスト ボックス 44"/>
          <p:cNvSpPr txBox="1">
            <a:spLocks noChangeArrowheads="1"/>
          </p:cNvSpPr>
          <p:nvPr/>
        </p:nvSpPr>
        <p:spPr bwMode="auto">
          <a:xfrm>
            <a:off x="571500" y="46815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latin typeface="Calibri" panose="020F0502020204030204" pitchFamily="34" charset="0"/>
              </a:rPr>
              <a:t>値</a:t>
            </a:r>
          </a:p>
        </p:txBody>
      </p:sp>
      <p:sp>
        <p:nvSpPr>
          <p:cNvPr id="10267" name="テキスト ボックス 45"/>
          <p:cNvSpPr txBox="1">
            <a:spLocks noChangeArrowheads="1"/>
          </p:cNvSpPr>
          <p:nvPr/>
        </p:nvSpPr>
        <p:spPr bwMode="auto">
          <a:xfrm>
            <a:off x="8207375" y="632460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latin typeface="Calibri" panose="020F0502020204030204" pitchFamily="34" charset="0"/>
              </a:rPr>
              <a:t>位置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タイトル 1"/>
          <p:cNvSpPr>
            <a:spLocks noGrp="1"/>
          </p:cNvSpPr>
          <p:nvPr>
            <p:ph type="title"/>
          </p:nvPr>
        </p:nvSpPr>
        <p:spPr>
          <a:xfrm>
            <a:off x="71438" y="0"/>
            <a:ext cx="8929687" cy="1143000"/>
          </a:xfrm>
        </p:spPr>
        <p:txBody>
          <a:bodyPr/>
          <a:lstStyle/>
          <a:p>
            <a:pPr eaLnBrk="1" hangingPunct="1"/>
            <a:r>
              <a:rPr lang="en-US" altLang="ja-JP" smtClean="0">
                <a:latin typeface="Arial" panose="020B0604020202020204" pitchFamily="34" charset="0"/>
              </a:rPr>
              <a:t>1D:</a:t>
            </a:r>
            <a:r>
              <a:rPr lang="en-US" altLang="ja-JP" smtClean="0"/>
              <a:t> </a:t>
            </a:r>
            <a:r>
              <a:rPr lang="ja-JP" altLang="en-US" smtClean="0"/>
              <a:t>差分の合わせこみ</a:t>
            </a:r>
            <a:r>
              <a:rPr lang="en-US" altLang="ja-JP" smtClean="0"/>
              <a:t>(</a:t>
            </a:r>
            <a:r>
              <a:rPr lang="ja-JP" altLang="en-US" smtClean="0"/>
              <a:t>離散データ</a:t>
            </a:r>
            <a:r>
              <a:rPr lang="en-US" altLang="ja-JP" smtClean="0"/>
              <a:t>)</a:t>
            </a:r>
          </a:p>
        </p:txBody>
      </p:sp>
      <p:sp>
        <p:nvSpPr>
          <p:cNvPr id="1035" name="フリーフォーム 3"/>
          <p:cNvSpPr>
            <a:spLocks/>
          </p:cNvSpPr>
          <p:nvPr/>
        </p:nvSpPr>
        <p:spPr bwMode="auto">
          <a:xfrm>
            <a:off x="1331913" y="5897563"/>
            <a:ext cx="1125537" cy="411162"/>
          </a:xfrm>
          <a:custGeom>
            <a:avLst/>
            <a:gdLst>
              <a:gd name="T0" fmla="*/ 0 w 709"/>
              <a:gd name="T1" fmla="*/ 2147483647 h 259"/>
              <a:gd name="T2" fmla="*/ 2147483647 w 709"/>
              <a:gd name="T3" fmla="*/ 0 h 259"/>
              <a:gd name="T4" fmla="*/ 2147483647 w 709"/>
              <a:gd name="T5" fmla="*/ 2147483647 h 259"/>
              <a:gd name="T6" fmla="*/ 0 60000 65536"/>
              <a:gd name="T7" fmla="*/ 0 60000 65536"/>
              <a:gd name="T8" fmla="*/ 0 60000 65536"/>
              <a:gd name="T9" fmla="*/ 0 w 709"/>
              <a:gd name="T10" fmla="*/ 0 h 259"/>
              <a:gd name="T11" fmla="*/ 709 w 709"/>
              <a:gd name="T12" fmla="*/ 259 h 2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9" h="259">
                <a:moveTo>
                  <a:pt x="0" y="259"/>
                </a:moveTo>
                <a:lnTo>
                  <a:pt x="344" y="110"/>
                </a:lnTo>
                <a:lnTo>
                  <a:pt x="709" y="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cxnSp>
        <p:nvCxnSpPr>
          <p:cNvPr id="1036" name="直線矢印コネクタ 5"/>
          <p:cNvCxnSpPr>
            <a:cxnSpLocks noChangeShapeType="1"/>
          </p:cNvCxnSpPr>
          <p:nvPr/>
        </p:nvCxnSpPr>
        <p:spPr bwMode="auto">
          <a:xfrm flipH="1" flipV="1">
            <a:off x="1073150" y="4786313"/>
            <a:ext cx="42863" cy="1955800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線矢印コネクタ 7"/>
          <p:cNvCxnSpPr/>
          <p:nvPr/>
        </p:nvCxnSpPr>
        <p:spPr>
          <a:xfrm>
            <a:off x="571500" y="6596063"/>
            <a:ext cx="7929563" cy="158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92500" y="5662613"/>
          <a:ext cx="3825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数式" r:id="rId3" imgW="152280" imgH="228600" progId="Equation.3">
                  <p:embed/>
                </p:oleObj>
              </mc:Choice>
              <mc:Fallback>
                <p:oleObj name="数式" r:id="rId3" imgW="1522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662613"/>
                        <a:ext cx="3825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コネクタ 9"/>
          <p:cNvCxnSpPr/>
          <p:nvPr/>
        </p:nvCxnSpPr>
        <p:spPr>
          <a:xfrm rot="5400000" flipH="1" flipV="1">
            <a:off x="1428750" y="5715000"/>
            <a:ext cx="2000250" cy="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5715000" y="5715001"/>
            <a:ext cx="1857375" cy="0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3214688" y="4292600"/>
            <a:ext cx="214312" cy="214313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786188" y="4652963"/>
            <a:ext cx="214312" cy="214312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000750" y="5078413"/>
            <a:ext cx="214313" cy="214312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572125" y="4292600"/>
            <a:ext cx="214313" cy="214313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5000625" y="4510088"/>
            <a:ext cx="214313" cy="214312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1027" name="コンテンツ プレースホルダ 28"/>
          <p:cNvGraphicFramePr>
            <a:graphicFrameLocks noChangeAspect="1"/>
          </p:cNvGraphicFramePr>
          <p:nvPr>
            <p:ph idx="1"/>
          </p:nvPr>
        </p:nvGraphicFramePr>
        <p:xfrm>
          <a:off x="3236913" y="1412875"/>
          <a:ext cx="256063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数式" r:id="rId5" imgW="774360" imgH="228600" progId="Equation.3">
                  <p:embed/>
                </p:oleObj>
              </mc:Choice>
              <mc:Fallback>
                <p:oleObj name="数式" r:id="rId5" imgW="774360" imgH="228600" progId="Equation.3">
                  <p:embed/>
                  <p:pic>
                    <p:nvPicPr>
                      <p:cNvPr id="0" name="コンテンツ プレースホルダ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1412875"/>
                        <a:ext cx="256063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テキスト ボックス 29"/>
          <p:cNvSpPr txBox="1">
            <a:spLocks noChangeArrowheads="1"/>
          </p:cNvSpPr>
          <p:nvPr/>
        </p:nvSpPr>
        <p:spPr bwMode="auto">
          <a:xfrm>
            <a:off x="539750" y="47244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latin typeface="Calibri" panose="020F0502020204030204" pitchFamily="34" charset="0"/>
              </a:rPr>
              <a:t>値</a:t>
            </a:r>
          </a:p>
        </p:txBody>
      </p:sp>
      <p:sp>
        <p:nvSpPr>
          <p:cNvPr id="1046" name="テキスト ボックス 30"/>
          <p:cNvSpPr txBox="1">
            <a:spLocks noChangeArrowheads="1"/>
          </p:cNvSpPr>
          <p:nvPr/>
        </p:nvSpPr>
        <p:spPr bwMode="auto">
          <a:xfrm>
            <a:off x="8101013" y="611505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latin typeface="Calibri" panose="020F0502020204030204" pitchFamily="34" charset="0"/>
              </a:rPr>
              <a:t>位置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943100" y="3789363"/>
          <a:ext cx="4143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数式" r:id="rId7" imgW="164880" imgH="228600" progId="Equation.3">
                  <p:embed/>
                </p:oleObj>
              </mc:Choice>
              <mc:Fallback>
                <p:oleObj name="数式" r:id="rId7" imgW="164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789363"/>
                        <a:ext cx="41433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円/楕円 34"/>
          <p:cNvSpPr>
            <a:spLocks noChangeArrowheads="1"/>
          </p:cNvSpPr>
          <p:nvPr/>
        </p:nvSpPr>
        <p:spPr bwMode="auto">
          <a:xfrm>
            <a:off x="6000750" y="5300663"/>
            <a:ext cx="214313" cy="214312"/>
          </a:xfrm>
          <a:prstGeom prst="ellipse">
            <a:avLst/>
          </a:prstGeom>
          <a:solidFill>
            <a:srgbClr val="00FF00">
              <a:alpha val="89999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857500" y="4935538"/>
            <a:ext cx="214313" cy="214312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49" name="フリーフォーム 12"/>
          <p:cNvSpPr>
            <a:spLocks/>
          </p:cNvSpPr>
          <p:nvPr/>
        </p:nvSpPr>
        <p:spPr bwMode="auto">
          <a:xfrm>
            <a:off x="2457450" y="4302125"/>
            <a:ext cx="4186238" cy="974725"/>
          </a:xfrm>
          <a:custGeom>
            <a:avLst/>
            <a:gdLst>
              <a:gd name="T0" fmla="*/ 0 w 2637"/>
              <a:gd name="T1" fmla="*/ 2147483647 h 614"/>
              <a:gd name="T2" fmla="*/ 2147483647 w 2637"/>
              <a:gd name="T3" fmla="*/ 2147483647 h 614"/>
              <a:gd name="T4" fmla="*/ 2147483647 w 2637"/>
              <a:gd name="T5" fmla="*/ 0 h 614"/>
              <a:gd name="T6" fmla="*/ 2147483647 w 2637"/>
              <a:gd name="T7" fmla="*/ 0 h 614"/>
              <a:gd name="T8" fmla="*/ 2147483647 w 2637"/>
              <a:gd name="T9" fmla="*/ 2147483647 h 614"/>
              <a:gd name="T10" fmla="*/ 2147483647 w 2637"/>
              <a:gd name="T11" fmla="*/ 2147483647 h 6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37"/>
              <a:gd name="T19" fmla="*/ 0 h 614"/>
              <a:gd name="T20" fmla="*/ 2637 w 2637"/>
              <a:gd name="T21" fmla="*/ 614 h 6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37" h="614">
                <a:moveTo>
                  <a:pt x="0" y="614"/>
                </a:moveTo>
                <a:lnTo>
                  <a:pt x="329" y="478"/>
                </a:lnTo>
                <a:lnTo>
                  <a:pt x="554" y="60"/>
                </a:lnTo>
                <a:lnTo>
                  <a:pt x="897" y="293"/>
                </a:lnTo>
                <a:lnTo>
                  <a:pt x="1319" y="262"/>
                </a:lnTo>
                <a:lnTo>
                  <a:pt x="1657" y="192"/>
                </a:lnTo>
                <a:lnTo>
                  <a:pt x="2052" y="77"/>
                </a:lnTo>
                <a:cubicBezTo>
                  <a:pt x="2116" y="59"/>
                  <a:pt x="2002" y="0"/>
                  <a:pt x="2044" y="82"/>
                </a:cubicBezTo>
                <a:lnTo>
                  <a:pt x="2304" y="570"/>
                </a:lnTo>
                <a:lnTo>
                  <a:pt x="2637" y="584"/>
                </a:lnTo>
              </a:path>
            </a:pathLst>
          </a:custGeom>
          <a:noFill/>
          <a:ln w="38100" cap="flat" cmpd="sng" algn="ctr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429125" y="4581525"/>
            <a:ext cx="214313" cy="214313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51" name="テキスト ボックス 36"/>
          <p:cNvSpPr txBox="1">
            <a:spLocks noChangeArrowheads="1"/>
          </p:cNvSpPr>
          <p:nvPr/>
        </p:nvSpPr>
        <p:spPr bwMode="auto">
          <a:xfrm>
            <a:off x="868363" y="981075"/>
            <a:ext cx="7016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latin typeface="Calibri" panose="020F0502020204030204" pitchFamily="34" charset="0"/>
              </a:rPr>
              <a:t>差分を保存するとは、以下の連立方程式を満たすこと</a:t>
            </a:r>
          </a:p>
        </p:txBody>
      </p:sp>
      <p:sp>
        <p:nvSpPr>
          <p:cNvPr id="1052" name="テキスト ボックス 38"/>
          <p:cNvSpPr txBox="1">
            <a:spLocks noChangeArrowheads="1"/>
          </p:cNvSpPr>
          <p:nvPr/>
        </p:nvSpPr>
        <p:spPr bwMode="auto">
          <a:xfrm>
            <a:off x="3779838" y="5805488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000">
                <a:latin typeface="Calibri" panose="020F0502020204030204" pitchFamily="34" charset="0"/>
              </a:rPr>
              <a:t>: </a:t>
            </a:r>
            <a:r>
              <a:rPr lang="ja-JP" altLang="en-US" sz="2000">
                <a:latin typeface="Calibri" panose="020F0502020204030204" pitchFamily="34" charset="0"/>
              </a:rPr>
              <a:t>貼りつけた後の値</a:t>
            </a:r>
            <a:br>
              <a:rPr lang="ja-JP" altLang="en-US" sz="2000">
                <a:latin typeface="Calibri" panose="020F0502020204030204" pitchFamily="34" charset="0"/>
              </a:rPr>
            </a:br>
            <a:r>
              <a:rPr lang="en-US" altLang="ja-JP" sz="2000">
                <a:latin typeface="Calibri" panose="020F0502020204030204" pitchFamily="34" charset="0"/>
              </a:rPr>
              <a:t>(</a:t>
            </a:r>
            <a:r>
              <a:rPr lang="ja-JP" altLang="en-US" sz="2000">
                <a:latin typeface="Calibri" panose="020F0502020204030204" pitchFamily="34" charset="0"/>
              </a:rPr>
              <a:t>未知数</a:t>
            </a:r>
            <a:r>
              <a:rPr lang="en-US" altLang="ja-JP" sz="200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053" name="テキスト ボックス 39"/>
          <p:cNvSpPr txBox="1">
            <a:spLocks noChangeArrowheads="1"/>
          </p:cNvSpPr>
          <p:nvPr/>
        </p:nvSpPr>
        <p:spPr bwMode="auto">
          <a:xfrm>
            <a:off x="2195513" y="3902075"/>
            <a:ext cx="283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latin typeface="Calibri" panose="020F0502020204030204" pitchFamily="34" charset="0"/>
              </a:rPr>
              <a:t>:</a:t>
            </a:r>
            <a:r>
              <a:rPr lang="ja-JP" altLang="en-US" sz="2000">
                <a:latin typeface="Calibri" panose="020F0502020204030204" pitchFamily="34" charset="0"/>
              </a:rPr>
              <a:t>切り取ったデータの差分</a:t>
            </a:r>
          </a:p>
        </p:txBody>
      </p:sp>
      <p:sp>
        <p:nvSpPr>
          <p:cNvPr id="1054" name="テキスト ボックス 40"/>
          <p:cNvSpPr txBox="1">
            <a:spLocks noChangeArrowheads="1"/>
          </p:cNvSpPr>
          <p:nvPr/>
        </p:nvSpPr>
        <p:spPr bwMode="auto">
          <a:xfrm>
            <a:off x="250825" y="2205038"/>
            <a:ext cx="865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>
                <a:latin typeface="Calibri" panose="020F0502020204030204" pitchFamily="34" charset="0"/>
              </a:rPr>
              <a:t>でも、方程式の数が未知数より</a:t>
            </a:r>
            <a:r>
              <a:rPr lang="en-US" altLang="ja-JP" sz="2400">
                <a:latin typeface="Calibri" panose="020F0502020204030204" pitchFamily="34" charset="0"/>
              </a:rPr>
              <a:t>1</a:t>
            </a:r>
            <a:r>
              <a:rPr lang="ja-JP" altLang="en-US" sz="2400">
                <a:latin typeface="Calibri" panose="020F0502020204030204" pitchFamily="34" charset="0"/>
              </a:rPr>
              <a:t>つ多いので、同じになるようにする</a:t>
            </a:r>
            <a:endParaRPr lang="en-US" altLang="ja-JP" sz="2400">
              <a:latin typeface="Calibri" panose="020F0502020204030204" pitchFamily="34" charset="0"/>
            </a:endParaRPr>
          </a:p>
        </p:txBody>
      </p:sp>
      <p:sp>
        <p:nvSpPr>
          <p:cNvPr id="43" name="円/楕円 42"/>
          <p:cNvSpPr>
            <a:spLocks noChangeArrowheads="1"/>
          </p:cNvSpPr>
          <p:nvPr/>
        </p:nvSpPr>
        <p:spPr bwMode="auto">
          <a:xfrm>
            <a:off x="5580063" y="4652963"/>
            <a:ext cx="214312" cy="214312"/>
          </a:xfrm>
          <a:prstGeom prst="ellipse">
            <a:avLst/>
          </a:prstGeom>
          <a:solidFill>
            <a:srgbClr val="00FF00">
              <a:alpha val="89999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056" name="直線コネクタ 44"/>
          <p:cNvCxnSpPr>
            <a:cxnSpLocks noChangeShapeType="1"/>
          </p:cNvCxnSpPr>
          <p:nvPr/>
        </p:nvCxnSpPr>
        <p:spPr bwMode="auto">
          <a:xfrm flipV="1">
            <a:off x="2700338" y="4365625"/>
            <a:ext cx="574675" cy="0"/>
          </a:xfrm>
          <a:prstGeom prst="line">
            <a:avLst/>
          </a:prstGeom>
          <a:noFill/>
          <a:ln w="19050" cap="rnd" algn="ctr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7" name="直線コネクタ 46"/>
          <p:cNvCxnSpPr>
            <a:cxnSpLocks noChangeShapeType="1"/>
          </p:cNvCxnSpPr>
          <p:nvPr/>
        </p:nvCxnSpPr>
        <p:spPr bwMode="auto">
          <a:xfrm rot="5400000">
            <a:off x="2699544" y="4580731"/>
            <a:ext cx="431800" cy="1588"/>
          </a:xfrm>
          <a:prstGeom prst="line">
            <a:avLst/>
          </a:prstGeom>
          <a:noFill/>
          <a:ln w="38100" algn="ctr">
            <a:solidFill>
              <a:srgbClr val="FF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円/楕円 26"/>
          <p:cNvSpPr/>
          <p:nvPr/>
        </p:nvSpPr>
        <p:spPr>
          <a:xfrm>
            <a:off x="2357438" y="5157788"/>
            <a:ext cx="214312" cy="214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500813" y="5084763"/>
            <a:ext cx="214312" cy="214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1029" name="Object 37"/>
          <p:cNvGraphicFramePr>
            <a:graphicFrameLocks noChangeAspect="1"/>
          </p:cNvGraphicFramePr>
          <p:nvPr/>
        </p:nvGraphicFramePr>
        <p:xfrm>
          <a:off x="4183063" y="5260975"/>
          <a:ext cx="6048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数式" r:id="rId9" imgW="241200" imgH="228600" progId="Equation.3">
                  <p:embed/>
                </p:oleObj>
              </mc:Choice>
              <mc:Fallback>
                <p:oleObj name="数式" r:id="rId9" imgW="241200" imgH="2286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5260975"/>
                        <a:ext cx="60483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38"/>
          <p:cNvGraphicFramePr>
            <a:graphicFrameLocks noChangeAspect="1"/>
          </p:cNvGraphicFramePr>
          <p:nvPr/>
        </p:nvGraphicFramePr>
        <p:xfrm>
          <a:off x="2598738" y="6022975"/>
          <a:ext cx="6048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数式" r:id="rId11" imgW="241200" imgH="228600" progId="Equation.3">
                  <p:embed/>
                </p:oleObj>
              </mc:Choice>
              <mc:Fallback>
                <p:oleObj name="数式" r:id="rId11" imgW="241200" imgH="2286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6022975"/>
                        <a:ext cx="60483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60" name="直線コネクタ 44"/>
          <p:cNvCxnSpPr>
            <a:cxnSpLocks noChangeShapeType="1"/>
          </p:cNvCxnSpPr>
          <p:nvPr/>
        </p:nvCxnSpPr>
        <p:spPr bwMode="auto">
          <a:xfrm flipV="1">
            <a:off x="2700338" y="4797425"/>
            <a:ext cx="1150937" cy="0"/>
          </a:xfrm>
          <a:prstGeom prst="line">
            <a:avLst/>
          </a:prstGeom>
          <a:noFill/>
          <a:ln w="19050" cap="rnd" algn="ctr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円/楕円 17"/>
          <p:cNvSpPr>
            <a:spLocks noChangeArrowheads="1"/>
          </p:cNvSpPr>
          <p:nvPr/>
        </p:nvSpPr>
        <p:spPr bwMode="auto">
          <a:xfrm>
            <a:off x="3219450" y="5014913"/>
            <a:ext cx="214313" cy="214312"/>
          </a:xfrm>
          <a:prstGeom prst="ellipse">
            <a:avLst/>
          </a:prstGeom>
          <a:solidFill>
            <a:srgbClr val="00FF00">
              <a:alpha val="89999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円/楕円 18"/>
          <p:cNvSpPr>
            <a:spLocks noChangeArrowheads="1"/>
          </p:cNvSpPr>
          <p:nvPr/>
        </p:nvSpPr>
        <p:spPr bwMode="auto">
          <a:xfrm>
            <a:off x="3790950" y="5229225"/>
            <a:ext cx="214313" cy="214313"/>
          </a:xfrm>
          <a:prstGeom prst="ellipse">
            <a:avLst/>
          </a:prstGeom>
          <a:solidFill>
            <a:srgbClr val="00FF00">
              <a:alpha val="89999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円/楕円 21"/>
          <p:cNvSpPr>
            <a:spLocks noChangeArrowheads="1"/>
          </p:cNvSpPr>
          <p:nvPr/>
        </p:nvSpPr>
        <p:spPr bwMode="auto">
          <a:xfrm>
            <a:off x="5005388" y="4941888"/>
            <a:ext cx="214312" cy="214312"/>
          </a:xfrm>
          <a:prstGeom prst="ellipse">
            <a:avLst/>
          </a:prstGeom>
          <a:solidFill>
            <a:srgbClr val="00FF00">
              <a:alpha val="89999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円/楕円 16"/>
          <p:cNvSpPr>
            <a:spLocks noChangeArrowheads="1"/>
          </p:cNvSpPr>
          <p:nvPr/>
        </p:nvSpPr>
        <p:spPr bwMode="auto">
          <a:xfrm>
            <a:off x="2862263" y="5591175"/>
            <a:ext cx="214312" cy="214313"/>
          </a:xfrm>
          <a:prstGeom prst="ellipse">
            <a:avLst/>
          </a:prstGeom>
          <a:solidFill>
            <a:srgbClr val="00FF00">
              <a:alpha val="89999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円/楕円 22"/>
          <p:cNvSpPr>
            <a:spLocks noChangeArrowheads="1"/>
          </p:cNvSpPr>
          <p:nvPr/>
        </p:nvSpPr>
        <p:spPr bwMode="auto">
          <a:xfrm>
            <a:off x="4433888" y="5084763"/>
            <a:ext cx="214312" cy="214312"/>
          </a:xfrm>
          <a:prstGeom prst="ellipse">
            <a:avLst/>
          </a:prstGeom>
          <a:solidFill>
            <a:srgbClr val="00FF00">
              <a:alpha val="89999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66" name="フリーフォーム 3"/>
          <p:cNvSpPr>
            <a:spLocks/>
          </p:cNvSpPr>
          <p:nvPr/>
        </p:nvSpPr>
        <p:spPr bwMode="auto">
          <a:xfrm>
            <a:off x="6615113" y="5495925"/>
            <a:ext cx="1125537" cy="785813"/>
          </a:xfrm>
          <a:custGeom>
            <a:avLst/>
            <a:gdLst>
              <a:gd name="T0" fmla="*/ 0 w 709"/>
              <a:gd name="T1" fmla="*/ 2147483647 h 495"/>
              <a:gd name="T2" fmla="*/ 2147483647 w 709"/>
              <a:gd name="T3" fmla="*/ 0 h 495"/>
              <a:gd name="T4" fmla="*/ 2147483647 w 709"/>
              <a:gd name="T5" fmla="*/ 2147483647 h 495"/>
              <a:gd name="T6" fmla="*/ 0 60000 65536"/>
              <a:gd name="T7" fmla="*/ 0 60000 65536"/>
              <a:gd name="T8" fmla="*/ 0 60000 65536"/>
              <a:gd name="T9" fmla="*/ 0 w 709"/>
              <a:gd name="T10" fmla="*/ 0 h 495"/>
              <a:gd name="T11" fmla="*/ 709 w 709"/>
              <a:gd name="T12" fmla="*/ 495 h 4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9" h="495">
                <a:moveTo>
                  <a:pt x="0" y="0"/>
                </a:moveTo>
                <a:lnTo>
                  <a:pt x="349" y="179"/>
                </a:lnTo>
                <a:lnTo>
                  <a:pt x="709" y="495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1067" name="フリーフォーム 12"/>
          <p:cNvSpPr>
            <a:spLocks/>
          </p:cNvSpPr>
          <p:nvPr/>
        </p:nvSpPr>
        <p:spPr bwMode="auto">
          <a:xfrm>
            <a:off x="2473325" y="4775200"/>
            <a:ext cx="4186238" cy="1101725"/>
          </a:xfrm>
          <a:custGeom>
            <a:avLst/>
            <a:gdLst>
              <a:gd name="T0" fmla="*/ 0 w 2637"/>
              <a:gd name="T1" fmla="*/ 2147483647 h 694"/>
              <a:gd name="T2" fmla="*/ 2147483647 w 2637"/>
              <a:gd name="T3" fmla="*/ 2147483647 h 694"/>
              <a:gd name="T4" fmla="*/ 2147483647 w 2637"/>
              <a:gd name="T5" fmla="*/ 0 h 694"/>
              <a:gd name="T6" fmla="*/ 2147483647 w 2637"/>
              <a:gd name="T7" fmla="*/ 0 h 694"/>
              <a:gd name="T8" fmla="*/ 2147483647 w 2637"/>
              <a:gd name="T9" fmla="*/ 2147483647 h 694"/>
              <a:gd name="T10" fmla="*/ 2147483647 w 2637"/>
              <a:gd name="T11" fmla="*/ 2147483647 h 6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37"/>
              <a:gd name="T19" fmla="*/ 0 h 694"/>
              <a:gd name="T20" fmla="*/ 2637 w 2637"/>
              <a:gd name="T21" fmla="*/ 694 h 6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37" h="694">
                <a:moveTo>
                  <a:pt x="0" y="694"/>
                </a:moveTo>
                <a:lnTo>
                  <a:pt x="328" y="580"/>
                </a:lnTo>
                <a:lnTo>
                  <a:pt x="548" y="202"/>
                </a:lnTo>
                <a:lnTo>
                  <a:pt x="897" y="373"/>
                </a:lnTo>
                <a:lnTo>
                  <a:pt x="1326" y="285"/>
                </a:lnTo>
                <a:lnTo>
                  <a:pt x="1665" y="180"/>
                </a:lnTo>
                <a:lnTo>
                  <a:pt x="2043" y="0"/>
                </a:lnTo>
                <a:lnTo>
                  <a:pt x="2281" y="400"/>
                </a:lnTo>
                <a:lnTo>
                  <a:pt x="2637" y="466"/>
                </a:lnTo>
              </a:path>
            </a:pathLst>
          </a:custGeom>
          <a:noFill/>
          <a:ln w="38100" cap="flat" cmpd="sng" algn="ctr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1068" name="Line 47"/>
          <p:cNvSpPr>
            <a:spLocks noChangeShapeType="1"/>
          </p:cNvSpPr>
          <p:nvPr/>
        </p:nvSpPr>
        <p:spPr bwMode="auto">
          <a:xfrm>
            <a:off x="2268538" y="4365625"/>
            <a:ext cx="5746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2357438" y="5786438"/>
            <a:ext cx="214312" cy="214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6500813" y="5357813"/>
            <a:ext cx="214312" cy="214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1" name="Line 48"/>
          <p:cNvSpPr>
            <a:spLocks noChangeShapeType="1"/>
          </p:cNvSpPr>
          <p:nvPr/>
        </p:nvSpPr>
        <p:spPr bwMode="auto">
          <a:xfrm>
            <a:off x="3348038" y="5229225"/>
            <a:ext cx="2159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72" name="Line 50"/>
          <p:cNvSpPr>
            <a:spLocks noChangeShapeType="1"/>
          </p:cNvSpPr>
          <p:nvPr/>
        </p:nvSpPr>
        <p:spPr bwMode="auto">
          <a:xfrm>
            <a:off x="3924300" y="5445125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73" name="Line 51"/>
          <p:cNvSpPr>
            <a:spLocks noChangeShapeType="1"/>
          </p:cNvSpPr>
          <p:nvPr/>
        </p:nvSpPr>
        <p:spPr bwMode="auto">
          <a:xfrm flipH="1">
            <a:off x="2916238" y="5805488"/>
            <a:ext cx="714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1074" name="直線矢印コネクタ 35"/>
          <p:cNvCxnSpPr>
            <a:cxnSpLocks noChangeShapeType="1"/>
            <a:stCxn id="27" idx="4"/>
            <a:endCxn id="24" idx="0"/>
          </p:cNvCxnSpPr>
          <p:nvPr/>
        </p:nvCxnSpPr>
        <p:spPr bwMode="auto">
          <a:xfrm>
            <a:off x="2465388" y="5372100"/>
            <a:ext cx="0" cy="41433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" name="直線矢印コネクタ 35"/>
          <p:cNvCxnSpPr>
            <a:cxnSpLocks noChangeShapeType="1"/>
          </p:cNvCxnSpPr>
          <p:nvPr/>
        </p:nvCxnSpPr>
        <p:spPr bwMode="auto">
          <a:xfrm>
            <a:off x="6732588" y="5229225"/>
            <a:ext cx="0" cy="2159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31" name="Object 54"/>
          <p:cNvGraphicFramePr>
            <a:graphicFrameLocks noChangeAspect="1"/>
          </p:cNvGraphicFramePr>
          <p:nvPr/>
        </p:nvGraphicFramePr>
        <p:xfrm>
          <a:off x="628650" y="2636838"/>
          <a:ext cx="19224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数式" r:id="rId13" imgW="774360" imgH="228600" progId="Equation.3">
                  <p:embed/>
                </p:oleObj>
              </mc:Choice>
              <mc:Fallback>
                <p:oleObj name="数式" r:id="rId13" imgW="774360" imgH="2286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636838"/>
                        <a:ext cx="19224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55"/>
          <p:cNvGraphicFramePr>
            <a:graphicFrameLocks noChangeAspect="1"/>
          </p:cNvGraphicFramePr>
          <p:nvPr/>
        </p:nvGraphicFramePr>
        <p:xfrm>
          <a:off x="628650" y="3148013"/>
          <a:ext cx="21431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数式" r:id="rId15" imgW="863280" imgH="228600" progId="Equation.3">
                  <p:embed/>
                </p:oleObj>
              </mc:Choice>
              <mc:Fallback>
                <p:oleObj name="数式" r:id="rId15" imgW="863280" imgH="2286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148013"/>
                        <a:ext cx="21431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AutoShape 56"/>
          <p:cNvSpPr>
            <a:spLocks/>
          </p:cNvSpPr>
          <p:nvPr/>
        </p:nvSpPr>
        <p:spPr bwMode="auto">
          <a:xfrm>
            <a:off x="2843213" y="2708275"/>
            <a:ext cx="360362" cy="936625"/>
          </a:xfrm>
          <a:prstGeom prst="rightBrace">
            <a:avLst>
              <a:gd name="adj1" fmla="val 2165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77" name="Text Box 57"/>
          <p:cNvSpPr txBox="1">
            <a:spLocks noChangeArrowheads="1"/>
          </p:cNvSpPr>
          <p:nvPr/>
        </p:nvSpPr>
        <p:spPr bwMode="auto">
          <a:xfrm>
            <a:off x="3313113" y="2924175"/>
            <a:ext cx="1544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/>
              <a:t>辺々引く </a:t>
            </a:r>
            <a:r>
              <a:rPr lang="en-US" altLang="ja-JP" sz="2400"/>
              <a:t>: </a:t>
            </a:r>
          </a:p>
        </p:txBody>
      </p:sp>
      <p:graphicFrame>
        <p:nvGraphicFramePr>
          <p:cNvPr id="1033" name="Object 59"/>
          <p:cNvGraphicFramePr>
            <a:graphicFrameLocks noChangeAspect="1"/>
          </p:cNvGraphicFramePr>
          <p:nvPr/>
        </p:nvGraphicFramePr>
        <p:xfrm>
          <a:off x="4787900" y="2860675"/>
          <a:ext cx="38465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数式" r:id="rId17" imgW="1549080" imgH="228600" progId="Equation.3">
                  <p:embed/>
                </p:oleObj>
              </mc:Choice>
              <mc:Fallback>
                <p:oleObj name="数式" r:id="rId17" imgW="1549080" imgH="2286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860675"/>
                        <a:ext cx="3846513" cy="568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8" name="Text Box 60"/>
          <p:cNvSpPr txBox="1">
            <a:spLocks noChangeArrowheads="1"/>
          </p:cNvSpPr>
          <p:nvPr/>
        </p:nvSpPr>
        <p:spPr bwMode="auto">
          <a:xfrm>
            <a:off x="5537200" y="3429000"/>
            <a:ext cx="357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これは未知数と方程式数が同じ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差分の差分を計算した</a:t>
            </a:r>
            <a:r>
              <a:rPr lang="en-US" altLang="ja-JP" sz="2000"/>
              <a:t>)</a:t>
            </a:r>
          </a:p>
        </p:txBody>
      </p:sp>
      <p:sp>
        <p:nvSpPr>
          <p:cNvPr id="1079" name="Text Box 61"/>
          <p:cNvSpPr txBox="1">
            <a:spLocks noChangeArrowheads="1"/>
          </p:cNvSpPr>
          <p:nvPr/>
        </p:nvSpPr>
        <p:spPr bwMode="auto">
          <a:xfrm>
            <a:off x="7019925" y="4941888"/>
            <a:ext cx="1887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境界条件になる</a:t>
            </a:r>
          </a:p>
        </p:txBody>
      </p:sp>
      <p:sp>
        <p:nvSpPr>
          <p:cNvPr id="1080" name="Line 62"/>
          <p:cNvSpPr>
            <a:spLocks noChangeShapeType="1"/>
          </p:cNvSpPr>
          <p:nvPr/>
        </p:nvSpPr>
        <p:spPr bwMode="auto">
          <a:xfrm flipV="1">
            <a:off x="6804025" y="5157788"/>
            <a:ext cx="2889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2928938" y="3000375"/>
            <a:ext cx="357187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2800" b="1">
              <a:latin typeface="Calibri" panose="020F0502020204030204" pitchFamily="34" charset="0"/>
            </a:endParaRPr>
          </a:p>
        </p:txBody>
      </p:sp>
      <p:sp>
        <p:nvSpPr>
          <p:cNvPr id="1084" name="Text Box 60"/>
          <p:cNvSpPr txBox="1">
            <a:spLocks noChangeArrowheads="1"/>
          </p:cNvSpPr>
          <p:nvPr/>
        </p:nvSpPr>
        <p:spPr bwMode="auto">
          <a:xfrm>
            <a:off x="2859088" y="29241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b="1"/>
              <a:t>－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4000" smtClean="0">
                <a:latin typeface="Arial" panose="020B0604020202020204" pitchFamily="34" charset="0"/>
              </a:rPr>
              <a:t>1D</a:t>
            </a:r>
            <a:r>
              <a:rPr lang="en-US" altLang="ja-JP" sz="4000" smtClean="0"/>
              <a:t>: </a:t>
            </a:r>
            <a:r>
              <a:rPr lang="ja-JP" altLang="en-US" sz="4000" smtClean="0"/>
              <a:t>差分</a:t>
            </a:r>
            <a:r>
              <a:rPr lang="en-US" altLang="ja-JP" sz="4000" smtClean="0"/>
              <a:t>(</a:t>
            </a:r>
            <a:r>
              <a:rPr lang="ja-JP" altLang="en-US" sz="4000" smtClean="0"/>
              <a:t>微分</a:t>
            </a:r>
            <a:r>
              <a:rPr lang="en-US" altLang="ja-JP" sz="4000" smtClean="0"/>
              <a:t>)</a:t>
            </a:r>
            <a:r>
              <a:rPr lang="ja-JP" altLang="en-US" sz="4000" smtClean="0"/>
              <a:t>の合わせこみの解釈</a:t>
            </a:r>
            <a:endParaRPr lang="en-US" altLang="ja-JP" sz="4000" smtClean="0"/>
          </a:p>
        </p:txBody>
      </p:sp>
      <p:graphicFrame>
        <p:nvGraphicFramePr>
          <p:cNvPr id="2050" name="コンテンツ プレースホルダ 28"/>
          <p:cNvGraphicFramePr>
            <a:graphicFrameLocks noChangeAspect="1"/>
          </p:cNvGraphicFramePr>
          <p:nvPr/>
        </p:nvGraphicFramePr>
        <p:xfrm>
          <a:off x="468313" y="3789363"/>
          <a:ext cx="38465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数式" r:id="rId3" imgW="1549080" imgH="228600" progId="Equation.3">
                  <p:embed/>
                </p:oleObj>
              </mc:Choice>
              <mc:Fallback>
                <p:oleObj name="数式" r:id="rId3" imgW="1549080" imgH="228600" progId="Equation.3">
                  <p:embed/>
                  <p:pic>
                    <p:nvPicPr>
                      <p:cNvPr id="0" name="コンテンツ プレースホルダ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89363"/>
                        <a:ext cx="3846512" cy="5683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5626100" y="3789363"/>
          <a:ext cx="21129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数式" r:id="rId5" imgW="850680" imgH="203040" progId="Equation.3">
                  <p:embed/>
                </p:oleObj>
              </mc:Choice>
              <mc:Fallback>
                <p:oleObj name="数式" r:id="rId5" imgW="8506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100" y="3789363"/>
                        <a:ext cx="2112963" cy="5048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1403350" y="1773238"/>
          <a:ext cx="19224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数式" r:id="rId7" imgW="774360" imgH="228600" progId="Equation.3">
                  <p:embed/>
                </p:oleObj>
              </mc:Choice>
              <mc:Fallback>
                <p:oleObj name="数式" r:id="rId7" imgW="7743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73238"/>
                        <a:ext cx="19224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5681663" y="1836738"/>
          <a:ext cx="19859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数式" r:id="rId9" imgW="799920" imgH="203040" progId="Equation.3">
                  <p:embed/>
                </p:oleObj>
              </mc:Choice>
              <mc:Fallback>
                <p:oleObj name="数式" r:id="rId9" imgW="79992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836738"/>
                        <a:ext cx="19859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8"/>
          <p:cNvGraphicFramePr>
            <a:graphicFrameLocks noChangeAspect="1"/>
          </p:cNvGraphicFramePr>
          <p:nvPr/>
        </p:nvGraphicFramePr>
        <p:xfrm>
          <a:off x="179388" y="6073775"/>
          <a:ext cx="41592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数式" r:id="rId11" imgW="1676160" imgH="355320" progId="Equation.3">
                  <p:embed/>
                </p:oleObj>
              </mc:Choice>
              <mc:Fallback>
                <p:oleObj name="数式" r:id="rId11" imgW="1676160" imgH="3553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073775"/>
                        <a:ext cx="41592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9"/>
          <p:cNvGraphicFramePr>
            <a:graphicFrameLocks noChangeAspect="1"/>
          </p:cNvGraphicFramePr>
          <p:nvPr/>
        </p:nvGraphicFramePr>
        <p:xfrm>
          <a:off x="4859338" y="6073775"/>
          <a:ext cx="40671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数式" r:id="rId13" imgW="1638000" imgH="279360" progId="Equation.3">
                  <p:embed/>
                </p:oleObj>
              </mc:Choice>
              <mc:Fallback>
                <p:oleObj name="数式" r:id="rId13" imgW="163800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6073775"/>
                        <a:ext cx="4067175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4500563" y="1341438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1979613" y="1028700"/>
            <a:ext cx="904875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離散</a:t>
            </a: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6229350" y="1028700"/>
            <a:ext cx="904875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連続</a:t>
            </a:r>
          </a:p>
        </p:txBody>
      </p:sp>
      <p:sp>
        <p:nvSpPr>
          <p:cNvPr id="2060" name="Line 13"/>
          <p:cNvSpPr>
            <a:spLocks noChangeShapeType="1"/>
          </p:cNvSpPr>
          <p:nvPr/>
        </p:nvSpPr>
        <p:spPr bwMode="auto">
          <a:xfrm>
            <a:off x="2339975" y="2420938"/>
            <a:ext cx="0" cy="1295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1" name="Line 14"/>
          <p:cNvSpPr>
            <a:spLocks noChangeShapeType="1"/>
          </p:cNvSpPr>
          <p:nvPr/>
        </p:nvSpPr>
        <p:spPr bwMode="auto">
          <a:xfrm>
            <a:off x="6659563" y="2420938"/>
            <a:ext cx="0" cy="13684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2" name="Text Box 16"/>
          <p:cNvSpPr txBox="1">
            <a:spLocks noChangeArrowheads="1"/>
          </p:cNvSpPr>
          <p:nvPr/>
        </p:nvSpPr>
        <p:spPr bwMode="auto">
          <a:xfrm>
            <a:off x="3563938" y="1557338"/>
            <a:ext cx="1889125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解きたい方程式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でも解けない</a:t>
            </a:r>
            <a:r>
              <a:rPr lang="en-US" altLang="ja-JP" sz="2000"/>
              <a:t>)</a:t>
            </a:r>
          </a:p>
        </p:txBody>
      </p:sp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3276600" y="2636838"/>
            <a:ext cx="2408238" cy="10064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差分</a:t>
            </a:r>
            <a:r>
              <a:rPr lang="en-US" altLang="ja-JP" sz="2000"/>
              <a:t>(</a:t>
            </a:r>
            <a:r>
              <a:rPr lang="ja-JP" altLang="en-US" sz="2000"/>
              <a:t>微分</a:t>
            </a:r>
            <a:r>
              <a:rPr lang="en-US" altLang="ja-JP" sz="2000"/>
              <a:t>)</a:t>
            </a:r>
            <a:r>
              <a:rPr lang="ja-JP" altLang="en-US" sz="2000"/>
              <a:t>をとって</a:t>
            </a:r>
            <a:br>
              <a:rPr lang="ja-JP" altLang="en-US" sz="2000"/>
            </a:br>
            <a:r>
              <a:rPr lang="ja-JP" altLang="en-US" sz="2000"/>
              <a:t>必要条件だけ満たす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弱形式という</a:t>
            </a:r>
            <a:r>
              <a:rPr lang="en-US" altLang="ja-JP" sz="2000"/>
              <a:t>)</a:t>
            </a:r>
          </a:p>
        </p:txBody>
      </p:sp>
      <p:sp>
        <p:nvSpPr>
          <p:cNvPr id="2064" name="Text Box 18"/>
          <p:cNvSpPr txBox="1">
            <a:spLocks noChangeArrowheads="1"/>
          </p:cNvSpPr>
          <p:nvPr/>
        </p:nvSpPr>
        <p:spPr bwMode="auto">
          <a:xfrm>
            <a:off x="3433763" y="5661025"/>
            <a:ext cx="21304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最小化</a:t>
            </a:r>
            <a:r>
              <a:rPr lang="en-US" altLang="ja-JP" sz="2000"/>
              <a:t>(</a:t>
            </a:r>
            <a:r>
              <a:rPr lang="ja-JP" altLang="en-US" sz="2000"/>
              <a:t>変分</a:t>
            </a:r>
            <a:r>
              <a:rPr lang="en-US" altLang="ja-JP" sz="2000"/>
              <a:t>)</a:t>
            </a:r>
            <a:r>
              <a:rPr lang="ja-JP" altLang="en-US" sz="2000"/>
              <a:t>問題</a:t>
            </a:r>
          </a:p>
        </p:txBody>
      </p:sp>
      <p:sp>
        <p:nvSpPr>
          <p:cNvPr id="2065" name="Line 19"/>
          <p:cNvSpPr>
            <a:spLocks noChangeShapeType="1"/>
          </p:cNvSpPr>
          <p:nvPr/>
        </p:nvSpPr>
        <p:spPr bwMode="auto">
          <a:xfrm>
            <a:off x="2339975" y="4365625"/>
            <a:ext cx="0" cy="16557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6" name="Line 20"/>
          <p:cNvSpPr>
            <a:spLocks noChangeShapeType="1"/>
          </p:cNvSpPr>
          <p:nvPr/>
        </p:nvSpPr>
        <p:spPr bwMode="auto">
          <a:xfrm>
            <a:off x="6659563" y="4365625"/>
            <a:ext cx="0" cy="172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3240088" y="4598988"/>
            <a:ext cx="2492375" cy="7016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オイラー・ラグランジェ</a:t>
            </a:r>
            <a:br>
              <a:rPr lang="ja-JP" altLang="en-US" sz="2000"/>
            </a:br>
            <a:r>
              <a:rPr lang="ja-JP" altLang="en-US" sz="2000"/>
              <a:t>方程式</a:t>
            </a:r>
          </a:p>
        </p:txBody>
      </p:sp>
      <p:sp>
        <p:nvSpPr>
          <p:cNvPr id="2068" name="Text Box 22"/>
          <p:cNvSpPr txBox="1">
            <a:spLocks noChangeArrowheads="1"/>
          </p:cNvSpPr>
          <p:nvPr/>
        </p:nvSpPr>
        <p:spPr bwMode="auto">
          <a:xfrm>
            <a:off x="6659563" y="4222750"/>
            <a:ext cx="25288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この式が高次元に</a:t>
            </a:r>
            <a:br>
              <a:rPr lang="ja-JP" altLang="en-US" sz="2000"/>
            </a:br>
            <a:r>
              <a:rPr lang="ja-JP" altLang="en-US" sz="2000"/>
              <a:t>おいては</a:t>
            </a:r>
            <a:br>
              <a:rPr lang="ja-JP" altLang="en-US" sz="2000"/>
            </a:br>
            <a:r>
              <a:rPr lang="ja-JP" altLang="en-US" sz="2000"/>
              <a:t>ポアソン方程式になる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コンテンツ プレースホルダ 28"/>
          <p:cNvGraphicFramePr>
            <a:graphicFrameLocks noChangeAspect="1"/>
          </p:cNvGraphicFramePr>
          <p:nvPr/>
        </p:nvGraphicFramePr>
        <p:xfrm>
          <a:off x="5057775" y="1473200"/>
          <a:ext cx="27289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数式" r:id="rId3" imgW="825480" imgH="241200" progId="Equation.3">
                  <p:embed/>
                </p:oleObj>
              </mc:Choice>
              <mc:Fallback>
                <p:oleObj name="数式" r:id="rId3" imgW="825480" imgH="241200" progId="Equation.3">
                  <p:embed/>
                  <p:pic>
                    <p:nvPicPr>
                      <p:cNvPr id="0" name="コンテンツ プレースホルダ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1473200"/>
                        <a:ext cx="272891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タイトル 1"/>
          <p:cNvSpPr>
            <a:spLocks/>
          </p:cNvSpPr>
          <p:nvPr/>
        </p:nvSpPr>
        <p:spPr bwMode="auto">
          <a:xfrm>
            <a:off x="71438" y="-17463"/>
            <a:ext cx="8929687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4400"/>
              <a:t>2D:</a:t>
            </a:r>
            <a:r>
              <a:rPr lang="en-US" altLang="ja-JP" sz="4400">
                <a:latin typeface="Calibri" panose="020F0502020204030204" pitchFamily="34" charset="0"/>
              </a:rPr>
              <a:t> </a:t>
            </a:r>
            <a:r>
              <a:rPr lang="ja-JP" altLang="en-US" sz="4400">
                <a:latin typeface="Calibri" panose="020F0502020204030204" pitchFamily="34" charset="0"/>
              </a:rPr>
              <a:t>差分の合わせこみ</a:t>
            </a:r>
            <a:r>
              <a:rPr lang="en-US" altLang="ja-JP" sz="4400">
                <a:latin typeface="Calibri" panose="020F0502020204030204" pitchFamily="34" charset="0"/>
              </a:rPr>
              <a:t>(</a:t>
            </a:r>
            <a:r>
              <a:rPr lang="ja-JP" altLang="en-US" sz="4400">
                <a:latin typeface="Calibri" panose="020F0502020204030204" pitchFamily="34" charset="0"/>
              </a:rPr>
              <a:t>離散データ</a:t>
            </a:r>
            <a:r>
              <a:rPr lang="en-US" altLang="ja-JP" sz="4400">
                <a:latin typeface="Calibri" panose="020F0502020204030204" pitchFamily="34" charset="0"/>
              </a:rPr>
              <a:t>)</a:t>
            </a:r>
          </a:p>
        </p:txBody>
      </p:sp>
      <p:graphicFrame>
        <p:nvGraphicFramePr>
          <p:cNvPr id="3075" name="Object 37"/>
          <p:cNvGraphicFramePr>
            <a:graphicFrameLocks noChangeAspect="1"/>
          </p:cNvGraphicFramePr>
          <p:nvPr/>
        </p:nvGraphicFramePr>
        <p:xfrm>
          <a:off x="5429250" y="2963863"/>
          <a:ext cx="19351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数式" r:id="rId5" imgW="825480" imgH="228600" progId="Equation.3">
                  <p:embed/>
                </p:oleObj>
              </mc:Choice>
              <mc:Fallback>
                <p:oleObj name="数式" r:id="rId5" imgW="825480" imgH="2286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2963863"/>
                        <a:ext cx="19351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8"/>
          <p:cNvGraphicFramePr>
            <a:graphicFrameLocks noChangeAspect="1"/>
          </p:cNvGraphicFramePr>
          <p:nvPr/>
        </p:nvGraphicFramePr>
        <p:xfrm>
          <a:off x="5429250" y="3535363"/>
          <a:ext cx="19335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数式" r:id="rId7" imgW="825480" imgH="228600" progId="Equation.3">
                  <p:embed/>
                </p:oleObj>
              </mc:Choice>
              <mc:Fallback>
                <p:oleObj name="数式" r:id="rId7" imgW="825480" imgH="2286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535363"/>
                        <a:ext cx="19335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1"/>
          <p:cNvGraphicFramePr>
            <a:graphicFrameLocks noChangeAspect="1"/>
          </p:cNvGraphicFramePr>
          <p:nvPr/>
        </p:nvGraphicFramePr>
        <p:xfrm>
          <a:off x="5500688" y="4179888"/>
          <a:ext cx="178593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数式" r:id="rId9" imgW="761760" imgH="228600" progId="Equation.3">
                  <p:embed/>
                </p:oleObj>
              </mc:Choice>
              <mc:Fallback>
                <p:oleObj name="数式" r:id="rId9" imgW="761760" imgH="2286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4179888"/>
                        <a:ext cx="1785937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42"/>
          <p:cNvGraphicFramePr>
            <a:graphicFrameLocks noChangeAspect="1"/>
          </p:cNvGraphicFramePr>
          <p:nvPr/>
        </p:nvGraphicFramePr>
        <p:xfrm>
          <a:off x="5499100" y="4643438"/>
          <a:ext cx="17875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数式" r:id="rId11" imgW="761760" imgH="228600" progId="Equation.3">
                  <p:embed/>
                </p:oleObj>
              </mc:Choice>
              <mc:Fallback>
                <p:oleObj name="数式" r:id="rId11" imgW="76176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643438"/>
                        <a:ext cx="17875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43"/>
          <p:cNvGraphicFramePr>
            <a:graphicFrameLocks noChangeAspect="1"/>
          </p:cNvGraphicFramePr>
          <p:nvPr/>
        </p:nvGraphicFramePr>
        <p:xfrm>
          <a:off x="3194050" y="5286375"/>
          <a:ext cx="56642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数式" r:id="rId13" imgW="1904760" imgH="482400" progId="Equation.3">
                  <p:embed/>
                </p:oleObj>
              </mc:Choice>
              <mc:Fallback>
                <p:oleObj name="数式" r:id="rId13" imgW="1904760" imgH="4824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5286375"/>
                        <a:ext cx="5664200" cy="14335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8" name="Picture 4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4"/>
          <a:stretch>
            <a:fillRect/>
          </a:stretch>
        </p:blipFill>
        <p:spPr bwMode="auto">
          <a:xfrm>
            <a:off x="714375" y="1785938"/>
            <a:ext cx="20716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4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"/>
          <a:stretch>
            <a:fillRect/>
          </a:stretch>
        </p:blipFill>
        <p:spPr bwMode="auto">
          <a:xfrm>
            <a:off x="742950" y="4143375"/>
            <a:ext cx="211455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1133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線矢印コネクタ 12"/>
          <p:cNvCxnSpPr/>
          <p:nvPr/>
        </p:nvCxnSpPr>
        <p:spPr>
          <a:xfrm>
            <a:off x="857250" y="1643063"/>
            <a:ext cx="857250" cy="6429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0" name="Object 47"/>
          <p:cNvGraphicFramePr>
            <a:graphicFrameLocks noChangeAspect="1"/>
          </p:cNvGraphicFramePr>
          <p:nvPr/>
        </p:nvGraphicFramePr>
        <p:xfrm>
          <a:off x="1643063" y="857250"/>
          <a:ext cx="644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数式" r:id="rId18" imgW="241200" imgH="241200" progId="Equation.3">
                  <p:embed/>
                </p:oleObj>
              </mc:Choice>
              <mc:Fallback>
                <p:oleObj name="数式" r:id="rId18" imgW="241200" imgH="24120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857250"/>
                        <a:ext cx="6445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テキスト ボックス 39"/>
          <p:cNvSpPr txBox="1">
            <a:spLocks noChangeArrowheads="1"/>
          </p:cNvSpPr>
          <p:nvPr/>
        </p:nvSpPr>
        <p:spPr bwMode="auto">
          <a:xfrm>
            <a:off x="1925638" y="769938"/>
            <a:ext cx="221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000">
                <a:latin typeface="Calibri" panose="020F0502020204030204" pitchFamily="34" charset="0"/>
              </a:rPr>
              <a:t>:</a:t>
            </a:r>
            <a:r>
              <a:rPr lang="ja-JP" altLang="en-US" sz="2000">
                <a:latin typeface="Calibri" panose="020F0502020204030204" pitchFamily="34" charset="0"/>
              </a:rPr>
              <a:t>切り取った</a:t>
            </a:r>
            <a:r>
              <a:rPr lang="en-US" altLang="ja-JP" sz="2000">
                <a:latin typeface="Calibri" panose="020F0502020204030204" pitchFamily="34" charset="0"/>
              </a:rPr>
              <a:t/>
            </a:r>
            <a:br>
              <a:rPr lang="en-US" altLang="ja-JP" sz="2000">
                <a:latin typeface="Calibri" panose="020F0502020204030204" pitchFamily="34" charset="0"/>
              </a:rPr>
            </a:br>
            <a:r>
              <a:rPr lang="ja-JP" altLang="en-US" sz="2000">
                <a:latin typeface="Calibri" panose="020F0502020204030204" pitchFamily="34" charset="0"/>
              </a:rPr>
              <a:t>データの差分</a:t>
            </a:r>
            <a:r>
              <a:rPr lang="en-US" altLang="ja-JP" sz="2000">
                <a:latin typeface="Calibri" panose="020F0502020204030204" pitchFamily="34" charset="0"/>
              </a:rPr>
              <a:t/>
            </a:r>
            <a:br>
              <a:rPr lang="en-US" altLang="ja-JP" sz="2000">
                <a:latin typeface="Calibri" panose="020F0502020204030204" pitchFamily="34" charset="0"/>
              </a:rPr>
            </a:br>
            <a:r>
              <a:rPr lang="en-US" altLang="ja-JP" sz="2000">
                <a:latin typeface="Calibri" panose="020F0502020204030204" pitchFamily="34" charset="0"/>
              </a:rPr>
              <a:t>(</a:t>
            </a:r>
            <a:r>
              <a:rPr lang="ja-JP" altLang="en-US" sz="2000">
                <a:latin typeface="Calibri" panose="020F0502020204030204" pitchFamily="34" charset="0"/>
              </a:rPr>
              <a:t>左－右 </a:t>
            </a:r>
            <a:r>
              <a:rPr lang="en-US" altLang="ja-JP" sz="2000">
                <a:latin typeface="Calibri" panose="020F0502020204030204" pitchFamily="34" charset="0"/>
              </a:rPr>
              <a:t>or </a:t>
            </a:r>
            <a:r>
              <a:rPr lang="ja-JP" altLang="en-US" sz="2000">
                <a:latin typeface="Calibri" panose="020F0502020204030204" pitchFamily="34" charset="0"/>
              </a:rPr>
              <a:t>上－下</a:t>
            </a:r>
            <a:r>
              <a:rPr lang="en-US" altLang="ja-JP" sz="2000">
                <a:latin typeface="Calibri" panose="020F0502020204030204" pitchFamily="34" charset="0"/>
              </a:rPr>
              <a:t>)</a:t>
            </a:r>
            <a:endParaRPr lang="ja-JP" altLang="en-US" sz="2000">
              <a:latin typeface="Calibri" panose="020F0502020204030204" pitchFamily="34" charset="0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rot="10800000" flipV="1">
            <a:off x="928688" y="1214438"/>
            <a:ext cx="642937" cy="1428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テキスト ボックス 15"/>
          <p:cNvSpPr txBox="1">
            <a:spLocks noChangeArrowheads="1"/>
          </p:cNvSpPr>
          <p:nvPr/>
        </p:nvSpPr>
        <p:spPr bwMode="auto">
          <a:xfrm>
            <a:off x="957263" y="6429375"/>
            <a:ext cx="1684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求めたい画像</a:t>
            </a:r>
          </a:p>
        </p:txBody>
      </p:sp>
      <p:graphicFrame>
        <p:nvGraphicFramePr>
          <p:cNvPr id="3081" name="Object 16"/>
          <p:cNvGraphicFramePr>
            <a:graphicFrameLocks noChangeAspect="1"/>
          </p:cNvGraphicFramePr>
          <p:nvPr/>
        </p:nvGraphicFramePr>
        <p:xfrm>
          <a:off x="214313" y="4214813"/>
          <a:ext cx="4079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数式" r:id="rId20" imgW="152280" imgH="203040" progId="Equation.3">
                  <p:embed/>
                </p:oleObj>
              </mc:Choice>
              <mc:Fallback>
                <p:oleObj name="数式" r:id="rId20" imgW="15228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214813"/>
                        <a:ext cx="407987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線コネクタ 19"/>
          <p:cNvCxnSpPr/>
          <p:nvPr/>
        </p:nvCxnSpPr>
        <p:spPr>
          <a:xfrm>
            <a:off x="571500" y="4572000"/>
            <a:ext cx="1143000" cy="285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96" name="グループ化 17"/>
          <p:cNvGrpSpPr>
            <a:grpSpLocks/>
          </p:cNvGrpSpPr>
          <p:nvPr/>
        </p:nvGrpSpPr>
        <p:grpSpPr bwMode="auto">
          <a:xfrm>
            <a:off x="1928813" y="4714875"/>
            <a:ext cx="214312" cy="214313"/>
            <a:chOff x="1016000" y="3695700"/>
            <a:chExt cx="533400" cy="533400"/>
          </a:xfrm>
        </p:grpSpPr>
        <p:sp>
          <p:nvSpPr>
            <p:cNvPr id="22" name="正方形/長方形 21"/>
            <p:cNvSpPr/>
            <p:nvPr/>
          </p:nvSpPr>
          <p:spPr>
            <a:xfrm>
              <a:off x="1016000" y="3695700"/>
              <a:ext cx="268676" cy="268675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284676" y="3695700"/>
              <a:ext cx="264724" cy="268675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016000" y="3964375"/>
              <a:ext cx="268676" cy="264725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284676" y="3964375"/>
              <a:ext cx="264724" cy="264725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3097" name="テキスト ボックス 27"/>
          <p:cNvSpPr txBox="1">
            <a:spLocks noChangeArrowheads="1"/>
          </p:cNvSpPr>
          <p:nvPr/>
        </p:nvSpPr>
        <p:spPr bwMode="auto">
          <a:xfrm>
            <a:off x="4643438" y="785813"/>
            <a:ext cx="335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/>
              <a:t>隣接するデータ </a:t>
            </a:r>
            <a:r>
              <a:rPr lang="en-US" altLang="ja-JP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/>
              <a:t> </a:t>
            </a:r>
            <a:r>
              <a:rPr lang="ja-JP" altLang="en-US" sz="2400"/>
              <a:t>と </a:t>
            </a:r>
            <a:r>
              <a:rPr lang="en-US" altLang="ja-JP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ja-JP" sz="2400"/>
              <a:t> </a:t>
            </a:r>
            <a:r>
              <a:rPr lang="ja-JP" altLang="en-US" sz="2400"/>
              <a:t>で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以下を満たすようにする</a:t>
            </a:r>
          </a:p>
        </p:txBody>
      </p:sp>
      <p:sp>
        <p:nvSpPr>
          <p:cNvPr id="3098" name="テキスト ボックス 29"/>
          <p:cNvSpPr txBox="1">
            <a:spLocks noChangeArrowheads="1"/>
          </p:cNvSpPr>
          <p:nvPr/>
        </p:nvSpPr>
        <p:spPr bwMode="auto">
          <a:xfrm>
            <a:off x="3765550" y="2214563"/>
            <a:ext cx="5281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400"/>
              <a:t>1D </a:t>
            </a:r>
            <a:r>
              <a:rPr lang="ja-JP" altLang="en-US" sz="2400"/>
              <a:t>と同様に条件が未知数より多いので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今度は</a:t>
            </a:r>
            <a:r>
              <a:rPr lang="en-US" altLang="ja-JP" sz="2400"/>
              <a:t>4</a:t>
            </a:r>
            <a:r>
              <a:rPr lang="ja-JP" altLang="en-US" sz="2400"/>
              <a:t>つの式を組み合わせる</a:t>
            </a:r>
            <a:endParaRPr lang="en-US" altLang="ja-JP" sz="2400"/>
          </a:p>
        </p:txBody>
      </p:sp>
      <p:grpSp>
        <p:nvGrpSpPr>
          <p:cNvPr id="3099" name="グループ化 17"/>
          <p:cNvGrpSpPr>
            <a:grpSpLocks/>
          </p:cNvGrpSpPr>
          <p:nvPr/>
        </p:nvGrpSpPr>
        <p:grpSpPr bwMode="auto">
          <a:xfrm>
            <a:off x="3357563" y="3178175"/>
            <a:ext cx="1643062" cy="1643063"/>
            <a:chOff x="1016000" y="3695700"/>
            <a:chExt cx="533400" cy="533400"/>
          </a:xfrm>
        </p:grpSpPr>
        <p:sp>
          <p:nvSpPr>
            <p:cNvPr id="32" name="正方形/長方形 31"/>
            <p:cNvSpPr/>
            <p:nvPr/>
          </p:nvSpPr>
          <p:spPr>
            <a:xfrm>
              <a:off x="1016000" y="3695700"/>
              <a:ext cx="266958" cy="266958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282958" y="3695700"/>
              <a:ext cx="266442" cy="266958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016000" y="3962658"/>
              <a:ext cx="266958" cy="266442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282958" y="3962658"/>
              <a:ext cx="266442" cy="266442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</p:grpSp>
      <p:graphicFrame>
        <p:nvGraphicFramePr>
          <p:cNvPr id="3082" name="Object 17"/>
          <p:cNvGraphicFramePr>
            <a:graphicFrameLocks noChangeAspect="1"/>
          </p:cNvGraphicFramePr>
          <p:nvPr/>
        </p:nvGraphicFramePr>
        <p:xfrm>
          <a:off x="4048125" y="3786188"/>
          <a:ext cx="3095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数式" r:id="rId22" imgW="164880" imgH="215640" progId="Equation.3">
                  <p:embed/>
                </p:oleObj>
              </mc:Choice>
              <mc:Fallback>
                <p:oleObj name="数式" r:id="rId22" imgW="16488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3786188"/>
                        <a:ext cx="309563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8"/>
          <p:cNvGraphicFramePr>
            <a:graphicFrameLocks noChangeAspect="1"/>
          </p:cNvGraphicFramePr>
          <p:nvPr/>
        </p:nvGraphicFramePr>
        <p:xfrm>
          <a:off x="3143250" y="3786188"/>
          <a:ext cx="4064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数式" r:id="rId24" imgW="215640" imgH="228600" progId="Equation.3">
                  <p:embed/>
                </p:oleObj>
              </mc:Choice>
              <mc:Fallback>
                <p:oleObj name="数式" r:id="rId24" imgW="21564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786188"/>
                        <a:ext cx="406400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9"/>
          <p:cNvGraphicFramePr>
            <a:graphicFrameLocks noChangeAspect="1"/>
          </p:cNvGraphicFramePr>
          <p:nvPr/>
        </p:nvGraphicFramePr>
        <p:xfrm>
          <a:off x="4000500" y="3071813"/>
          <a:ext cx="3349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数式" r:id="rId26" imgW="177480" imgH="228600" progId="Equation.3">
                  <p:embed/>
                </p:oleObj>
              </mc:Choice>
              <mc:Fallback>
                <p:oleObj name="数式" r:id="rId26" imgW="17748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071813"/>
                        <a:ext cx="334963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20"/>
          <p:cNvGraphicFramePr>
            <a:graphicFrameLocks noChangeAspect="1"/>
          </p:cNvGraphicFramePr>
          <p:nvPr/>
        </p:nvGraphicFramePr>
        <p:xfrm>
          <a:off x="4786313" y="3786188"/>
          <a:ext cx="406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数式" r:id="rId28" imgW="215640" imgH="228600" progId="Equation.3">
                  <p:embed/>
                </p:oleObj>
              </mc:Choice>
              <mc:Fallback>
                <p:oleObj name="数式" r:id="rId28" imgW="21564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786188"/>
                        <a:ext cx="406400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21"/>
          <p:cNvGraphicFramePr>
            <a:graphicFrameLocks noChangeAspect="1"/>
          </p:cNvGraphicFramePr>
          <p:nvPr/>
        </p:nvGraphicFramePr>
        <p:xfrm>
          <a:off x="4000500" y="4500563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数式" r:id="rId30" imgW="177480" imgH="228600" progId="Equation.3">
                  <p:embed/>
                </p:oleObj>
              </mc:Choice>
              <mc:Fallback>
                <p:oleObj name="数式" r:id="rId30" imgW="17748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500563"/>
                        <a:ext cx="333375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直線コネクタ 40"/>
          <p:cNvCxnSpPr>
            <a:stCxn id="23" idx="0"/>
          </p:cNvCxnSpPr>
          <p:nvPr/>
        </p:nvCxnSpPr>
        <p:spPr>
          <a:xfrm rot="5400000" flipH="1" flipV="1">
            <a:off x="1973263" y="3330575"/>
            <a:ext cx="1500187" cy="1268413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25" idx="2"/>
          </p:cNvCxnSpPr>
          <p:nvPr/>
        </p:nvCxnSpPr>
        <p:spPr>
          <a:xfrm rot="5400000" flipH="1" flipV="1">
            <a:off x="2651919" y="4223544"/>
            <a:ext cx="142875" cy="1268413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右中かっこ 43"/>
          <p:cNvSpPr/>
          <p:nvPr/>
        </p:nvSpPr>
        <p:spPr>
          <a:xfrm>
            <a:off x="7429500" y="3071813"/>
            <a:ext cx="357188" cy="857250"/>
          </a:xfrm>
          <a:prstGeom prst="rightBrace">
            <a:avLst>
              <a:gd name="adj1" fmla="val 49060"/>
              <a:gd name="adj2" fmla="val 5145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2" name="フリーフォーム 51"/>
          <p:cNvSpPr/>
          <p:nvPr/>
        </p:nvSpPr>
        <p:spPr>
          <a:xfrm>
            <a:off x="8286750" y="4143375"/>
            <a:ext cx="357188" cy="1071563"/>
          </a:xfrm>
          <a:custGeom>
            <a:avLst/>
            <a:gdLst>
              <a:gd name="connsiteX0" fmla="*/ 0 w 244186"/>
              <a:gd name="connsiteY0" fmla="*/ 0 h 1279814"/>
              <a:gd name="connsiteX1" fmla="*/ 207818 w 244186"/>
              <a:gd name="connsiteY1" fmla="*/ 1080655 h 1279814"/>
              <a:gd name="connsiteX2" fmla="*/ 218209 w 244186"/>
              <a:gd name="connsiteY2" fmla="*/ 1194955 h 1279814"/>
              <a:gd name="connsiteX0" fmla="*/ 0 w 294870"/>
              <a:gd name="connsiteY0" fmla="*/ 171877 h 1409261"/>
              <a:gd name="connsiteX1" fmla="*/ 258502 w 294870"/>
              <a:gd name="connsiteY1" fmla="*/ 199159 h 1409261"/>
              <a:gd name="connsiteX2" fmla="*/ 218209 w 294870"/>
              <a:gd name="connsiteY2" fmla="*/ 1366832 h 1409261"/>
              <a:gd name="connsiteX0" fmla="*/ 0 w 410006"/>
              <a:gd name="connsiteY0" fmla="*/ 194613 h 1404714"/>
              <a:gd name="connsiteX1" fmla="*/ 357190 w 410006"/>
              <a:gd name="connsiteY1" fmla="*/ 194612 h 1404714"/>
              <a:gd name="connsiteX2" fmla="*/ 316897 w 410006"/>
              <a:gd name="connsiteY2" fmla="*/ 1362285 h 1404714"/>
              <a:gd name="connsiteX0" fmla="*/ 0 w 410006"/>
              <a:gd name="connsiteY0" fmla="*/ 266051 h 1476152"/>
              <a:gd name="connsiteX1" fmla="*/ 357190 w 410006"/>
              <a:gd name="connsiteY1" fmla="*/ 194612 h 1476152"/>
              <a:gd name="connsiteX2" fmla="*/ 316897 w 410006"/>
              <a:gd name="connsiteY2" fmla="*/ 1433723 h 1476152"/>
              <a:gd name="connsiteX0" fmla="*/ 0 w 410006"/>
              <a:gd name="connsiteY0" fmla="*/ 206519 h 1488059"/>
              <a:gd name="connsiteX1" fmla="*/ 357190 w 410006"/>
              <a:gd name="connsiteY1" fmla="*/ 206519 h 1488059"/>
              <a:gd name="connsiteX2" fmla="*/ 316897 w 410006"/>
              <a:gd name="connsiteY2" fmla="*/ 1445630 h 1488059"/>
              <a:gd name="connsiteX0" fmla="*/ 0 w 410006"/>
              <a:gd name="connsiteY0" fmla="*/ 0 h 1281540"/>
              <a:gd name="connsiteX1" fmla="*/ 357190 w 410006"/>
              <a:gd name="connsiteY1" fmla="*/ 0 h 1281540"/>
              <a:gd name="connsiteX2" fmla="*/ 316897 w 410006"/>
              <a:gd name="connsiteY2" fmla="*/ 1239111 h 1281540"/>
              <a:gd name="connsiteX0" fmla="*/ 0 w 357190"/>
              <a:gd name="connsiteY0" fmla="*/ 0 h 1239111"/>
              <a:gd name="connsiteX1" fmla="*/ 357190 w 357190"/>
              <a:gd name="connsiteY1" fmla="*/ 0 h 1239111"/>
              <a:gd name="connsiteX2" fmla="*/ 316897 w 357190"/>
              <a:gd name="connsiteY2" fmla="*/ 1239111 h 1239111"/>
              <a:gd name="connsiteX0" fmla="*/ 0 w 357190"/>
              <a:gd name="connsiteY0" fmla="*/ 0 h 1239111"/>
              <a:gd name="connsiteX1" fmla="*/ 357190 w 357190"/>
              <a:gd name="connsiteY1" fmla="*/ 0 h 1239111"/>
              <a:gd name="connsiteX2" fmla="*/ 357190 w 357190"/>
              <a:gd name="connsiteY2" fmla="*/ 1239111 h 123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90" h="1239111">
                <a:moveTo>
                  <a:pt x="0" y="0"/>
                </a:moveTo>
                <a:lnTo>
                  <a:pt x="357190" y="0"/>
                </a:lnTo>
                <a:lnTo>
                  <a:pt x="357190" y="1239111"/>
                </a:lnTo>
              </a:path>
            </a:pathLst>
          </a:cu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3" name="右中かっこ 52"/>
          <p:cNvSpPr/>
          <p:nvPr/>
        </p:nvSpPr>
        <p:spPr>
          <a:xfrm>
            <a:off x="7429500" y="4286250"/>
            <a:ext cx="357188" cy="866775"/>
          </a:xfrm>
          <a:prstGeom prst="rightBrace">
            <a:avLst>
              <a:gd name="adj1" fmla="val 49060"/>
              <a:gd name="adj2" fmla="val 5145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4" name="右中かっこ 53"/>
          <p:cNvSpPr/>
          <p:nvPr/>
        </p:nvSpPr>
        <p:spPr>
          <a:xfrm>
            <a:off x="8001000" y="3500438"/>
            <a:ext cx="357188" cy="1214437"/>
          </a:xfrm>
          <a:prstGeom prst="rightBrace">
            <a:avLst>
              <a:gd name="adj1" fmla="val 49060"/>
              <a:gd name="adj2" fmla="val 5145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7643813" y="3286125"/>
            <a:ext cx="357187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3200" b="1">
              <a:latin typeface="Calibri" panose="020F0502020204030204" pitchFamily="34" charset="0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7643813" y="4500563"/>
            <a:ext cx="357187" cy="3571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3200" b="1">
              <a:latin typeface="Calibri" panose="020F0502020204030204" pitchFamily="34" charset="0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8172450" y="4000500"/>
            <a:ext cx="357188" cy="357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en-US" sz="2800" b="1">
              <a:latin typeface="Calibri" panose="020F0502020204030204" pitchFamily="34" charset="0"/>
            </a:endParaRP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7596188" y="32131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b="1"/>
              <a:t>－</a:t>
            </a: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7596188" y="44370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b="1"/>
              <a:t>－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8115300" y="39338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b="1"/>
              <a:t>＋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4000" smtClean="0">
                <a:latin typeface="Arial" panose="020B0604020202020204" pitchFamily="34" charset="0"/>
              </a:rPr>
              <a:t>2D</a:t>
            </a:r>
            <a:r>
              <a:rPr lang="en-US" altLang="ja-JP" sz="4000" smtClean="0"/>
              <a:t>: </a:t>
            </a:r>
            <a:r>
              <a:rPr lang="ja-JP" altLang="en-US" sz="4000" smtClean="0"/>
              <a:t>差分</a:t>
            </a:r>
            <a:r>
              <a:rPr lang="en-US" altLang="ja-JP" sz="4000" smtClean="0"/>
              <a:t>(</a:t>
            </a:r>
            <a:r>
              <a:rPr lang="ja-JP" altLang="en-US" sz="4000" smtClean="0"/>
              <a:t>微分</a:t>
            </a:r>
            <a:r>
              <a:rPr lang="en-US" altLang="ja-JP" sz="4000" smtClean="0"/>
              <a:t>)</a:t>
            </a:r>
            <a:r>
              <a:rPr lang="ja-JP" altLang="en-US" sz="4000" smtClean="0"/>
              <a:t>の合わせこみの解釈</a:t>
            </a:r>
            <a:endParaRPr lang="en-US" altLang="ja-JP" sz="4000" smtClean="0"/>
          </a:p>
        </p:txBody>
      </p:sp>
      <p:graphicFrame>
        <p:nvGraphicFramePr>
          <p:cNvPr id="4098" name="コンテンツ プレースホルダ 28"/>
          <p:cNvGraphicFramePr>
            <a:graphicFrameLocks noChangeAspect="1"/>
          </p:cNvGraphicFramePr>
          <p:nvPr/>
        </p:nvGraphicFramePr>
        <p:xfrm>
          <a:off x="5154613" y="3789363"/>
          <a:ext cx="3060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数式" r:id="rId3" imgW="1231560" imgH="203040" progId="Equation.3">
                  <p:embed/>
                </p:oleObj>
              </mc:Choice>
              <mc:Fallback>
                <p:oleObj name="数式" r:id="rId3" imgW="1231560" imgH="203040" progId="Equation.3">
                  <p:embed/>
                  <p:pic>
                    <p:nvPicPr>
                      <p:cNvPr id="0" name="コンテンツ プレースホルダ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3789363"/>
                        <a:ext cx="3060700" cy="5048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228725" y="1700213"/>
          <a:ext cx="20478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数式" r:id="rId5" imgW="825480" imgH="241200" progId="Equation.3">
                  <p:embed/>
                </p:oleObj>
              </mc:Choice>
              <mc:Fallback>
                <p:oleObj name="数式" r:id="rId5" imgW="8254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1700213"/>
                        <a:ext cx="20478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/>
        </p:nvGraphicFramePr>
        <p:xfrm>
          <a:off x="5724525" y="1700213"/>
          <a:ext cx="2806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数式" r:id="rId7" imgW="1130040" imgH="203040" progId="Equation.3">
                  <p:embed/>
                </p:oleObj>
              </mc:Choice>
              <mc:Fallback>
                <p:oleObj name="数式" r:id="rId7" imgW="113004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700213"/>
                        <a:ext cx="28067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468313" y="6102350"/>
          <a:ext cx="3740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数式" r:id="rId9" imgW="1828800" imgH="368280" progId="Equation.3">
                  <p:embed/>
                </p:oleObj>
              </mc:Choice>
              <mc:Fallback>
                <p:oleObj name="数式" r:id="rId9" imgW="1828800" imgH="3682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102350"/>
                        <a:ext cx="37401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8"/>
          <p:cNvGraphicFramePr>
            <a:graphicFrameLocks noChangeAspect="1"/>
          </p:cNvGraphicFramePr>
          <p:nvPr/>
        </p:nvGraphicFramePr>
        <p:xfrm>
          <a:off x="4500563" y="6092825"/>
          <a:ext cx="44450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数式" r:id="rId11" imgW="2171520" imgH="291960" progId="Equation.3">
                  <p:embed/>
                </p:oleObj>
              </mc:Choice>
              <mc:Fallback>
                <p:oleObj name="数式" r:id="rId11" imgW="2171520" imgH="2919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6092825"/>
                        <a:ext cx="44450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500563" y="1341438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979613" y="1028700"/>
            <a:ext cx="904875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離散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229350" y="1028700"/>
            <a:ext cx="904875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連続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339975" y="2420938"/>
            <a:ext cx="17463" cy="10080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659563" y="2420938"/>
            <a:ext cx="0" cy="13684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563938" y="1428750"/>
            <a:ext cx="1889125" cy="7016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解きたい方程式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でも解けない</a:t>
            </a:r>
            <a:r>
              <a:rPr lang="en-US" altLang="ja-JP" sz="2000"/>
              <a:t>)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213100" y="2500313"/>
            <a:ext cx="2538413" cy="10064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発散成分を取り出して</a:t>
            </a:r>
            <a:br>
              <a:rPr lang="ja-JP" altLang="en-US" sz="2000"/>
            </a:br>
            <a:r>
              <a:rPr lang="ja-JP" altLang="en-US" sz="2000"/>
              <a:t>必要条件だけ満たす</a:t>
            </a:r>
            <a:br>
              <a:rPr lang="ja-JP" altLang="en-US" sz="2000"/>
            </a:br>
            <a:r>
              <a:rPr lang="en-US" altLang="ja-JP" sz="2000"/>
              <a:t>(</a:t>
            </a:r>
            <a:r>
              <a:rPr lang="ja-JP" altLang="en-US" sz="2000"/>
              <a:t>弱形式という</a:t>
            </a:r>
            <a:r>
              <a:rPr lang="en-US" altLang="ja-JP" sz="2000"/>
              <a:t>)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433763" y="5661025"/>
            <a:ext cx="21304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最小化</a:t>
            </a:r>
            <a:r>
              <a:rPr lang="en-US" altLang="ja-JP" sz="2000"/>
              <a:t>(</a:t>
            </a:r>
            <a:r>
              <a:rPr lang="ja-JP" altLang="en-US" sz="2000"/>
              <a:t>変分</a:t>
            </a:r>
            <a:r>
              <a:rPr lang="en-US" altLang="ja-JP" sz="2000"/>
              <a:t>)</a:t>
            </a:r>
            <a:r>
              <a:rPr lang="ja-JP" altLang="en-US" sz="2000"/>
              <a:t>問題</a:t>
            </a: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2339975" y="4572000"/>
            <a:ext cx="0" cy="14493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6659563" y="4365625"/>
            <a:ext cx="0" cy="172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240088" y="4799013"/>
            <a:ext cx="2492375" cy="7016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オイラー・ラグランジェ</a:t>
            </a:r>
            <a:br>
              <a:rPr lang="ja-JP" altLang="en-US" sz="2000"/>
            </a:br>
            <a:r>
              <a:rPr lang="ja-JP" altLang="en-US" sz="2000"/>
              <a:t>方程式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427538" y="4286250"/>
            <a:ext cx="2359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b="1"/>
              <a:t>ポアソン方程式 </a:t>
            </a:r>
            <a:endParaRPr lang="en-US" altLang="ja-JP" sz="2400" b="1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7451725" y="22050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18" name="Text Box 23"/>
          <p:cNvSpPr txBox="1">
            <a:spLocks noChangeArrowheads="1"/>
          </p:cNvSpPr>
          <p:nvPr/>
        </p:nvSpPr>
        <p:spPr bwMode="auto">
          <a:xfrm>
            <a:off x="7088188" y="2286000"/>
            <a:ext cx="1912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/>
              <a:t>ベクトル場</a:t>
            </a:r>
            <a:br>
              <a:rPr lang="ja-JP" altLang="en-US" sz="2000"/>
            </a:br>
            <a:r>
              <a:rPr lang="ja-JP" altLang="en-US" sz="2000"/>
              <a:t>説明は次ページ</a:t>
            </a:r>
          </a:p>
        </p:txBody>
      </p:sp>
      <p:graphicFrame>
        <p:nvGraphicFramePr>
          <p:cNvPr id="4103" name="Object 43"/>
          <p:cNvGraphicFramePr>
            <a:graphicFrameLocks noChangeAspect="1"/>
          </p:cNvGraphicFramePr>
          <p:nvPr/>
        </p:nvGraphicFramePr>
        <p:xfrm>
          <a:off x="214313" y="3500438"/>
          <a:ext cx="4286250" cy="108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数式" r:id="rId13" imgW="1904760" imgH="482400" progId="Equation.3">
                  <p:embed/>
                </p:oleObj>
              </mc:Choice>
              <mc:Fallback>
                <p:oleObj name="数式" r:id="rId13" imgW="1904760" imgH="4824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500438"/>
                        <a:ext cx="4286250" cy="10842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EAE2B-A0E3-4A4C-8119-C7183A7E539F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-1428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差分のベクトル場</a:t>
            </a:r>
          </a:p>
        </p:txBody>
      </p:sp>
      <p:sp>
        <p:nvSpPr>
          <p:cNvPr id="513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428625" y="785813"/>
            <a:ext cx="8572500" cy="1643062"/>
          </a:xfrm>
        </p:spPr>
        <p:txBody>
          <a:bodyPr/>
          <a:lstStyle/>
          <a:p>
            <a:pPr eaLnBrk="1" hangingPunct="1"/>
            <a:r>
              <a:rPr lang="ja-JP" altLang="en-US" smtClean="0"/>
              <a:t>連続では差分は横方向と縦方向の</a:t>
            </a:r>
            <a:r>
              <a:rPr lang="en-US" altLang="ja-JP" smtClean="0"/>
              <a:t>2</a:t>
            </a:r>
            <a:r>
              <a:rPr lang="ja-JP" altLang="en-US" smtClean="0"/>
              <a:t>つの成分 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  </a:t>
            </a:r>
            <a:r>
              <a:rPr lang="ja-JP" altLang="en-US" smtClean="0"/>
              <a:t>がある </a:t>
            </a:r>
            <a:r>
              <a:rPr lang="en-US" altLang="ja-JP" smtClean="0"/>
              <a:t>(=</a:t>
            </a:r>
            <a:r>
              <a:rPr lang="ja-JP" altLang="en-US" smtClean="0"/>
              <a:t>ベクトル場</a:t>
            </a:r>
            <a:r>
              <a:rPr lang="en-US" altLang="ja-JP" smtClean="0"/>
              <a:t>)</a:t>
            </a:r>
          </a:p>
          <a:p>
            <a:pPr lvl="1" eaLnBrk="1" hangingPunct="1"/>
            <a:r>
              <a:rPr lang="ja-JP" altLang="en-US" smtClean="0"/>
              <a:t>離散のポアソン方程式の右辺の解釈は以下になる</a:t>
            </a:r>
            <a:endParaRPr lang="en-US" altLang="ja-JP" smtClean="0"/>
          </a:p>
        </p:txBody>
      </p:sp>
      <p:graphicFrame>
        <p:nvGraphicFramePr>
          <p:cNvPr id="5122" name="Object 43"/>
          <p:cNvGraphicFramePr>
            <a:graphicFrameLocks noChangeAspect="1"/>
          </p:cNvGraphicFramePr>
          <p:nvPr/>
        </p:nvGraphicFramePr>
        <p:xfrm>
          <a:off x="285750" y="2571750"/>
          <a:ext cx="80057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数式" r:id="rId3" imgW="2692080" imgH="228600" progId="Equation.3">
                  <p:embed/>
                </p:oleObj>
              </mc:Choice>
              <mc:Fallback>
                <p:oleObj name="数式" r:id="rId3" imgW="2692080" imgH="2286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571750"/>
                        <a:ext cx="800576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4" name="グループ化 17"/>
          <p:cNvGrpSpPr>
            <a:grpSpLocks/>
          </p:cNvGrpSpPr>
          <p:nvPr/>
        </p:nvGrpSpPr>
        <p:grpSpPr bwMode="auto">
          <a:xfrm>
            <a:off x="785813" y="3643313"/>
            <a:ext cx="1643062" cy="1643062"/>
            <a:chOff x="1016000" y="3695700"/>
            <a:chExt cx="533400" cy="533400"/>
          </a:xfrm>
        </p:grpSpPr>
        <p:sp>
          <p:nvSpPr>
            <p:cNvPr id="11" name="正方形/長方形 10"/>
            <p:cNvSpPr/>
            <p:nvPr/>
          </p:nvSpPr>
          <p:spPr>
            <a:xfrm>
              <a:off x="1016000" y="3695700"/>
              <a:ext cx="266958" cy="266958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282958" y="3695700"/>
              <a:ext cx="266442" cy="266958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016000" y="3962658"/>
              <a:ext cx="266958" cy="266442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282958" y="3962658"/>
              <a:ext cx="266442" cy="266442"/>
            </a:xfrm>
            <a:prstGeom prst="rect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/>
            </a:p>
          </p:txBody>
        </p:sp>
      </p:grpSp>
      <p:graphicFrame>
        <p:nvGraphicFramePr>
          <p:cNvPr id="5123" name="Object 10"/>
          <p:cNvGraphicFramePr>
            <a:graphicFrameLocks noChangeAspect="1"/>
          </p:cNvGraphicFramePr>
          <p:nvPr/>
        </p:nvGraphicFramePr>
        <p:xfrm>
          <a:off x="1474788" y="4251325"/>
          <a:ext cx="3111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数式" r:id="rId5" imgW="164880" imgH="215640" progId="Equation.3">
                  <p:embed/>
                </p:oleObj>
              </mc:Choice>
              <mc:Fallback>
                <p:oleObj name="数式" r:id="rId5" imgW="16488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251325"/>
                        <a:ext cx="311150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1"/>
          <p:cNvGraphicFramePr>
            <a:graphicFrameLocks noChangeAspect="1"/>
          </p:cNvGraphicFramePr>
          <p:nvPr/>
        </p:nvGraphicFramePr>
        <p:xfrm>
          <a:off x="571500" y="4251325"/>
          <a:ext cx="406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数式" r:id="rId7" imgW="215640" imgH="228600" progId="Equation.3">
                  <p:embed/>
                </p:oleObj>
              </mc:Choice>
              <mc:Fallback>
                <p:oleObj name="数式" r:id="rId7" imgW="2156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251325"/>
                        <a:ext cx="406400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2"/>
          <p:cNvGraphicFramePr>
            <a:graphicFrameLocks noChangeAspect="1"/>
          </p:cNvGraphicFramePr>
          <p:nvPr/>
        </p:nvGraphicFramePr>
        <p:xfrm>
          <a:off x="1428750" y="3536950"/>
          <a:ext cx="3349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数式" r:id="rId9" imgW="177480" imgH="228600" progId="Equation.3">
                  <p:embed/>
                </p:oleObj>
              </mc:Choice>
              <mc:Fallback>
                <p:oleObj name="数式" r:id="rId9" imgW="1774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536950"/>
                        <a:ext cx="334963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3"/>
          <p:cNvGraphicFramePr>
            <a:graphicFrameLocks noChangeAspect="1"/>
          </p:cNvGraphicFramePr>
          <p:nvPr/>
        </p:nvGraphicFramePr>
        <p:xfrm>
          <a:off x="2214563" y="4251325"/>
          <a:ext cx="406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数式" r:id="rId11" imgW="215640" imgH="228600" progId="Equation.3">
                  <p:embed/>
                </p:oleObj>
              </mc:Choice>
              <mc:Fallback>
                <p:oleObj name="数式" r:id="rId11" imgW="21564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4251325"/>
                        <a:ext cx="406400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4"/>
          <p:cNvGraphicFramePr>
            <a:graphicFrameLocks noChangeAspect="1"/>
          </p:cNvGraphicFramePr>
          <p:nvPr/>
        </p:nvGraphicFramePr>
        <p:xfrm>
          <a:off x="1428750" y="4965700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数式" r:id="rId13" imgW="177480" imgH="228600" progId="Equation.3">
                  <p:embed/>
                </p:oleObj>
              </mc:Choice>
              <mc:Fallback>
                <p:oleObj name="数式" r:id="rId13" imgW="17748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965700"/>
                        <a:ext cx="333375" cy="428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右中かっこ 19"/>
          <p:cNvSpPr/>
          <p:nvPr/>
        </p:nvSpPr>
        <p:spPr>
          <a:xfrm rot="5400000">
            <a:off x="5500688" y="2714625"/>
            <a:ext cx="357187" cy="1357313"/>
          </a:xfrm>
          <a:prstGeom prst="rightBrace">
            <a:avLst>
              <a:gd name="adj1" fmla="val 75242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右中かっこ 20"/>
          <p:cNvSpPr/>
          <p:nvPr/>
        </p:nvSpPr>
        <p:spPr>
          <a:xfrm rot="5400000">
            <a:off x="7358063" y="2714625"/>
            <a:ext cx="357187" cy="1357313"/>
          </a:xfrm>
          <a:prstGeom prst="rightBrace">
            <a:avLst>
              <a:gd name="adj1" fmla="val 75242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137" name="テキスト ボックス 21"/>
          <p:cNvSpPr txBox="1">
            <a:spLocks noChangeArrowheads="1"/>
          </p:cNvSpPr>
          <p:nvPr/>
        </p:nvSpPr>
        <p:spPr bwMode="auto">
          <a:xfrm>
            <a:off x="3214688" y="4000500"/>
            <a:ext cx="2293937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/>
              <a:t>横方向の差分を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横方向に引く</a:t>
            </a:r>
          </a:p>
        </p:txBody>
      </p:sp>
      <p:graphicFrame>
        <p:nvGraphicFramePr>
          <p:cNvPr id="5128" name="Object 6"/>
          <p:cNvGraphicFramePr>
            <a:graphicFrameLocks noChangeAspect="1"/>
          </p:cNvGraphicFramePr>
          <p:nvPr/>
        </p:nvGraphicFramePr>
        <p:xfrm>
          <a:off x="4929188" y="1285875"/>
          <a:ext cx="41322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数式" r:id="rId15" imgW="1663560" imgH="241200" progId="Equation.3">
                  <p:embed/>
                </p:oleObj>
              </mc:Choice>
              <mc:Fallback>
                <p:oleObj name="数式" r:id="rId15" imgW="166356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1285875"/>
                        <a:ext cx="41322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16"/>
          <p:cNvGraphicFramePr>
            <a:graphicFrameLocks noChangeAspect="1"/>
          </p:cNvGraphicFramePr>
          <p:nvPr/>
        </p:nvGraphicFramePr>
        <p:xfrm>
          <a:off x="3552825" y="4808538"/>
          <a:ext cx="173355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数式" r:id="rId17" imgW="698400" imgH="393480" progId="Equation.3">
                  <p:embed/>
                </p:oleObj>
              </mc:Choice>
              <mc:Fallback>
                <p:oleObj name="数式" r:id="rId17" imgW="6984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4808538"/>
                        <a:ext cx="173355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7"/>
          <p:cNvGraphicFramePr>
            <a:graphicFrameLocks noChangeAspect="1"/>
          </p:cNvGraphicFramePr>
          <p:nvPr/>
        </p:nvGraphicFramePr>
        <p:xfrm>
          <a:off x="6553200" y="4818063"/>
          <a:ext cx="173355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数式" r:id="rId19" imgW="698400" imgH="419040" progId="Equation.3">
                  <p:embed/>
                </p:oleObj>
              </mc:Choice>
              <mc:Fallback>
                <p:oleObj name="数式" r:id="rId19" imgW="698400" imgH="419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18063"/>
                        <a:ext cx="1733550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テキスト ボックス 25"/>
          <p:cNvSpPr txBox="1">
            <a:spLocks noChangeArrowheads="1"/>
          </p:cNvSpPr>
          <p:nvPr/>
        </p:nvSpPr>
        <p:spPr bwMode="auto">
          <a:xfrm>
            <a:off x="6072188" y="4000500"/>
            <a:ext cx="2293937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/>
              <a:t>縦方向の差分を</a:t>
            </a:r>
            <a:r>
              <a:rPr lang="en-US" altLang="ja-JP" sz="2400"/>
              <a:t/>
            </a:r>
            <a:br>
              <a:rPr lang="en-US" altLang="ja-JP" sz="2400"/>
            </a:br>
            <a:r>
              <a:rPr lang="ja-JP" altLang="en-US" sz="2400"/>
              <a:t>縦方向に引く</a:t>
            </a:r>
          </a:p>
        </p:txBody>
      </p:sp>
      <p:sp>
        <p:nvSpPr>
          <p:cNvPr id="27" name="右中かっこ 26"/>
          <p:cNvSpPr/>
          <p:nvPr/>
        </p:nvSpPr>
        <p:spPr>
          <a:xfrm rot="5400000">
            <a:off x="5857875" y="4429126"/>
            <a:ext cx="357187" cy="3071812"/>
          </a:xfrm>
          <a:prstGeom prst="rightBrace">
            <a:avLst>
              <a:gd name="adj1" fmla="val 75242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140" name="テキスト ボックス 28"/>
          <p:cNvSpPr txBox="1">
            <a:spLocks noChangeArrowheads="1"/>
          </p:cNvSpPr>
          <p:nvPr/>
        </p:nvSpPr>
        <p:spPr bwMode="auto">
          <a:xfrm>
            <a:off x="4143375" y="6215063"/>
            <a:ext cx="1876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/>
              <a:t>足したものが</a:t>
            </a:r>
          </a:p>
        </p:txBody>
      </p:sp>
      <p:graphicFrame>
        <p:nvGraphicFramePr>
          <p:cNvPr id="5131" name="コンテンツ プレースホルダ 28"/>
          <p:cNvGraphicFramePr>
            <a:graphicFrameLocks noChangeAspect="1"/>
          </p:cNvGraphicFramePr>
          <p:nvPr/>
        </p:nvGraphicFramePr>
        <p:xfrm>
          <a:off x="6043613" y="6210300"/>
          <a:ext cx="1671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数式" r:id="rId21" imgW="672840" imgH="203040" progId="Equation.3">
                  <p:embed/>
                </p:oleObj>
              </mc:Choice>
              <mc:Fallback>
                <p:oleObj name="数式" r:id="rId21" imgW="672840" imgH="203040" progId="Equation.3">
                  <p:embed/>
                  <p:pic>
                    <p:nvPicPr>
                      <p:cNvPr id="0" name="コンテンツ プレースホルダ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6210300"/>
                        <a:ext cx="1671637" cy="50482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線矢印コネクタ 31"/>
          <p:cNvCxnSpPr>
            <a:stCxn id="20" idx="1"/>
            <a:endCxn id="5137" idx="0"/>
          </p:cNvCxnSpPr>
          <p:nvPr/>
        </p:nvCxnSpPr>
        <p:spPr>
          <a:xfrm rot="16200000" flipH="1" flipV="1">
            <a:off x="4806950" y="3127375"/>
            <a:ext cx="428625" cy="131762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21" idx="1"/>
          </p:cNvCxnSpPr>
          <p:nvPr/>
        </p:nvCxnSpPr>
        <p:spPr>
          <a:xfrm rot="16200000" flipH="1" flipV="1">
            <a:off x="7233444" y="3696494"/>
            <a:ext cx="428625" cy="1793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F05D060-4EA8-48ED-AE8A-76FD06D5B60C}" type="slidenum">
              <a:rPr lang="ja-JP" altLang="en-US" sz="2000" smtClean="0"/>
              <a:pPr/>
              <a:t>9</a:t>
            </a:fld>
            <a:endParaRPr lang="en-US" altLang="ja-JP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605</Words>
  <Application>Microsoft Office PowerPoint</Application>
  <PresentationFormat>画面に合わせる (4:3)</PresentationFormat>
  <Paragraphs>145</Paragraphs>
  <Slides>20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Arial</vt:lpstr>
      <vt:lpstr>ＭＳ Ｐゴシック</vt:lpstr>
      <vt:lpstr>Calibri</vt:lpstr>
      <vt:lpstr>Times New Roman</vt:lpstr>
      <vt:lpstr>Office テーマ</vt:lpstr>
      <vt:lpstr>Microsoft 数式 3.0</vt:lpstr>
      <vt:lpstr>Poisson Image Editing SIGGRAPH 2003</vt:lpstr>
      <vt:lpstr>主にやりたいこと</vt:lpstr>
      <vt:lpstr>関連研究</vt:lpstr>
      <vt:lpstr>手法の核となるアイディア</vt:lpstr>
      <vt:lpstr>1D: 差分の合わせこみ(離散データ)</vt:lpstr>
      <vt:lpstr>1D: 差分(微分)の合わせこみの解釈</vt:lpstr>
      <vt:lpstr>PowerPoint プレゼンテーション</vt:lpstr>
      <vt:lpstr>2D: 差分(微分)の合わせこみの解釈</vt:lpstr>
      <vt:lpstr>差分のベクトル場</vt:lpstr>
      <vt:lpstr>ポアソン方程式のまとめ</vt:lpstr>
      <vt:lpstr>応用 : 画像の複製</vt:lpstr>
      <vt:lpstr>応用：色の影響を受けない複製</vt:lpstr>
      <vt:lpstr>応用 : 画像の混合  (この論文の見せ場）</vt:lpstr>
      <vt:lpstr>応用 : 特徴を保存した画像の複製</vt:lpstr>
      <vt:lpstr>応用 : 画像の平滑化</vt:lpstr>
      <vt:lpstr>応用: 明るさの調節</vt:lpstr>
      <vt:lpstr>応用: 局所的な色の変更</vt:lpstr>
      <vt:lpstr>応用 :タイル張り</vt:lpstr>
      <vt:lpstr>応用のまとめ</vt:lpstr>
      <vt:lpstr>画像でのポアソン方程式の数値解法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Poisson Image Editing</dc:title>
  <dc:creator>ohtake</dc:creator>
  <cp:lastModifiedBy>ohtake</cp:lastModifiedBy>
  <cp:revision>92</cp:revision>
  <dcterms:created xsi:type="dcterms:W3CDTF">2009-10-06T05:50:34Z</dcterms:created>
  <dcterms:modified xsi:type="dcterms:W3CDTF">2017-10-11T08:30:37Z</dcterms:modified>
</cp:coreProperties>
</file>