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78" r:id="rId3"/>
    <p:sldId id="291" r:id="rId4"/>
    <p:sldId id="269" r:id="rId5"/>
    <p:sldId id="309" r:id="rId6"/>
    <p:sldId id="292" r:id="rId7"/>
    <p:sldId id="293" r:id="rId8"/>
    <p:sldId id="294" r:id="rId9"/>
    <p:sldId id="330" r:id="rId10"/>
    <p:sldId id="381" r:id="rId11"/>
    <p:sldId id="340" r:id="rId12"/>
    <p:sldId id="344" r:id="rId13"/>
    <p:sldId id="346" r:id="rId14"/>
    <p:sldId id="338" r:id="rId15"/>
    <p:sldId id="295" r:id="rId16"/>
    <p:sldId id="296" r:id="rId17"/>
    <p:sldId id="297" r:id="rId18"/>
    <p:sldId id="298" r:id="rId19"/>
    <p:sldId id="299" r:id="rId20"/>
    <p:sldId id="331" r:id="rId21"/>
    <p:sldId id="300" r:id="rId22"/>
    <p:sldId id="301" r:id="rId23"/>
    <p:sldId id="305" r:id="rId24"/>
    <p:sldId id="306" r:id="rId25"/>
    <p:sldId id="341" r:id="rId26"/>
    <p:sldId id="345" r:id="rId27"/>
    <p:sldId id="339" r:id="rId28"/>
    <p:sldId id="310" r:id="rId29"/>
    <p:sldId id="311" r:id="rId30"/>
    <p:sldId id="312" r:id="rId31"/>
    <p:sldId id="313" r:id="rId32"/>
    <p:sldId id="315" r:id="rId33"/>
    <p:sldId id="316" r:id="rId34"/>
    <p:sldId id="317" r:id="rId35"/>
    <p:sldId id="333" r:id="rId36"/>
    <p:sldId id="332" r:id="rId37"/>
    <p:sldId id="319" r:id="rId38"/>
    <p:sldId id="320" r:id="rId39"/>
    <p:sldId id="357" r:id="rId40"/>
    <p:sldId id="347" r:id="rId41"/>
    <p:sldId id="322" r:id="rId42"/>
    <p:sldId id="323" r:id="rId43"/>
    <p:sldId id="324" r:id="rId44"/>
    <p:sldId id="334" r:id="rId45"/>
    <p:sldId id="327" r:id="rId46"/>
    <p:sldId id="326" r:id="rId47"/>
    <p:sldId id="328" r:id="rId48"/>
    <p:sldId id="370" r:id="rId49"/>
    <p:sldId id="359" r:id="rId50"/>
    <p:sldId id="360" r:id="rId51"/>
    <p:sldId id="361" r:id="rId52"/>
    <p:sldId id="362" r:id="rId53"/>
    <p:sldId id="364" r:id="rId54"/>
    <p:sldId id="365" r:id="rId55"/>
    <p:sldId id="366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</p:sldIdLst>
  <p:sldSz cx="9144000" cy="6858000" type="screen4x3"/>
  <p:notesSz cx="6807200" cy="9939338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0000"/>
    <a:srgbClr val="FF40FF"/>
    <a:srgbClr val="FF9900"/>
    <a:srgbClr val="FF9933"/>
    <a:srgbClr val="FF0000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>
      <p:cViewPr varScale="1">
        <p:scale>
          <a:sx n="117" d="100"/>
          <a:sy n="117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19.wmf"/><Relationship Id="rId7" Type="http://schemas.openxmlformats.org/officeDocument/2006/relationships/image" Target="../media/image83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2.wmf"/><Relationship Id="rId5" Type="http://schemas.openxmlformats.org/officeDocument/2006/relationships/image" Target="../media/image35.wmf"/><Relationship Id="rId4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19.wmf"/><Relationship Id="rId7" Type="http://schemas.openxmlformats.org/officeDocument/2006/relationships/image" Target="../media/image55.wmf"/><Relationship Id="rId12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54.wmf"/><Relationship Id="rId11" Type="http://schemas.openxmlformats.org/officeDocument/2006/relationships/image" Target="../media/image92.wmf"/><Relationship Id="rId5" Type="http://schemas.openxmlformats.org/officeDocument/2006/relationships/image" Target="../media/image35.wmf"/><Relationship Id="rId10" Type="http://schemas.openxmlformats.org/officeDocument/2006/relationships/image" Target="../media/image91.wmf"/><Relationship Id="rId4" Type="http://schemas.openxmlformats.org/officeDocument/2006/relationships/image" Target="../media/image20.wmf"/><Relationship Id="rId9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20.wmf"/><Relationship Id="rId7" Type="http://schemas.openxmlformats.org/officeDocument/2006/relationships/image" Target="../media/image89.wmf"/><Relationship Id="rId2" Type="http://schemas.openxmlformats.org/officeDocument/2006/relationships/image" Target="../media/image19.wmf"/><Relationship Id="rId1" Type="http://schemas.openxmlformats.org/officeDocument/2006/relationships/image" Target="../media/image95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35.wmf"/><Relationship Id="rId9" Type="http://schemas.openxmlformats.org/officeDocument/2006/relationships/image" Target="../media/image9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wmf"/><Relationship Id="rId1" Type="http://schemas.openxmlformats.org/officeDocument/2006/relationships/image" Target="../media/image10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19.wmf"/><Relationship Id="rId7" Type="http://schemas.openxmlformats.org/officeDocument/2006/relationships/image" Target="../media/image53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2.wmf"/><Relationship Id="rId11" Type="http://schemas.openxmlformats.org/officeDocument/2006/relationships/image" Target="../media/image105.emf"/><Relationship Id="rId5" Type="http://schemas.openxmlformats.org/officeDocument/2006/relationships/image" Target="../media/image51.wmf"/><Relationship Id="rId10" Type="http://schemas.openxmlformats.org/officeDocument/2006/relationships/image" Target="../media/image104.wmf"/><Relationship Id="rId4" Type="http://schemas.openxmlformats.org/officeDocument/2006/relationships/image" Target="../media/image20.wmf"/><Relationship Id="rId9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109.emf"/><Relationship Id="rId3" Type="http://schemas.openxmlformats.org/officeDocument/2006/relationships/image" Target="../media/image108.wmf"/><Relationship Id="rId7" Type="http://schemas.openxmlformats.org/officeDocument/2006/relationships/image" Target="../media/image63.wmf"/><Relationship Id="rId12" Type="http://schemas.openxmlformats.org/officeDocument/2006/relationships/image" Target="../media/image66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62.wmf"/><Relationship Id="rId11" Type="http://schemas.openxmlformats.org/officeDocument/2006/relationships/image" Target="../media/image65.wmf"/><Relationship Id="rId5" Type="http://schemas.openxmlformats.org/officeDocument/2006/relationships/image" Target="../media/image61.wmf"/><Relationship Id="rId10" Type="http://schemas.openxmlformats.org/officeDocument/2006/relationships/image" Target="../media/image55.wmf"/><Relationship Id="rId4" Type="http://schemas.openxmlformats.org/officeDocument/2006/relationships/image" Target="../media/image19.wmf"/><Relationship Id="rId9" Type="http://schemas.openxmlformats.org/officeDocument/2006/relationships/image" Target="../media/image54.wmf"/><Relationship Id="rId14" Type="http://schemas.openxmlformats.org/officeDocument/2006/relationships/image" Target="../media/image11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19.wmf"/><Relationship Id="rId1" Type="http://schemas.openxmlformats.org/officeDocument/2006/relationships/image" Target="../media/image111.wmf"/><Relationship Id="rId5" Type="http://schemas.openxmlformats.org/officeDocument/2006/relationships/image" Target="../media/image113.emf"/><Relationship Id="rId4" Type="http://schemas.openxmlformats.org/officeDocument/2006/relationships/image" Target="../media/image11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122.wmf"/><Relationship Id="rId7" Type="http://schemas.openxmlformats.org/officeDocument/2006/relationships/image" Target="../media/image123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35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19.wmf"/><Relationship Id="rId7" Type="http://schemas.openxmlformats.org/officeDocument/2006/relationships/image" Target="../media/image55.wmf"/><Relationship Id="rId12" Type="http://schemas.openxmlformats.org/officeDocument/2006/relationships/image" Target="../media/image93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54.wmf"/><Relationship Id="rId11" Type="http://schemas.openxmlformats.org/officeDocument/2006/relationships/image" Target="../media/image92.wmf"/><Relationship Id="rId5" Type="http://schemas.openxmlformats.org/officeDocument/2006/relationships/image" Target="../media/image35.wmf"/><Relationship Id="rId10" Type="http://schemas.openxmlformats.org/officeDocument/2006/relationships/image" Target="../media/image91.wmf"/><Relationship Id="rId4" Type="http://schemas.openxmlformats.org/officeDocument/2006/relationships/image" Target="../media/image20.wmf"/><Relationship Id="rId9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133.wmf"/><Relationship Id="rId3" Type="http://schemas.openxmlformats.org/officeDocument/2006/relationships/image" Target="../media/image129.wmf"/><Relationship Id="rId7" Type="http://schemas.openxmlformats.org/officeDocument/2006/relationships/image" Target="../media/image35.wmf"/><Relationship Id="rId12" Type="http://schemas.openxmlformats.org/officeDocument/2006/relationships/image" Target="../media/image132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20.wmf"/><Relationship Id="rId11" Type="http://schemas.openxmlformats.org/officeDocument/2006/relationships/image" Target="../media/image131.wmf"/><Relationship Id="rId5" Type="http://schemas.openxmlformats.org/officeDocument/2006/relationships/image" Target="../media/image19.wmf"/><Relationship Id="rId10" Type="http://schemas.openxmlformats.org/officeDocument/2006/relationships/image" Target="../media/image89.wmf"/><Relationship Id="rId4" Type="http://schemas.openxmlformats.org/officeDocument/2006/relationships/image" Target="../media/image130.wmf"/><Relationship Id="rId9" Type="http://schemas.openxmlformats.org/officeDocument/2006/relationships/image" Target="../media/image55.wmf"/><Relationship Id="rId14" Type="http://schemas.openxmlformats.org/officeDocument/2006/relationships/image" Target="../media/image13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19.wmf"/><Relationship Id="rId7" Type="http://schemas.openxmlformats.org/officeDocument/2006/relationships/image" Target="../media/image55.wmf"/><Relationship Id="rId12" Type="http://schemas.openxmlformats.org/officeDocument/2006/relationships/image" Target="../media/image93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54.wmf"/><Relationship Id="rId11" Type="http://schemas.openxmlformats.org/officeDocument/2006/relationships/image" Target="../media/image92.wmf"/><Relationship Id="rId5" Type="http://schemas.openxmlformats.org/officeDocument/2006/relationships/image" Target="../media/image35.wmf"/><Relationship Id="rId10" Type="http://schemas.openxmlformats.org/officeDocument/2006/relationships/image" Target="../media/image91.wmf"/><Relationship Id="rId4" Type="http://schemas.openxmlformats.org/officeDocument/2006/relationships/image" Target="../media/image20.wmf"/><Relationship Id="rId9" Type="http://schemas.openxmlformats.org/officeDocument/2006/relationships/image" Target="../media/image9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0.wmf"/><Relationship Id="rId1" Type="http://schemas.openxmlformats.org/officeDocument/2006/relationships/image" Target="../media/image137.wmf"/><Relationship Id="rId6" Type="http://schemas.openxmlformats.org/officeDocument/2006/relationships/image" Target="../media/image19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1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19.wmf"/><Relationship Id="rId1" Type="http://schemas.openxmlformats.org/officeDocument/2006/relationships/image" Target="../media/image146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20.wmf"/><Relationship Id="rId7" Type="http://schemas.openxmlformats.org/officeDocument/2006/relationships/image" Target="../media/image91.wmf"/><Relationship Id="rId2" Type="http://schemas.openxmlformats.org/officeDocument/2006/relationships/image" Target="../media/image19.wmf"/><Relationship Id="rId1" Type="http://schemas.openxmlformats.org/officeDocument/2006/relationships/image" Target="../media/image160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35.wmf"/><Relationship Id="rId9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23.wmf"/><Relationship Id="rId4" Type="http://schemas.openxmlformats.org/officeDocument/2006/relationships/image" Target="../media/image2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9.wmf"/><Relationship Id="rId1" Type="http://schemas.openxmlformats.org/officeDocument/2006/relationships/image" Target="../media/image2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7" Type="http://schemas.openxmlformats.org/officeDocument/2006/relationships/image" Target="../media/image174.wmf"/><Relationship Id="rId2" Type="http://schemas.openxmlformats.org/officeDocument/2006/relationships/image" Target="../media/image19.wmf"/><Relationship Id="rId1" Type="http://schemas.openxmlformats.org/officeDocument/2006/relationships/image" Target="../media/image20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4" Type="http://schemas.openxmlformats.org/officeDocument/2006/relationships/image" Target="../media/image17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89.wmf"/><Relationship Id="rId7" Type="http://schemas.openxmlformats.org/officeDocument/2006/relationships/image" Target="../media/image193.wmf"/><Relationship Id="rId2" Type="http://schemas.openxmlformats.org/officeDocument/2006/relationships/image" Target="../media/image187.wmf"/><Relationship Id="rId1" Type="http://schemas.openxmlformats.org/officeDocument/2006/relationships/image" Target="../media/image188.wmf"/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10" Type="http://schemas.openxmlformats.org/officeDocument/2006/relationships/image" Target="../media/image196.wmf"/><Relationship Id="rId4" Type="http://schemas.openxmlformats.org/officeDocument/2006/relationships/image" Target="../media/image190.wmf"/><Relationship Id="rId9" Type="http://schemas.openxmlformats.org/officeDocument/2006/relationships/image" Target="../media/image19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0.wmf"/><Relationship Id="rId16" Type="http://schemas.openxmlformats.org/officeDocument/2006/relationships/image" Target="../media/image43.wmf"/><Relationship Id="rId1" Type="http://schemas.openxmlformats.org/officeDocument/2006/relationships/image" Target="../media/image19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5" Type="http://schemas.openxmlformats.org/officeDocument/2006/relationships/image" Target="../media/image4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Relationship Id="rId1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20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4.wmf"/><Relationship Id="rId4" Type="http://schemas.openxmlformats.org/officeDocument/2006/relationships/image" Target="../media/image19.wmf"/><Relationship Id="rId9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19.wmf"/><Relationship Id="rId7" Type="http://schemas.openxmlformats.org/officeDocument/2006/relationships/image" Target="../media/image53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2.wmf"/><Relationship Id="rId11" Type="http://schemas.openxmlformats.org/officeDocument/2006/relationships/image" Target="../media/image57.e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20.wmf"/><Relationship Id="rId9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7.emf"/><Relationship Id="rId3" Type="http://schemas.openxmlformats.org/officeDocument/2006/relationships/image" Target="../media/image60.wmf"/><Relationship Id="rId7" Type="http://schemas.openxmlformats.org/officeDocument/2006/relationships/image" Target="../media/image63.wmf"/><Relationship Id="rId12" Type="http://schemas.openxmlformats.org/officeDocument/2006/relationships/image" Target="../media/image66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2.wmf"/><Relationship Id="rId11" Type="http://schemas.openxmlformats.org/officeDocument/2006/relationships/image" Target="../media/image65.wmf"/><Relationship Id="rId5" Type="http://schemas.openxmlformats.org/officeDocument/2006/relationships/image" Target="../media/image61.wmf"/><Relationship Id="rId10" Type="http://schemas.openxmlformats.org/officeDocument/2006/relationships/image" Target="../media/image55.wmf"/><Relationship Id="rId4" Type="http://schemas.openxmlformats.org/officeDocument/2006/relationships/image" Target="../media/image19.wmf"/><Relationship Id="rId9" Type="http://schemas.openxmlformats.org/officeDocument/2006/relationships/image" Target="../media/image54.wmf"/><Relationship Id="rId1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19.wmf"/><Relationship Id="rId6" Type="http://schemas.openxmlformats.org/officeDocument/2006/relationships/image" Target="../media/image73.wmf"/><Relationship Id="rId11" Type="http://schemas.openxmlformats.org/officeDocument/2006/relationships/image" Target="../media/image68.wmf"/><Relationship Id="rId5" Type="http://schemas.openxmlformats.org/officeDocument/2006/relationships/image" Target="../media/image72.wmf"/><Relationship Id="rId10" Type="http://schemas.openxmlformats.org/officeDocument/2006/relationships/image" Target="../media/image77.e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BF8008-117B-4984-AE7F-FB8132184CA0}" type="datetimeFigureOut">
              <a:rPr lang="ja-JP" altLang="en-US"/>
              <a:pPr>
                <a:defRPr/>
              </a:pPr>
              <a:t>2017/10/11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AAE363-5489-4F47-A626-DBAAC33AEF9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7941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1951B10-16E6-4623-B6B8-66FBF487C062}" type="slidenum">
              <a:rPr lang="ja-JP" altLang="en-US" sz="1200"/>
              <a:pPr eaLnBrk="1" hangingPunct="1"/>
              <a:t>53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20953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1092-BD43-4B73-AF26-0366AE0EB28B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073C5-7128-4EBB-B342-2245D61FF6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489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52055-3195-4A66-A394-32F5FEED1307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2A103-02D5-4243-86D7-F5AD1CAAA31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874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BB5-31B5-47EA-BFD2-45027B3CCD75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64306-78EE-4919-8180-1CB87AE8F7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42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BDB3-8849-4E53-9AB2-C27F002C7DF8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BD4AA-1F12-40D8-95BE-1FF19E2BD50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650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4DC7-A40A-4C07-B22A-2DABF0677A3A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E86C3-AA3A-4631-87DC-77C733713B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748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45A1-1BAF-4109-8D52-73C2948AF1C7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ADE68-2AAE-4844-A861-4250CD1F1C6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179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8C8C4-E80B-445E-AAA9-66517F9DE479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FA901-C22D-41F4-BBE3-FD959110BB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437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7127-5E62-4C7D-A205-A1AA5EE5C83B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041ED-F802-4543-A50B-D2BDA6C2BE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526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C85D-2B57-4D26-9602-AD4C73D74BB3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F479D-3356-4A05-88B0-37C85A7430C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652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96F71-9099-4597-BE30-21E694CF7957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AE6BA-948E-4F99-AD90-F743046AE5F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57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21593-EBC8-47D8-BD8D-BB840C751E26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04362-6DEE-40CF-8304-1D88B3E19A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221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8801A09A-E1D0-49CD-A39C-6F155FE110E1}" type="datetime1">
              <a:rPr lang="ja-JP" altLang="en-US"/>
              <a:pPr>
                <a:defRPr/>
              </a:pPr>
              <a:t>2017/10/11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56CC6D03-D027-4FE3-95F4-5894DACF015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9.wmf"/><Relationship Id="rId22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2.png"/><Relationship Id="rId4" Type="http://schemas.openxmlformats.org/officeDocument/2006/relationships/image" Target="../media/image48.wmf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7.e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4.wmf"/><Relationship Id="rId26" Type="http://schemas.openxmlformats.org/officeDocument/2006/relationships/image" Target="../media/image66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7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65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67.e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2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3.wmf"/><Relationship Id="rId22" Type="http://schemas.openxmlformats.org/officeDocument/2006/relationships/image" Target="../media/image7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91.bin"/><Relationship Id="rId3" Type="http://schemas.openxmlformats.org/officeDocument/2006/relationships/image" Target="../media/image85.png"/><Relationship Id="rId21" Type="http://schemas.openxmlformats.org/officeDocument/2006/relationships/oleObject" Target="../embeddings/oleObject93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8.bin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20.wmf"/><Relationship Id="rId5" Type="http://schemas.openxmlformats.org/officeDocument/2006/relationships/image" Target="../media/image80.wmf"/><Relationship Id="rId15" Type="http://schemas.openxmlformats.org/officeDocument/2006/relationships/oleObject" Target="../embeddings/oleObject89.bin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2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9.wmf"/><Relationship Id="rId14" Type="http://schemas.openxmlformats.org/officeDocument/2006/relationships/image" Target="../media/image86.png"/><Relationship Id="rId22" Type="http://schemas.openxmlformats.org/officeDocument/2006/relationships/image" Target="../media/image8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89.wmf"/><Relationship Id="rId26" Type="http://schemas.openxmlformats.org/officeDocument/2006/relationships/image" Target="../media/image93.wmf"/><Relationship Id="rId3" Type="http://schemas.openxmlformats.org/officeDocument/2006/relationships/oleObject" Target="../embeddings/oleObject94.bin"/><Relationship Id="rId21" Type="http://schemas.openxmlformats.org/officeDocument/2006/relationships/oleObject" Target="../embeddings/oleObject103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01.bin"/><Relationship Id="rId25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8.bin"/><Relationship Id="rId24" Type="http://schemas.openxmlformats.org/officeDocument/2006/relationships/image" Target="../media/image92.wmf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23" Type="http://schemas.openxmlformats.org/officeDocument/2006/relationships/oleObject" Target="../embeddings/oleObject104.bin"/><Relationship Id="rId28" Type="http://schemas.openxmlformats.org/officeDocument/2006/relationships/image" Target="../media/image94.wmf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02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54.wmf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10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96.e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5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9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oleObject" Target="../embeddings/oleObject117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22.png"/><Relationship Id="rId4" Type="http://schemas.openxmlformats.org/officeDocument/2006/relationships/image" Target="../media/image103.wmf"/><Relationship Id="rId9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120.bin"/><Relationship Id="rId21" Type="http://schemas.openxmlformats.org/officeDocument/2006/relationships/oleObject" Target="../embeddings/oleObject129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24.bin"/><Relationship Id="rId24" Type="http://schemas.openxmlformats.org/officeDocument/2006/relationships/image" Target="../media/image105.emf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23" Type="http://schemas.openxmlformats.org/officeDocument/2006/relationships/oleObject" Target="../embeddings/oleObject130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52.wmf"/><Relationship Id="rId22" Type="http://schemas.openxmlformats.org/officeDocument/2006/relationships/image" Target="../media/image10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64.wmf"/><Relationship Id="rId26" Type="http://schemas.openxmlformats.org/officeDocument/2006/relationships/image" Target="../media/image66.wmf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0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138.bin"/><Relationship Id="rId25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144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65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28" Type="http://schemas.openxmlformats.org/officeDocument/2006/relationships/image" Target="../media/image109.e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62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143.bin"/><Relationship Id="rId30" Type="http://schemas.openxmlformats.org/officeDocument/2006/relationships/image" Target="../media/image11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12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4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image" Target="../media/image20.wmf"/><Relationship Id="rId18" Type="http://schemas.openxmlformats.org/officeDocument/2006/relationships/image" Target="../media/image123.wmf"/><Relationship Id="rId3" Type="http://schemas.openxmlformats.org/officeDocument/2006/relationships/oleObject" Target="../embeddings/oleObject150.bin"/><Relationship Id="rId21" Type="http://schemas.openxmlformats.org/officeDocument/2006/relationships/oleObject" Target="../embeddings/oleObject159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4.bin"/><Relationship Id="rId1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png"/><Relationship Id="rId20" Type="http://schemas.openxmlformats.org/officeDocument/2006/relationships/oleObject" Target="../embeddings/oleObject158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1.wmf"/><Relationship Id="rId11" Type="http://schemas.openxmlformats.org/officeDocument/2006/relationships/image" Target="../media/image19.wmf"/><Relationship Id="rId24" Type="http://schemas.openxmlformats.org/officeDocument/2006/relationships/image" Target="../media/image124.wmf"/><Relationship Id="rId5" Type="http://schemas.openxmlformats.org/officeDocument/2006/relationships/oleObject" Target="../embeddings/oleObject151.bin"/><Relationship Id="rId15" Type="http://schemas.openxmlformats.org/officeDocument/2006/relationships/image" Target="../media/image35.wmf"/><Relationship Id="rId23" Type="http://schemas.openxmlformats.org/officeDocument/2006/relationships/oleObject" Target="../embeddings/oleObject160.bin"/><Relationship Id="rId10" Type="http://schemas.openxmlformats.org/officeDocument/2006/relationships/oleObject" Target="../embeddings/oleObject153.bin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120.wmf"/><Relationship Id="rId9" Type="http://schemas.openxmlformats.org/officeDocument/2006/relationships/image" Target="../media/image85.png"/><Relationship Id="rId14" Type="http://schemas.openxmlformats.org/officeDocument/2006/relationships/oleObject" Target="../embeddings/oleObject155.bin"/><Relationship Id="rId22" Type="http://schemas.openxmlformats.org/officeDocument/2006/relationships/image" Target="../media/image8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89.wmf"/><Relationship Id="rId26" Type="http://schemas.openxmlformats.org/officeDocument/2006/relationships/image" Target="../media/image93.wmf"/><Relationship Id="rId3" Type="http://schemas.openxmlformats.org/officeDocument/2006/relationships/oleObject" Target="../embeddings/oleObject161.bin"/><Relationship Id="rId21" Type="http://schemas.openxmlformats.org/officeDocument/2006/relationships/oleObject" Target="../embeddings/oleObject170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68.bin"/><Relationship Id="rId25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65.bin"/><Relationship Id="rId24" Type="http://schemas.openxmlformats.org/officeDocument/2006/relationships/image" Target="../media/image92.wmf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23" Type="http://schemas.openxmlformats.org/officeDocument/2006/relationships/oleObject" Target="../embeddings/oleObject171.bin"/><Relationship Id="rId28" Type="http://schemas.openxmlformats.org/officeDocument/2006/relationships/image" Target="../media/image94.wmf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69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54.wmf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17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79.bin"/><Relationship Id="rId18" Type="http://schemas.openxmlformats.org/officeDocument/2006/relationships/image" Target="../media/image54.wmf"/><Relationship Id="rId26" Type="http://schemas.openxmlformats.org/officeDocument/2006/relationships/image" Target="../media/image132.wmf"/><Relationship Id="rId3" Type="http://schemas.openxmlformats.org/officeDocument/2006/relationships/oleObject" Target="../embeddings/oleObject174.bin"/><Relationship Id="rId21" Type="http://schemas.openxmlformats.org/officeDocument/2006/relationships/oleObject" Target="../embeddings/oleObject183.bin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81.bin"/><Relationship Id="rId25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55.wmf"/><Relationship Id="rId29" Type="http://schemas.openxmlformats.org/officeDocument/2006/relationships/oleObject" Target="../embeddings/oleObject187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78.bin"/><Relationship Id="rId24" Type="http://schemas.openxmlformats.org/officeDocument/2006/relationships/image" Target="../media/image131.wmf"/><Relationship Id="rId5" Type="http://schemas.openxmlformats.org/officeDocument/2006/relationships/oleObject" Target="../embeddings/oleObject175.bin"/><Relationship Id="rId15" Type="http://schemas.openxmlformats.org/officeDocument/2006/relationships/oleObject" Target="../embeddings/oleObject180.bin"/><Relationship Id="rId23" Type="http://schemas.openxmlformats.org/officeDocument/2006/relationships/oleObject" Target="../embeddings/oleObject184.bin"/><Relationship Id="rId28" Type="http://schemas.openxmlformats.org/officeDocument/2006/relationships/image" Target="../media/image133.wmf"/><Relationship Id="rId10" Type="http://schemas.openxmlformats.org/officeDocument/2006/relationships/image" Target="../media/image130.wmf"/><Relationship Id="rId19" Type="http://schemas.openxmlformats.org/officeDocument/2006/relationships/oleObject" Target="../embeddings/oleObject182.bin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20.wmf"/><Relationship Id="rId22" Type="http://schemas.openxmlformats.org/officeDocument/2006/relationships/image" Target="../media/image89.wmf"/><Relationship Id="rId27" Type="http://schemas.openxmlformats.org/officeDocument/2006/relationships/oleObject" Target="../embeddings/oleObject186.bin"/><Relationship Id="rId30" Type="http://schemas.openxmlformats.org/officeDocument/2006/relationships/image" Target="../media/image13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93.bin"/><Relationship Id="rId18" Type="http://schemas.openxmlformats.org/officeDocument/2006/relationships/image" Target="../media/image89.wmf"/><Relationship Id="rId26" Type="http://schemas.openxmlformats.org/officeDocument/2006/relationships/image" Target="../media/image93.wmf"/><Relationship Id="rId3" Type="http://schemas.openxmlformats.org/officeDocument/2006/relationships/oleObject" Target="../embeddings/oleObject188.bin"/><Relationship Id="rId21" Type="http://schemas.openxmlformats.org/officeDocument/2006/relationships/oleObject" Target="../embeddings/oleObject197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95.bin"/><Relationship Id="rId25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92.bin"/><Relationship Id="rId24" Type="http://schemas.openxmlformats.org/officeDocument/2006/relationships/image" Target="../media/image92.wmf"/><Relationship Id="rId5" Type="http://schemas.openxmlformats.org/officeDocument/2006/relationships/oleObject" Target="../embeddings/oleObject189.bin"/><Relationship Id="rId15" Type="http://schemas.openxmlformats.org/officeDocument/2006/relationships/oleObject" Target="../embeddings/oleObject194.bin"/><Relationship Id="rId23" Type="http://schemas.openxmlformats.org/officeDocument/2006/relationships/oleObject" Target="../embeddings/oleObject198.bin"/><Relationship Id="rId28" Type="http://schemas.openxmlformats.org/officeDocument/2006/relationships/image" Target="../media/image94.wmf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96.bin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54.wmf"/><Relationship Id="rId22" Type="http://schemas.openxmlformats.org/officeDocument/2006/relationships/image" Target="../media/image91.wmf"/><Relationship Id="rId27" Type="http://schemas.openxmlformats.org/officeDocument/2006/relationships/oleObject" Target="../embeddings/oleObject20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06.bin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89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208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210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218.bin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5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7.bin"/><Relationship Id="rId5" Type="http://schemas.openxmlformats.org/officeDocument/2006/relationships/oleObject" Target="../embeddings/oleObject214.bin"/><Relationship Id="rId10" Type="http://schemas.openxmlformats.org/officeDocument/2006/relationships/image" Target="../media/image51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216.bin"/><Relationship Id="rId1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13" Type="http://schemas.openxmlformats.org/officeDocument/2006/relationships/image" Target="../media/image151.wmf"/><Relationship Id="rId3" Type="http://schemas.openxmlformats.org/officeDocument/2006/relationships/oleObject" Target="../embeddings/oleObject219.bin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2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20.bin"/><Relationship Id="rId11" Type="http://schemas.openxmlformats.org/officeDocument/2006/relationships/image" Target="../media/image150.wmf"/><Relationship Id="rId5" Type="http://schemas.openxmlformats.org/officeDocument/2006/relationships/image" Target="../media/image152.png"/><Relationship Id="rId10" Type="http://schemas.openxmlformats.org/officeDocument/2006/relationships/oleObject" Target="../embeddings/oleObject222.bin"/><Relationship Id="rId4" Type="http://schemas.openxmlformats.org/officeDocument/2006/relationships/image" Target="../media/image147.wmf"/><Relationship Id="rId9" Type="http://schemas.openxmlformats.org/officeDocument/2006/relationships/image" Target="../media/image14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oleObject" Target="../embeddings/oleObject224.bin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5.bin"/><Relationship Id="rId11" Type="http://schemas.openxmlformats.org/officeDocument/2006/relationships/image" Target="../media/image159.png"/><Relationship Id="rId5" Type="http://schemas.openxmlformats.org/officeDocument/2006/relationships/image" Target="../media/image155.png"/><Relationship Id="rId10" Type="http://schemas.openxmlformats.org/officeDocument/2006/relationships/image" Target="../media/image158.png"/><Relationship Id="rId4" Type="http://schemas.openxmlformats.org/officeDocument/2006/relationships/image" Target="../media/image153.wmf"/><Relationship Id="rId9" Type="http://schemas.openxmlformats.org/officeDocument/2006/relationships/image" Target="../media/image15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1.bin"/><Relationship Id="rId18" Type="http://schemas.openxmlformats.org/officeDocument/2006/relationships/image" Target="../media/image92.wmf"/><Relationship Id="rId3" Type="http://schemas.openxmlformats.org/officeDocument/2006/relationships/oleObject" Target="../embeddings/oleObject226.bin"/><Relationship Id="rId21" Type="http://schemas.openxmlformats.org/officeDocument/2006/relationships/oleObject" Target="../embeddings/oleObject235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2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5" Type="http://schemas.openxmlformats.org/officeDocument/2006/relationships/oleObject" Target="../embeddings/oleObject232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234.bin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90.wmf"/><Relationship Id="rId22" Type="http://schemas.openxmlformats.org/officeDocument/2006/relationships/image" Target="../media/image9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37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39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172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12" Type="http://schemas.openxmlformats.org/officeDocument/2006/relationships/oleObject" Target="../embeddings/oleObject245.bin"/><Relationship Id="rId17" Type="http://schemas.openxmlformats.org/officeDocument/2006/relationships/image" Target="../media/image1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7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9.wmf"/><Relationship Id="rId11" Type="http://schemas.openxmlformats.org/officeDocument/2006/relationships/image" Target="../media/image171.wmf"/><Relationship Id="rId5" Type="http://schemas.openxmlformats.org/officeDocument/2006/relationships/oleObject" Target="../embeddings/oleObject241.bin"/><Relationship Id="rId15" Type="http://schemas.openxmlformats.org/officeDocument/2006/relationships/image" Target="../media/image173.wmf"/><Relationship Id="rId10" Type="http://schemas.openxmlformats.org/officeDocument/2006/relationships/oleObject" Target="../embeddings/oleObject244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43.bin"/><Relationship Id="rId14" Type="http://schemas.openxmlformats.org/officeDocument/2006/relationships/oleObject" Target="../embeddings/oleObject24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248.bin"/><Relationship Id="rId4" Type="http://schemas.openxmlformats.org/officeDocument/2006/relationships/image" Target="../media/image16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3" Type="http://schemas.openxmlformats.org/officeDocument/2006/relationships/image" Target="../media/image165.png"/><Relationship Id="rId7" Type="http://schemas.openxmlformats.org/officeDocument/2006/relationships/image" Target="../media/image1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50.bin"/><Relationship Id="rId11" Type="http://schemas.openxmlformats.org/officeDocument/2006/relationships/image" Target="../media/image179.wmf"/><Relationship Id="rId5" Type="http://schemas.openxmlformats.org/officeDocument/2006/relationships/image" Target="../media/image176.wmf"/><Relationship Id="rId10" Type="http://schemas.openxmlformats.org/officeDocument/2006/relationships/oleObject" Target="../embeddings/oleObject252.bin"/><Relationship Id="rId4" Type="http://schemas.openxmlformats.org/officeDocument/2006/relationships/oleObject" Target="../embeddings/oleObject249.bin"/><Relationship Id="rId9" Type="http://schemas.openxmlformats.org/officeDocument/2006/relationships/image" Target="../media/image178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5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5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6.bin"/><Relationship Id="rId3" Type="http://schemas.openxmlformats.org/officeDocument/2006/relationships/image" Target="../media/image18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55.bin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oleObject" Target="../embeddings/oleObject25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1.png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87.wmf"/><Relationship Id="rId5" Type="http://schemas.openxmlformats.org/officeDocument/2006/relationships/oleObject" Target="../embeddings/oleObject259.bin"/><Relationship Id="rId4" Type="http://schemas.openxmlformats.org/officeDocument/2006/relationships/image" Target="../media/image18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265.bin"/><Relationship Id="rId18" Type="http://schemas.openxmlformats.org/officeDocument/2006/relationships/image" Target="../media/image194.wmf"/><Relationship Id="rId3" Type="http://schemas.openxmlformats.org/officeDocument/2006/relationships/oleObject" Target="../embeddings/oleObject260.bin"/><Relationship Id="rId21" Type="http://schemas.openxmlformats.org/officeDocument/2006/relationships/oleObject" Target="../embeddings/oleObject269.bin"/><Relationship Id="rId7" Type="http://schemas.openxmlformats.org/officeDocument/2006/relationships/oleObject" Target="../embeddings/oleObject262.bin"/><Relationship Id="rId12" Type="http://schemas.openxmlformats.org/officeDocument/2006/relationships/image" Target="../media/image191.wmf"/><Relationship Id="rId17" Type="http://schemas.openxmlformats.org/officeDocument/2006/relationships/oleObject" Target="../embeddings/oleObject2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3.wmf"/><Relationship Id="rId20" Type="http://schemas.openxmlformats.org/officeDocument/2006/relationships/image" Target="../media/image195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87.wmf"/><Relationship Id="rId11" Type="http://schemas.openxmlformats.org/officeDocument/2006/relationships/oleObject" Target="../embeddings/oleObject264.bin"/><Relationship Id="rId5" Type="http://schemas.openxmlformats.org/officeDocument/2006/relationships/oleObject" Target="../embeddings/oleObject261.bin"/><Relationship Id="rId15" Type="http://schemas.openxmlformats.org/officeDocument/2006/relationships/oleObject" Target="../embeddings/oleObject266.bin"/><Relationship Id="rId10" Type="http://schemas.openxmlformats.org/officeDocument/2006/relationships/image" Target="../media/image190.wmf"/><Relationship Id="rId19" Type="http://schemas.openxmlformats.org/officeDocument/2006/relationships/oleObject" Target="../embeddings/oleObject268.bin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263.bin"/><Relationship Id="rId14" Type="http://schemas.openxmlformats.org/officeDocument/2006/relationships/image" Target="../media/image192.wmf"/><Relationship Id="rId22" Type="http://schemas.openxmlformats.org/officeDocument/2006/relationships/image" Target="../media/image196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70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9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3.bin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36.wmf"/><Relationship Id="rId34" Type="http://schemas.openxmlformats.org/officeDocument/2006/relationships/image" Target="../media/image42.w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7.bin"/><Relationship Id="rId3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oleObject" Target="../embeddings/oleObject24.bin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7.wmf"/><Relationship Id="rId32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39.wmf"/><Relationship Id="rId36" Type="http://schemas.openxmlformats.org/officeDocument/2006/relationships/image" Target="../media/image43.wmf"/><Relationship Id="rId10" Type="http://schemas.openxmlformats.org/officeDocument/2006/relationships/image" Target="../media/image31.wmf"/><Relationship Id="rId19" Type="http://schemas.openxmlformats.org/officeDocument/2006/relationships/image" Target="../media/image35.wmf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3.wmf"/><Relationship Id="rId22" Type="http://schemas.openxmlformats.org/officeDocument/2006/relationships/oleObject" Target="../embeddings/oleObject25.bin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40.wmf"/><Relationship Id="rId35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E803594-BDA9-4207-9051-ED82E4ECCC93}" type="slidenum">
              <a:rPr lang="en-US" altLang="ja-JP" sz="2000"/>
              <a:pPr eaLnBrk="1" hangingPunct="1"/>
              <a:t>1</a:t>
            </a:fld>
            <a:endParaRPr lang="en-US" altLang="ja-JP" sz="20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1673225"/>
            <a:ext cx="8324850" cy="2070100"/>
          </a:xfrm>
        </p:spPr>
        <p:txBody>
          <a:bodyPr/>
          <a:lstStyle/>
          <a:p>
            <a:pPr eaLnBrk="1" hangingPunct="1"/>
            <a:r>
              <a:rPr lang="ja-JP" altLang="en-US" sz="4800" smtClean="0"/>
              <a:t>ラスタデータの処理</a:t>
            </a:r>
            <a:br>
              <a:rPr lang="ja-JP" altLang="en-US" sz="4800" smtClean="0"/>
            </a:br>
            <a:r>
              <a:rPr lang="en-US" altLang="ja-JP" sz="3600" smtClean="0"/>
              <a:t>-</a:t>
            </a:r>
            <a:r>
              <a:rPr lang="ja-JP" altLang="en-US" sz="3600" smtClean="0"/>
              <a:t>微分とその応用</a:t>
            </a:r>
            <a:r>
              <a:rPr lang="en-US" altLang="ja-JP" sz="3600" smtClean="0"/>
              <a:t>-</a:t>
            </a:r>
            <a:br>
              <a:rPr lang="en-US" altLang="ja-JP" sz="3600" smtClean="0"/>
            </a:br>
            <a:endParaRPr lang="en-US" altLang="ja-JP" sz="360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371600" y="401478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ja-JP" altLang="en-US" sz="3200"/>
              <a:t>東京大学</a:t>
            </a:r>
            <a:br>
              <a:rPr lang="ja-JP" altLang="en-US" sz="3200"/>
            </a:br>
            <a:r>
              <a:rPr lang="ja-JP" altLang="en-US" sz="3200"/>
              <a:t>精密工学専攻</a:t>
            </a:r>
            <a:br>
              <a:rPr lang="ja-JP" altLang="en-US" sz="3200"/>
            </a:br>
            <a:r>
              <a:rPr lang="ja-JP" altLang="en-US" sz="3200"/>
              <a:t>大竹豊</a:t>
            </a:r>
          </a:p>
        </p:txBody>
      </p:sp>
      <p:sp>
        <p:nvSpPr>
          <p:cNvPr id="41989" name="テキスト ボックス 3"/>
          <p:cNvSpPr txBox="1">
            <a:spLocks noChangeArrowheads="1"/>
          </p:cNvSpPr>
          <p:nvPr/>
        </p:nvSpPr>
        <p:spPr bwMode="auto">
          <a:xfrm>
            <a:off x="1257680" y="5813425"/>
            <a:ext cx="68810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/>
              <a:t>資料および授業の情報は　</a:t>
            </a:r>
            <a:r>
              <a:rPr lang="en-US" altLang="ja-JP" dirty="0"/>
              <a:t>:</a:t>
            </a:r>
          </a:p>
          <a:p>
            <a:pPr eaLnBrk="1" hangingPunct="1"/>
            <a:r>
              <a:rPr lang="en-US" altLang="ja-JP" dirty="0">
                <a:solidFill>
                  <a:srgbClr val="0000FF"/>
                </a:solidFill>
              </a:rPr>
              <a:t>http://</a:t>
            </a:r>
            <a:r>
              <a:rPr lang="en-US" altLang="ja-JP" dirty="0" smtClean="0">
                <a:solidFill>
                  <a:srgbClr val="0000FF"/>
                </a:solidFill>
              </a:rPr>
              <a:t>www.den.t.u-tokyo.ac.jp/ohtake/GeomPro</a:t>
            </a:r>
            <a:r>
              <a:rPr lang="en-US" altLang="ja-JP" dirty="0">
                <a:solidFill>
                  <a:srgbClr val="0000FF"/>
                </a:solidFill>
              </a:rPr>
              <a:t>/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340D457-2C4B-4217-9F7A-94F4C46B025E}" type="slidenum">
              <a:rPr lang="en-US" altLang="ja-JP" sz="2000"/>
              <a:pPr eaLnBrk="1" hangingPunct="1"/>
              <a:t>10</a:t>
            </a:fld>
            <a:endParaRPr lang="en-US" altLang="ja-JP" sz="2000"/>
          </a:p>
        </p:txBody>
      </p:sp>
      <p:sp>
        <p:nvSpPr>
          <p:cNvPr id="5133" name="AutoShape 54"/>
          <p:cNvSpPr>
            <a:spLocks noChangeArrowheads="1"/>
          </p:cNvSpPr>
          <p:nvPr/>
        </p:nvSpPr>
        <p:spPr bwMode="auto">
          <a:xfrm>
            <a:off x="746125" y="5049838"/>
            <a:ext cx="2655888" cy="2238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34" name="AutoShape 55"/>
          <p:cNvSpPr>
            <a:spLocks noChangeArrowheads="1"/>
          </p:cNvSpPr>
          <p:nvPr/>
        </p:nvSpPr>
        <p:spPr bwMode="auto">
          <a:xfrm>
            <a:off x="1916113" y="4149725"/>
            <a:ext cx="2384425" cy="2238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/>
              <a:t>２次配列</a:t>
            </a:r>
            <a:endParaRPr lang="en-US" altLang="ja-JP" smtClean="0"/>
          </a:p>
        </p:txBody>
      </p:sp>
      <p:sp>
        <p:nvSpPr>
          <p:cNvPr id="51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4088"/>
            <a:ext cx="8255000" cy="1169987"/>
          </a:xfrm>
        </p:spPr>
        <p:txBody>
          <a:bodyPr/>
          <a:lstStyle/>
          <a:p>
            <a:r>
              <a:rPr lang="en-US" altLang="ja-JP" smtClean="0"/>
              <a:t>2D</a:t>
            </a:r>
            <a:r>
              <a:rPr lang="ja-JP" altLang="en-US" smtClean="0"/>
              <a:t>ラスタデータを計算機で扱うのに必要</a:t>
            </a:r>
          </a:p>
          <a:p>
            <a:pPr lvl="1"/>
            <a:r>
              <a:rPr lang="ja-JP" altLang="en-US" smtClean="0"/>
              <a:t>配列を並べた配列</a:t>
            </a:r>
            <a:endParaRPr lang="en-US" altLang="ja-JP" smtClean="0"/>
          </a:p>
        </p:txBody>
      </p:sp>
      <p:sp>
        <p:nvSpPr>
          <p:cNvPr id="5137" name="Line 7"/>
          <p:cNvSpPr>
            <a:spLocks noChangeShapeType="1"/>
          </p:cNvSpPr>
          <p:nvPr/>
        </p:nvSpPr>
        <p:spPr bwMode="auto">
          <a:xfrm>
            <a:off x="428625" y="5318125"/>
            <a:ext cx="1441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8" name="Line 8"/>
          <p:cNvSpPr>
            <a:spLocks noChangeShapeType="1"/>
          </p:cNvSpPr>
          <p:nvPr/>
        </p:nvSpPr>
        <p:spPr bwMode="auto">
          <a:xfrm flipV="1">
            <a:off x="698500" y="4329113"/>
            <a:ext cx="1588" cy="1168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/>
        </p:nvGraphicFramePr>
        <p:xfrm>
          <a:off x="250825" y="4059238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数式" r:id="rId3" imgW="152280" imgH="203040" progId="Equation.3">
                  <p:embed/>
                </p:oleObj>
              </mc:Choice>
              <mc:Fallback>
                <p:oleObj name="数式" r:id="rId3" imgW="1522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59238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Line 11"/>
          <p:cNvSpPr>
            <a:spLocks noChangeShapeType="1"/>
          </p:cNvSpPr>
          <p:nvPr/>
        </p:nvSpPr>
        <p:spPr bwMode="auto">
          <a:xfrm flipV="1">
            <a:off x="517525" y="4689475"/>
            <a:ext cx="903288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3" name="Object 12"/>
          <p:cNvGraphicFramePr>
            <a:graphicFrameLocks noChangeAspect="1"/>
          </p:cNvGraphicFramePr>
          <p:nvPr/>
        </p:nvGraphicFramePr>
        <p:xfrm>
          <a:off x="1087438" y="4340225"/>
          <a:ext cx="4079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数式" r:id="rId5" imgW="139680" imgH="164880" progId="Equation.3">
                  <p:embed/>
                </p:oleObj>
              </mc:Choice>
              <mc:Fallback>
                <p:oleObj name="数式" r:id="rId5" imgW="139680" imgH="1648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340225"/>
                        <a:ext cx="4079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Line 31"/>
          <p:cNvSpPr>
            <a:spLocks noChangeShapeType="1"/>
          </p:cNvSpPr>
          <p:nvPr/>
        </p:nvSpPr>
        <p:spPr bwMode="auto">
          <a:xfrm>
            <a:off x="4211638" y="3248025"/>
            <a:ext cx="14287" cy="10366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1" name="Line 36"/>
          <p:cNvSpPr>
            <a:spLocks noChangeShapeType="1"/>
          </p:cNvSpPr>
          <p:nvPr/>
        </p:nvSpPr>
        <p:spPr bwMode="auto">
          <a:xfrm>
            <a:off x="969963" y="5168900"/>
            <a:ext cx="2178050" cy="14288"/>
          </a:xfrm>
          <a:custGeom>
            <a:avLst/>
            <a:gdLst>
              <a:gd name="T0" fmla="*/ 0 w 1372"/>
              <a:gd name="T1" fmla="*/ 2147483647 h 9"/>
              <a:gd name="T2" fmla="*/ 2147483647 w 1372"/>
              <a:gd name="T3" fmla="*/ 0 h 9"/>
              <a:gd name="T4" fmla="*/ 0 60000 65536"/>
              <a:gd name="T5" fmla="*/ 0 60000 65536"/>
              <a:gd name="T6" fmla="*/ 0 w 1372"/>
              <a:gd name="T7" fmla="*/ 0 h 9"/>
              <a:gd name="T8" fmla="*/ 1372 w 1372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9">
                <a:moveTo>
                  <a:pt x="0" y="9"/>
                </a:moveTo>
                <a:lnTo>
                  <a:pt x="1372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2" name="Line 37"/>
          <p:cNvSpPr>
            <a:spLocks noChangeShapeType="1"/>
          </p:cNvSpPr>
          <p:nvPr/>
        </p:nvSpPr>
        <p:spPr bwMode="auto">
          <a:xfrm>
            <a:off x="1509713" y="4727575"/>
            <a:ext cx="2195512" cy="6350"/>
          </a:xfrm>
          <a:custGeom>
            <a:avLst/>
            <a:gdLst>
              <a:gd name="T0" fmla="*/ 0 w 1383"/>
              <a:gd name="T1" fmla="*/ 2147483647 h 4"/>
              <a:gd name="T2" fmla="*/ 2147483647 w 1383"/>
              <a:gd name="T3" fmla="*/ 0 h 4"/>
              <a:gd name="T4" fmla="*/ 0 60000 65536"/>
              <a:gd name="T5" fmla="*/ 0 60000 65536"/>
              <a:gd name="T6" fmla="*/ 0 w 1383"/>
              <a:gd name="T7" fmla="*/ 0 h 4"/>
              <a:gd name="T8" fmla="*/ 1383 w 1383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83" h="4">
                <a:moveTo>
                  <a:pt x="0" y="4"/>
                </a:moveTo>
                <a:lnTo>
                  <a:pt x="1383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3" name="Line 41"/>
          <p:cNvSpPr>
            <a:spLocks noChangeShapeType="1"/>
          </p:cNvSpPr>
          <p:nvPr/>
        </p:nvSpPr>
        <p:spPr bwMode="auto">
          <a:xfrm>
            <a:off x="969963" y="3840163"/>
            <a:ext cx="1638300" cy="1343025"/>
          </a:xfrm>
          <a:custGeom>
            <a:avLst/>
            <a:gdLst>
              <a:gd name="T0" fmla="*/ 0 w 1032"/>
              <a:gd name="T1" fmla="*/ 2147483647 h 846"/>
              <a:gd name="T2" fmla="*/ 2147483647 w 1032"/>
              <a:gd name="T3" fmla="*/ 0 h 846"/>
              <a:gd name="T4" fmla="*/ 0 60000 65536"/>
              <a:gd name="T5" fmla="*/ 0 60000 65536"/>
              <a:gd name="T6" fmla="*/ 0 w 1032"/>
              <a:gd name="T7" fmla="*/ 0 h 846"/>
              <a:gd name="T8" fmla="*/ 1032 w 1032"/>
              <a:gd name="T9" fmla="*/ 846 h 8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32" h="846">
                <a:moveTo>
                  <a:pt x="0" y="846"/>
                </a:moveTo>
                <a:lnTo>
                  <a:pt x="1032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4" name="Line 42"/>
          <p:cNvSpPr>
            <a:spLocks noChangeShapeType="1"/>
          </p:cNvSpPr>
          <p:nvPr/>
        </p:nvSpPr>
        <p:spPr bwMode="auto">
          <a:xfrm>
            <a:off x="2051050" y="3797300"/>
            <a:ext cx="1630363" cy="1385888"/>
          </a:xfrm>
          <a:custGeom>
            <a:avLst/>
            <a:gdLst>
              <a:gd name="T0" fmla="*/ 0 w 1027"/>
              <a:gd name="T1" fmla="*/ 2147483647 h 873"/>
              <a:gd name="T2" fmla="*/ 2147483647 w 1027"/>
              <a:gd name="T3" fmla="*/ 0 h 873"/>
              <a:gd name="T4" fmla="*/ 0 60000 65536"/>
              <a:gd name="T5" fmla="*/ 0 60000 65536"/>
              <a:gd name="T6" fmla="*/ 0 w 1027"/>
              <a:gd name="T7" fmla="*/ 0 h 873"/>
              <a:gd name="T8" fmla="*/ 1027 w 1027"/>
              <a:gd name="T9" fmla="*/ 873 h 8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7" h="873">
                <a:moveTo>
                  <a:pt x="0" y="873"/>
                </a:moveTo>
                <a:lnTo>
                  <a:pt x="1027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5" name="Line 43"/>
          <p:cNvSpPr>
            <a:spLocks noChangeShapeType="1"/>
          </p:cNvSpPr>
          <p:nvPr/>
        </p:nvSpPr>
        <p:spPr bwMode="auto">
          <a:xfrm>
            <a:off x="3130550" y="3814763"/>
            <a:ext cx="1646238" cy="1368425"/>
          </a:xfrm>
          <a:custGeom>
            <a:avLst/>
            <a:gdLst>
              <a:gd name="T0" fmla="*/ 0 w 1037"/>
              <a:gd name="T1" fmla="*/ 2147483647 h 862"/>
              <a:gd name="T2" fmla="*/ 2147483647 w 1037"/>
              <a:gd name="T3" fmla="*/ 0 h 862"/>
              <a:gd name="T4" fmla="*/ 0 60000 65536"/>
              <a:gd name="T5" fmla="*/ 0 60000 65536"/>
              <a:gd name="T6" fmla="*/ 0 w 1037"/>
              <a:gd name="T7" fmla="*/ 0 h 862"/>
              <a:gd name="T8" fmla="*/ 1037 w 1037"/>
              <a:gd name="T9" fmla="*/ 862 h 8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37" h="862">
                <a:moveTo>
                  <a:pt x="0" y="862"/>
                </a:moveTo>
                <a:lnTo>
                  <a:pt x="1037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6" name="Oval 30"/>
          <p:cNvSpPr>
            <a:spLocks noChangeArrowheads="1"/>
          </p:cNvSpPr>
          <p:nvPr/>
        </p:nvSpPr>
        <p:spPr bwMode="auto">
          <a:xfrm>
            <a:off x="4121150" y="315912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47" name="Line 46"/>
          <p:cNvSpPr>
            <a:spLocks noChangeShapeType="1"/>
          </p:cNvSpPr>
          <p:nvPr/>
        </p:nvSpPr>
        <p:spPr bwMode="auto">
          <a:xfrm>
            <a:off x="3670300" y="3924300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8" name="Oval 47"/>
          <p:cNvSpPr>
            <a:spLocks noChangeArrowheads="1"/>
          </p:cNvSpPr>
          <p:nvPr/>
        </p:nvSpPr>
        <p:spPr bwMode="auto">
          <a:xfrm>
            <a:off x="3581400" y="3833813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49" name="Line 50"/>
          <p:cNvSpPr>
            <a:spLocks noChangeShapeType="1"/>
          </p:cNvSpPr>
          <p:nvPr/>
        </p:nvSpPr>
        <p:spPr bwMode="auto">
          <a:xfrm>
            <a:off x="954088" y="3789363"/>
            <a:ext cx="15875" cy="1392237"/>
          </a:xfrm>
          <a:custGeom>
            <a:avLst/>
            <a:gdLst>
              <a:gd name="T0" fmla="*/ 0 w 10"/>
              <a:gd name="T1" fmla="*/ 0 h 877"/>
              <a:gd name="T2" fmla="*/ 2147483647 w 10"/>
              <a:gd name="T3" fmla="*/ 2147483647 h 877"/>
              <a:gd name="T4" fmla="*/ 0 60000 65536"/>
              <a:gd name="T5" fmla="*/ 0 60000 65536"/>
              <a:gd name="T6" fmla="*/ 0 w 10"/>
              <a:gd name="T7" fmla="*/ 0 h 877"/>
              <a:gd name="T8" fmla="*/ 10 w 10"/>
              <a:gd name="T9" fmla="*/ 877 h 8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877">
                <a:moveTo>
                  <a:pt x="0" y="0"/>
                </a:moveTo>
                <a:lnTo>
                  <a:pt x="10" y="877"/>
                </a:lnTo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0" name="Oval 51"/>
          <p:cNvSpPr>
            <a:spLocks noChangeArrowheads="1"/>
          </p:cNvSpPr>
          <p:nvPr/>
        </p:nvSpPr>
        <p:spPr bwMode="auto">
          <a:xfrm>
            <a:off x="863600" y="3651250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51" name="Line 58"/>
          <p:cNvSpPr>
            <a:spLocks noChangeShapeType="1"/>
          </p:cNvSpPr>
          <p:nvPr/>
        </p:nvSpPr>
        <p:spPr bwMode="auto">
          <a:xfrm>
            <a:off x="3130550" y="4508500"/>
            <a:ext cx="14288" cy="6746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4" name="Object 92"/>
          <p:cNvGraphicFramePr>
            <a:graphicFrameLocks noChangeAspect="1"/>
          </p:cNvGraphicFramePr>
          <p:nvPr/>
        </p:nvGraphicFramePr>
        <p:xfrm>
          <a:off x="636588" y="3067050"/>
          <a:ext cx="5746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数式" r:id="rId7" imgW="253800" imgH="241200" progId="Equation.3">
                  <p:embed/>
                </p:oleObj>
              </mc:Choice>
              <mc:Fallback>
                <p:oleObj name="数式" r:id="rId7" imgW="253800" imgH="24120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067050"/>
                        <a:ext cx="5746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Line 37"/>
          <p:cNvSpPr>
            <a:spLocks noChangeShapeType="1"/>
          </p:cNvSpPr>
          <p:nvPr/>
        </p:nvSpPr>
        <p:spPr bwMode="auto">
          <a:xfrm>
            <a:off x="2032000" y="4281488"/>
            <a:ext cx="2178050" cy="19050"/>
          </a:xfrm>
          <a:custGeom>
            <a:avLst/>
            <a:gdLst>
              <a:gd name="T0" fmla="*/ 0 w 1372"/>
              <a:gd name="T1" fmla="*/ 0 h 12"/>
              <a:gd name="T2" fmla="*/ 2147483647 w 1372"/>
              <a:gd name="T3" fmla="*/ 2147483647 h 12"/>
              <a:gd name="T4" fmla="*/ 0 60000 65536"/>
              <a:gd name="T5" fmla="*/ 0 60000 65536"/>
              <a:gd name="T6" fmla="*/ 0 w 1372"/>
              <a:gd name="T7" fmla="*/ 0 h 12"/>
              <a:gd name="T8" fmla="*/ 1372 w 1372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12">
                <a:moveTo>
                  <a:pt x="0" y="0"/>
                </a:moveTo>
                <a:lnTo>
                  <a:pt x="1372" y="12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3" name="Line 37"/>
          <p:cNvSpPr>
            <a:spLocks noChangeShapeType="1"/>
          </p:cNvSpPr>
          <p:nvPr/>
        </p:nvSpPr>
        <p:spPr bwMode="auto">
          <a:xfrm>
            <a:off x="2571750" y="3827463"/>
            <a:ext cx="2187575" cy="4762"/>
          </a:xfrm>
          <a:custGeom>
            <a:avLst/>
            <a:gdLst>
              <a:gd name="T0" fmla="*/ 0 w 1378"/>
              <a:gd name="T1" fmla="*/ 2147483647 h 3"/>
              <a:gd name="T2" fmla="*/ 2147483647 w 1378"/>
              <a:gd name="T3" fmla="*/ 0 h 3"/>
              <a:gd name="T4" fmla="*/ 0 60000 65536"/>
              <a:gd name="T5" fmla="*/ 0 60000 65536"/>
              <a:gd name="T6" fmla="*/ 0 w 1378"/>
              <a:gd name="T7" fmla="*/ 0 h 3"/>
              <a:gd name="T8" fmla="*/ 1378 w 1378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8" h="3">
                <a:moveTo>
                  <a:pt x="0" y="3"/>
                </a:moveTo>
                <a:lnTo>
                  <a:pt x="1378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4" name="Line 31"/>
          <p:cNvSpPr>
            <a:spLocks noChangeShapeType="1"/>
          </p:cNvSpPr>
          <p:nvPr/>
        </p:nvSpPr>
        <p:spPr bwMode="auto">
          <a:xfrm>
            <a:off x="2603500" y="2797175"/>
            <a:ext cx="14288" cy="10366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5" name="Line 46"/>
          <p:cNvSpPr>
            <a:spLocks noChangeShapeType="1"/>
          </p:cNvSpPr>
          <p:nvPr/>
        </p:nvSpPr>
        <p:spPr bwMode="auto">
          <a:xfrm>
            <a:off x="2062163" y="3473450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6" name="Line 58"/>
          <p:cNvSpPr>
            <a:spLocks noChangeShapeType="1"/>
          </p:cNvSpPr>
          <p:nvPr/>
        </p:nvSpPr>
        <p:spPr bwMode="auto">
          <a:xfrm>
            <a:off x="1522413" y="4057650"/>
            <a:ext cx="14287" cy="6746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5" name="Object 50"/>
          <p:cNvGraphicFramePr>
            <a:graphicFrameLocks noChangeAspect="1"/>
          </p:cNvGraphicFramePr>
          <p:nvPr/>
        </p:nvGraphicFramePr>
        <p:xfrm>
          <a:off x="1751013" y="527208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数式" r:id="rId9" imgW="126720" imgH="139680" progId="Equation.3">
                  <p:embed/>
                </p:oleObj>
              </mc:Choice>
              <mc:Fallback>
                <p:oleObj name="数式" r:id="rId9" imgW="126720" imgH="1396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527208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7" name="Line 31"/>
          <p:cNvSpPr>
            <a:spLocks noChangeShapeType="1"/>
          </p:cNvSpPr>
          <p:nvPr/>
        </p:nvSpPr>
        <p:spPr bwMode="auto">
          <a:xfrm>
            <a:off x="3143250" y="3246438"/>
            <a:ext cx="14288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8" name="Line 46"/>
          <p:cNvSpPr>
            <a:spLocks noChangeShapeType="1"/>
          </p:cNvSpPr>
          <p:nvPr/>
        </p:nvSpPr>
        <p:spPr bwMode="auto">
          <a:xfrm>
            <a:off x="2601913" y="3922713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9" name="Line 58"/>
          <p:cNvSpPr>
            <a:spLocks noChangeShapeType="1"/>
          </p:cNvSpPr>
          <p:nvPr/>
        </p:nvSpPr>
        <p:spPr bwMode="auto">
          <a:xfrm>
            <a:off x="2062163" y="4506913"/>
            <a:ext cx="14287" cy="6746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0" name="Line 31"/>
          <p:cNvSpPr>
            <a:spLocks noChangeShapeType="1"/>
          </p:cNvSpPr>
          <p:nvPr/>
        </p:nvSpPr>
        <p:spPr bwMode="auto">
          <a:xfrm>
            <a:off x="4721225" y="2795588"/>
            <a:ext cx="14288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1" name="Line 31"/>
          <p:cNvSpPr>
            <a:spLocks noChangeShapeType="1"/>
          </p:cNvSpPr>
          <p:nvPr/>
        </p:nvSpPr>
        <p:spPr bwMode="auto">
          <a:xfrm>
            <a:off x="3652838" y="2794000"/>
            <a:ext cx="14287" cy="10366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2" name="Oval 30"/>
          <p:cNvSpPr>
            <a:spLocks noChangeArrowheads="1"/>
          </p:cNvSpPr>
          <p:nvPr/>
        </p:nvSpPr>
        <p:spPr bwMode="auto">
          <a:xfrm>
            <a:off x="3563938" y="2662238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63" name="Oval 47"/>
          <p:cNvSpPr>
            <a:spLocks noChangeArrowheads="1"/>
          </p:cNvSpPr>
          <p:nvPr/>
        </p:nvSpPr>
        <p:spPr bwMode="auto">
          <a:xfrm>
            <a:off x="3040063" y="3201988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64" name="Oval 51"/>
          <p:cNvSpPr>
            <a:spLocks noChangeArrowheads="1"/>
          </p:cNvSpPr>
          <p:nvPr/>
        </p:nvSpPr>
        <p:spPr bwMode="auto">
          <a:xfrm>
            <a:off x="2527300" y="27066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65" name="Oval 30"/>
          <p:cNvSpPr>
            <a:spLocks noChangeArrowheads="1"/>
          </p:cNvSpPr>
          <p:nvPr/>
        </p:nvSpPr>
        <p:spPr bwMode="auto">
          <a:xfrm>
            <a:off x="1971675" y="333692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66" name="Oval 47"/>
          <p:cNvSpPr>
            <a:spLocks noChangeArrowheads="1"/>
          </p:cNvSpPr>
          <p:nvPr/>
        </p:nvSpPr>
        <p:spPr bwMode="auto">
          <a:xfrm>
            <a:off x="1447800" y="387667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1987550" y="432593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250950" y="3332163"/>
          <a:ext cx="517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数式" r:id="rId11" imgW="228600" imgH="241200" progId="Equation.3">
                  <p:embed/>
                </p:oleObj>
              </mc:Choice>
              <mc:Fallback>
                <p:oleObj name="数式" r:id="rId11" imgW="2286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332163"/>
                        <a:ext cx="517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316163" y="2241550"/>
          <a:ext cx="546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数式" r:id="rId13" imgW="241200" imgH="241200" progId="Equation.3">
                  <p:embed/>
                </p:oleObj>
              </mc:Choice>
              <mc:Fallback>
                <p:oleObj name="数式" r:id="rId13" imgW="2412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2241550"/>
                        <a:ext cx="5461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762125" y="2795588"/>
          <a:ext cx="5746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数式" r:id="rId15" imgW="253800" imgH="241200" progId="Equation.3">
                  <p:embed/>
                </p:oleObj>
              </mc:Choice>
              <mc:Fallback>
                <p:oleObj name="数式" r:id="rId15" imgW="2538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2795588"/>
                        <a:ext cx="5746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8" name="Oval 30"/>
          <p:cNvSpPr>
            <a:spLocks noChangeArrowheads="1"/>
          </p:cNvSpPr>
          <p:nvPr/>
        </p:nvSpPr>
        <p:spPr bwMode="auto">
          <a:xfrm>
            <a:off x="4625975" y="27955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69" name="Oval 47"/>
          <p:cNvSpPr>
            <a:spLocks noChangeArrowheads="1"/>
          </p:cNvSpPr>
          <p:nvPr/>
        </p:nvSpPr>
        <p:spPr bwMode="auto">
          <a:xfrm>
            <a:off x="3022600" y="446087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70" name="Oval 47"/>
          <p:cNvSpPr>
            <a:spLocks noChangeArrowheads="1"/>
          </p:cNvSpPr>
          <p:nvPr/>
        </p:nvSpPr>
        <p:spPr bwMode="auto">
          <a:xfrm>
            <a:off x="2527300" y="392112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3351213" y="2200275"/>
          <a:ext cx="517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数式" r:id="rId17" imgW="228600" imgH="241200" progId="Equation.3">
                  <p:embed/>
                </p:oleObj>
              </mc:Choice>
              <mc:Fallback>
                <p:oleObj name="数式" r:id="rId17" imgW="2286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2200275"/>
                        <a:ext cx="517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403725" y="2300288"/>
          <a:ext cx="546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数式" r:id="rId19" imgW="241200" imgH="241200" progId="Equation.3">
                  <p:embed/>
                </p:oleObj>
              </mc:Choice>
              <mc:Fallback>
                <p:oleObj name="数式" r:id="rId19" imgW="2412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2300288"/>
                        <a:ext cx="5461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" name="Text Box 47"/>
          <p:cNvSpPr txBox="1">
            <a:spLocks noChangeArrowheads="1"/>
          </p:cNvSpPr>
          <p:nvPr/>
        </p:nvSpPr>
        <p:spPr bwMode="auto">
          <a:xfrm>
            <a:off x="5148263" y="1965325"/>
            <a:ext cx="3765550" cy="1392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宣言は長さ</a:t>
            </a:r>
            <a:r>
              <a:rPr lang="en-US" altLang="ja-JP" sz="2800"/>
              <a:t>3</a:t>
            </a:r>
            <a:r>
              <a:rPr lang="ja-JP" altLang="en-US" sz="2800"/>
              <a:t>の配列を</a:t>
            </a:r>
            <a:br>
              <a:rPr lang="ja-JP" altLang="en-US" sz="2800"/>
            </a:br>
            <a:r>
              <a:rPr lang="en-US" altLang="ja-JP" sz="2800"/>
              <a:t>4</a:t>
            </a:r>
            <a:r>
              <a:rPr lang="ja-JP" altLang="en-US" sz="2800"/>
              <a:t>本並べるという意味で</a:t>
            </a:r>
            <a:r>
              <a:rPr lang="en-US" altLang="ja-JP" sz="2800"/>
              <a:t>:</a:t>
            </a:r>
          </a:p>
          <a:p>
            <a:pPr eaLnBrk="1" hangingPunct="1"/>
            <a:r>
              <a:rPr lang="en-US" altLang="ja-JP" sz="2800"/>
              <a:t>float f[4][3];</a:t>
            </a:r>
          </a:p>
        </p:txBody>
      </p:sp>
      <p:grpSp>
        <p:nvGrpSpPr>
          <p:cNvPr id="5172" name="Group 53"/>
          <p:cNvGrpSpPr>
            <a:grpSpLocks/>
          </p:cNvGrpSpPr>
          <p:nvPr/>
        </p:nvGrpSpPr>
        <p:grpSpPr bwMode="auto">
          <a:xfrm>
            <a:off x="1466850" y="5724525"/>
            <a:ext cx="6345238" cy="1935163"/>
            <a:chOff x="924" y="3706"/>
            <a:chExt cx="3997" cy="1219"/>
          </a:xfrm>
        </p:grpSpPr>
        <p:graphicFrame>
          <p:nvGraphicFramePr>
            <p:cNvPr id="5131" name="Object 11"/>
            <p:cNvGraphicFramePr>
              <a:graphicFrameLocks noChangeAspect="1"/>
            </p:cNvGraphicFramePr>
            <p:nvPr/>
          </p:nvGraphicFramePr>
          <p:xfrm>
            <a:off x="1046" y="3706"/>
            <a:ext cx="459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9" name="数式" r:id="rId21" imgW="228600" imgH="241200" progId="Equation.3">
                    <p:embed/>
                  </p:oleObj>
                </mc:Choice>
                <mc:Fallback>
                  <p:oleObj name="数式" r:id="rId21" imgW="228600" imgH="241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6" y="3706"/>
                          <a:ext cx="459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78" name="Text Box 49"/>
            <p:cNvSpPr txBox="1">
              <a:spLocks noChangeArrowheads="1"/>
            </p:cNvSpPr>
            <p:nvPr/>
          </p:nvSpPr>
          <p:spPr bwMode="auto">
            <a:xfrm>
              <a:off x="1463" y="3715"/>
              <a:ext cx="3416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4000">
                  <a:latin typeface="ＭＳ Ｐゴシック" panose="020B0600070205080204" pitchFamily="50" charset="-128"/>
                </a:rPr>
                <a:t>は、</a:t>
              </a:r>
              <a:r>
                <a:rPr lang="en-US" altLang="ja-JP" sz="4000">
                  <a:latin typeface="ＭＳ Ｐゴシック" panose="020B0600070205080204" pitchFamily="50" charset="-128"/>
                </a:rPr>
                <a:t>f[j][i] </a:t>
              </a:r>
              <a:r>
                <a:rPr lang="ja-JP" altLang="en-US" sz="4000">
                  <a:latin typeface="ＭＳ Ｐゴシック" panose="020B0600070205080204" pitchFamily="50" charset="-128"/>
                </a:rPr>
                <a:t>でアクセスする</a:t>
              </a:r>
            </a:p>
            <a:p>
              <a:pPr eaLnBrk="1" hangingPunct="1"/>
              <a:endParaRPr lang="en-US" altLang="ja-JP" sz="4000">
                <a:latin typeface="ＭＳ Ｐゴシック" panose="020B0600070205080204" pitchFamily="50" charset="-128"/>
              </a:endParaRPr>
            </a:p>
            <a:p>
              <a:pPr eaLnBrk="1" hangingPunct="1"/>
              <a:endParaRPr lang="en-US" altLang="ja-JP" sz="4000">
                <a:latin typeface="ＭＳ Ｐゴシック" panose="020B0600070205080204" pitchFamily="50" charset="-128"/>
              </a:endParaRPr>
            </a:p>
          </p:txBody>
        </p:sp>
        <p:sp>
          <p:nvSpPr>
            <p:cNvPr id="5179" name="Rectangle 51"/>
            <p:cNvSpPr>
              <a:spLocks noChangeArrowheads="1"/>
            </p:cNvSpPr>
            <p:nvPr/>
          </p:nvSpPr>
          <p:spPr bwMode="auto">
            <a:xfrm>
              <a:off x="924" y="3748"/>
              <a:ext cx="3997" cy="4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5173" name="Text Box 52"/>
          <p:cNvSpPr txBox="1">
            <a:spLocks noChangeArrowheads="1"/>
          </p:cNvSpPr>
          <p:nvPr/>
        </p:nvSpPr>
        <p:spPr bwMode="auto">
          <a:xfrm>
            <a:off x="2906713" y="6400800"/>
            <a:ext cx="334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フォートランとは逆になる</a:t>
            </a:r>
          </a:p>
        </p:txBody>
      </p:sp>
      <p:sp>
        <p:nvSpPr>
          <p:cNvPr id="5174" name="Line 56"/>
          <p:cNvSpPr>
            <a:spLocks noChangeShapeType="1"/>
          </p:cNvSpPr>
          <p:nvPr/>
        </p:nvSpPr>
        <p:spPr bwMode="auto">
          <a:xfrm flipV="1">
            <a:off x="3402013" y="5184775"/>
            <a:ext cx="1169987" cy="44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5" name="Text Box 57"/>
          <p:cNvSpPr txBox="1">
            <a:spLocks noChangeArrowheads="1"/>
          </p:cNvSpPr>
          <p:nvPr/>
        </p:nvSpPr>
        <p:spPr bwMode="auto">
          <a:xfrm>
            <a:off x="4527550" y="4889500"/>
            <a:ext cx="4435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>
                <a:latin typeface="ＭＳ Ｐゴシック" panose="020B0600070205080204" pitchFamily="50" charset="-128"/>
              </a:rPr>
              <a:t>0</a:t>
            </a:r>
            <a:r>
              <a:rPr lang="ja-JP" altLang="en-US" sz="2800">
                <a:latin typeface="ＭＳ Ｐゴシック" panose="020B0600070205080204" pitchFamily="50" charset="-128"/>
              </a:rPr>
              <a:t>本目</a:t>
            </a:r>
            <a:r>
              <a:rPr lang="en-US" altLang="ja-JP" sz="2800">
                <a:latin typeface="ＭＳ Ｐゴシック" panose="020B0600070205080204" pitchFamily="50" charset="-128"/>
              </a:rPr>
              <a:t>: f[0][0], f[0][1], f[0][2]</a:t>
            </a:r>
            <a:endParaRPr lang="ja-JP" altLang="en-US" sz="2800">
              <a:latin typeface="ＭＳ Ｐゴシック" panose="020B0600070205080204" pitchFamily="50" charset="-128"/>
            </a:endParaRPr>
          </a:p>
        </p:txBody>
      </p:sp>
      <p:sp>
        <p:nvSpPr>
          <p:cNvPr id="5176" name="Text Box 58"/>
          <p:cNvSpPr txBox="1">
            <a:spLocks noChangeArrowheads="1"/>
          </p:cNvSpPr>
          <p:nvPr/>
        </p:nvSpPr>
        <p:spPr bwMode="auto">
          <a:xfrm>
            <a:off x="4727575" y="4014788"/>
            <a:ext cx="4435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>
                <a:latin typeface="ＭＳ Ｐゴシック" panose="020B0600070205080204" pitchFamily="50" charset="-128"/>
              </a:rPr>
              <a:t>2</a:t>
            </a:r>
            <a:r>
              <a:rPr lang="ja-JP" altLang="en-US" sz="2800">
                <a:latin typeface="ＭＳ Ｐゴシック" panose="020B0600070205080204" pitchFamily="50" charset="-128"/>
              </a:rPr>
              <a:t>本目</a:t>
            </a:r>
            <a:r>
              <a:rPr lang="en-US" altLang="ja-JP" sz="2800">
                <a:latin typeface="ＭＳ Ｐゴシック" panose="020B0600070205080204" pitchFamily="50" charset="-128"/>
              </a:rPr>
              <a:t>: f[2][0], f[2][1], f[2][2]</a:t>
            </a:r>
            <a:endParaRPr lang="ja-JP" altLang="en-US" sz="2800">
              <a:latin typeface="ＭＳ Ｐゴシック" panose="020B0600070205080204" pitchFamily="50" charset="-128"/>
            </a:endParaRPr>
          </a:p>
        </p:txBody>
      </p:sp>
      <p:sp>
        <p:nvSpPr>
          <p:cNvPr id="5177" name="Line 59"/>
          <p:cNvSpPr>
            <a:spLocks noChangeShapeType="1"/>
          </p:cNvSpPr>
          <p:nvPr/>
        </p:nvSpPr>
        <p:spPr bwMode="auto">
          <a:xfrm>
            <a:off x="4346575" y="4238625"/>
            <a:ext cx="404813" cy="90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6AD5C602-1AE8-4242-8645-EAF5A3370454}" type="slidenum">
              <a:rPr lang="en-US" altLang="ja-JP" sz="2000"/>
              <a:pPr eaLnBrk="1" hangingPunct="1"/>
              <a:t>11</a:t>
            </a:fld>
            <a:endParaRPr lang="en-US" altLang="ja-JP" sz="20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50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40FF"/>
                </a:solidFill>
              </a:rPr>
              <a:t>プログラミング課題 </a:t>
            </a:r>
            <a:r>
              <a:rPr lang="en-US" altLang="ja-JP" smtClean="0">
                <a:solidFill>
                  <a:srgbClr val="FF40FF"/>
                </a:solidFill>
              </a:rPr>
              <a:t>1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3150"/>
            <a:ext cx="8255000" cy="564197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ja-JP" u="sng" smtClean="0"/>
              <a:t>prog2-1 </a:t>
            </a:r>
            <a:r>
              <a:rPr lang="ja-JP" altLang="en-US" u="sng" smtClean="0"/>
              <a:t>を使う</a:t>
            </a:r>
            <a:endParaRPr lang="en-US" altLang="ja-JP" smtClean="0"/>
          </a:p>
          <a:p>
            <a:pPr marL="533400" indent="-533400">
              <a:buFontTx/>
              <a:buAutoNum type="arabicPeriod"/>
            </a:pPr>
            <a:r>
              <a:rPr lang="en-US" altLang="ja-JP" smtClean="0"/>
              <a:t>x </a:t>
            </a:r>
            <a:r>
              <a:rPr lang="ja-JP" altLang="en-US" smtClean="0"/>
              <a:t>軸上からデータへ直線を描け。また、データを線形補間して折れ線として表示せよ</a:t>
            </a:r>
            <a:endParaRPr lang="en-US" altLang="ja-JP" smtClean="0"/>
          </a:p>
          <a:p>
            <a:pPr marL="914400" lvl="1" indent="-457200"/>
            <a:r>
              <a:rPr lang="ja-JP" altLang="en-US" smtClean="0"/>
              <a:t>関数 </a:t>
            </a:r>
            <a:r>
              <a:rPr lang="en-US" altLang="ja-JP" smtClean="0"/>
              <a:t>“drawData” </a:t>
            </a:r>
            <a:r>
              <a:rPr lang="ja-JP" altLang="en-US" smtClean="0"/>
              <a:t>を埋める</a:t>
            </a:r>
            <a:endParaRPr lang="en-US" altLang="ja-JP" smtClean="0"/>
          </a:p>
          <a:p>
            <a:pPr marL="914400" lvl="1" indent="-457200"/>
            <a:r>
              <a:rPr lang="ja-JP" altLang="en-US" smtClean="0"/>
              <a:t>先頭のデータの </a:t>
            </a:r>
            <a:r>
              <a:rPr lang="en-US" altLang="ja-JP" smtClean="0"/>
              <a:t>x </a:t>
            </a:r>
            <a:r>
              <a:rPr lang="ja-JP" altLang="en-US" smtClean="0"/>
              <a:t>座標は </a:t>
            </a:r>
            <a:r>
              <a:rPr lang="en-US" altLang="ja-JP" smtClean="0"/>
              <a:t>0 </a:t>
            </a:r>
            <a:r>
              <a:rPr lang="ja-JP" altLang="en-US" smtClean="0"/>
              <a:t>をする</a:t>
            </a:r>
            <a:br>
              <a:rPr lang="ja-JP" altLang="en-US" smtClean="0"/>
            </a:br>
            <a:r>
              <a:rPr lang="en-US" altLang="ja-JP" smtClean="0"/>
              <a:t>(</a:t>
            </a:r>
            <a:r>
              <a:rPr lang="ja-JP" altLang="en-US" smtClean="0"/>
              <a:t>表示領域は、</a:t>
            </a:r>
            <a:r>
              <a:rPr lang="en-US" altLang="ja-JP" smtClean="0"/>
              <a:t>x </a:t>
            </a:r>
            <a:r>
              <a:rPr lang="ja-JP" altLang="en-US" smtClean="0"/>
              <a:t>と </a:t>
            </a:r>
            <a:r>
              <a:rPr lang="en-US" altLang="ja-JP" smtClean="0"/>
              <a:t>y </a:t>
            </a:r>
            <a:r>
              <a:rPr lang="ja-JP" altLang="en-US" smtClean="0"/>
              <a:t>どちらも </a:t>
            </a:r>
            <a:r>
              <a:rPr lang="en-US" altLang="ja-JP" smtClean="0"/>
              <a:t>0</a:t>
            </a:r>
            <a:r>
              <a:rPr lang="ja-JP" altLang="en-US" smtClean="0"/>
              <a:t>～</a:t>
            </a:r>
            <a:r>
              <a:rPr lang="en-US" altLang="ja-JP" smtClean="0"/>
              <a:t>1)</a:t>
            </a:r>
          </a:p>
          <a:p>
            <a:pPr marL="914400" lvl="1" indent="-457200"/>
            <a:endParaRPr lang="en-US" altLang="ja-JP" smtClean="0"/>
          </a:p>
          <a:p>
            <a:pPr marL="533400" indent="-533400">
              <a:buFontTx/>
              <a:buAutoNum type="arabicPeriod"/>
            </a:pPr>
            <a:r>
              <a:rPr lang="en-US" altLang="ja-JP" smtClean="0"/>
              <a:t>main </a:t>
            </a:r>
            <a:r>
              <a:rPr lang="ja-JP" altLang="en-US" smtClean="0"/>
              <a:t>関数にある </a:t>
            </a:r>
            <a:r>
              <a:rPr lang="en-US" altLang="ja-JP" smtClean="0"/>
              <a:t>“readData” </a:t>
            </a:r>
            <a:r>
              <a:rPr lang="ja-JP" altLang="en-US" smtClean="0"/>
              <a:t>の呼び出しの引数を他のファイルに変えて表示してみよ</a:t>
            </a:r>
          </a:p>
          <a:p>
            <a:pPr marL="914400" lvl="1" indent="-457200"/>
            <a:r>
              <a:rPr lang="ja-JP" altLang="en-US" smtClean="0"/>
              <a:t>データはフォルダ </a:t>
            </a:r>
            <a:r>
              <a:rPr lang="en-US" altLang="ja-JP" smtClean="0"/>
              <a:t>“data” </a:t>
            </a:r>
            <a:r>
              <a:rPr lang="ja-JP" altLang="en-US" smtClean="0"/>
              <a:t>の中</a:t>
            </a:r>
          </a:p>
          <a:p>
            <a:pPr marL="533400" indent="-533400">
              <a:buFontTx/>
              <a:buNone/>
            </a:pPr>
            <a:endParaRPr lang="ja-JP" altLang="en-US" smtClean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2754313"/>
            <a:ext cx="2098675" cy="1887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A6974A73-5A3D-4797-A263-4D8215A99E6C}" type="slidenum">
              <a:rPr lang="en-US" altLang="ja-JP" sz="2000"/>
              <a:pPr eaLnBrk="1" hangingPunct="1"/>
              <a:t>12</a:t>
            </a:fld>
            <a:endParaRPr lang="en-US" altLang="ja-JP" sz="20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40FF"/>
                </a:solidFill>
              </a:rPr>
              <a:t>プログラミング課題 </a:t>
            </a:r>
            <a:r>
              <a:rPr lang="en-US" altLang="ja-JP" smtClean="0">
                <a:solidFill>
                  <a:srgbClr val="FF40FF"/>
                </a:solidFill>
              </a:rPr>
              <a:t>2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079500"/>
            <a:ext cx="8293100" cy="58150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ja-JP" sz="2800" u="sng" smtClean="0"/>
              <a:t>prog2-2 </a:t>
            </a:r>
            <a:r>
              <a:rPr lang="ja-JP" altLang="en-US" sz="2800" u="sng" smtClean="0"/>
              <a:t>を使う</a:t>
            </a:r>
            <a:endParaRPr lang="en-US" altLang="ja-JP" sz="2800" u="sng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ja-JP" altLang="en-US" sz="2800" smtClean="0"/>
              <a:t>マウスとキーボードで以下を試せ</a:t>
            </a:r>
          </a:p>
          <a:p>
            <a:pPr marL="990600" lvl="1" indent="-533400">
              <a:lnSpc>
                <a:spcPct val="80000"/>
              </a:lnSpc>
            </a:pPr>
            <a:r>
              <a:rPr lang="ja-JP" altLang="en-US" sz="2000" smtClean="0"/>
              <a:t>左ドラッグ </a:t>
            </a:r>
            <a:r>
              <a:rPr lang="en-US" altLang="ja-JP" sz="2000" smtClean="0"/>
              <a:t>: </a:t>
            </a:r>
            <a:r>
              <a:rPr lang="ja-JP" altLang="en-US" sz="2000" smtClean="0"/>
              <a:t>回転</a:t>
            </a:r>
          </a:p>
          <a:p>
            <a:pPr marL="990600" lvl="1" indent="-533400">
              <a:lnSpc>
                <a:spcPct val="80000"/>
              </a:lnSpc>
            </a:pPr>
            <a:r>
              <a:rPr lang="ja-JP" altLang="en-US" sz="2000" smtClean="0"/>
              <a:t>右ドラッグ </a:t>
            </a:r>
            <a:r>
              <a:rPr lang="en-US" altLang="ja-JP" sz="2000" smtClean="0"/>
              <a:t>: </a:t>
            </a:r>
            <a:r>
              <a:rPr lang="ja-JP" altLang="en-US" sz="2000" smtClean="0"/>
              <a:t>拡大・縮小</a:t>
            </a:r>
          </a:p>
          <a:p>
            <a:pPr marL="990600" lvl="1" indent="-533400">
              <a:lnSpc>
                <a:spcPct val="80000"/>
              </a:lnSpc>
            </a:pPr>
            <a:r>
              <a:rPr lang="ja-JP" altLang="en-US" sz="2000" smtClean="0"/>
              <a:t>真ん中ドラッグ </a:t>
            </a:r>
            <a:r>
              <a:rPr lang="en-US" altLang="ja-JP" sz="2000" smtClean="0"/>
              <a:t>: </a:t>
            </a:r>
            <a:r>
              <a:rPr lang="ja-JP" altLang="en-US" sz="2000" smtClean="0"/>
              <a:t>平行移動</a:t>
            </a:r>
          </a:p>
          <a:p>
            <a:pPr marL="990600" lvl="1" indent="-533400">
              <a:lnSpc>
                <a:spcPct val="80000"/>
              </a:lnSpc>
            </a:pPr>
            <a:r>
              <a:rPr lang="ja-JP" altLang="en-US" sz="2000" smtClean="0"/>
              <a:t>ライト効果の </a:t>
            </a:r>
            <a:r>
              <a:rPr lang="en-US" altLang="ja-JP" sz="2000" smtClean="0"/>
              <a:t>ON/OFF : ‘c’ </a:t>
            </a:r>
            <a:r>
              <a:rPr lang="ja-JP" altLang="en-US" sz="2000" smtClean="0"/>
              <a:t>キー</a:t>
            </a:r>
          </a:p>
          <a:p>
            <a:pPr marL="990600" lvl="1" indent="-533400">
              <a:lnSpc>
                <a:spcPct val="80000"/>
              </a:lnSpc>
            </a:pPr>
            <a:r>
              <a:rPr lang="ja-JP" altLang="en-US" sz="2000" smtClean="0"/>
              <a:t>ワイヤー表示の </a:t>
            </a:r>
            <a:r>
              <a:rPr lang="en-US" altLang="ja-JP" sz="2000" smtClean="0"/>
              <a:t>ON/OFF : ‘w’</a:t>
            </a:r>
            <a:r>
              <a:rPr lang="ja-JP" altLang="en-US" sz="2000" smtClean="0"/>
              <a:t>キー</a:t>
            </a:r>
          </a:p>
          <a:p>
            <a:pPr marL="990600" lvl="1" indent="-533400">
              <a:lnSpc>
                <a:spcPct val="80000"/>
              </a:lnSpc>
            </a:pPr>
            <a:endParaRPr lang="en-US" altLang="ja-JP" sz="200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ja-JP" sz="2800" smtClean="0"/>
              <a:t>main </a:t>
            </a:r>
            <a:r>
              <a:rPr lang="ja-JP" altLang="en-US" sz="2800" smtClean="0"/>
              <a:t>関数にある </a:t>
            </a:r>
            <a:r>
              <a:rPr lang="en-US" altLang="ja-JP" sz="2800" smtClean="0"/>
              <a:t>“readData” </a:t>
            </a:r>
            <a:r>
              <a:rPr lang="ja-JP" altLang="en-US" sz="2800" smtClean="0"/>
              <a:t>の呼び出しの引数を他のファイルに変えて表示してみよ</a:t>
            </a:r>
          </a:p>
          <a:p>
            <a:pPr marL="990600" lvl="1" indent="-533400">
              <a:lnSpc>
                <a:spcPct val="80000"/>
              </a:lnSpc>
            </a:pPr>
            <a:r>
              <a:rPr lang="ja-JP" altLang="en-US" sz="2400" smtClean="0"/>
              <a:t>データはフォルダ </a:t>
            </a:r>
            <a:r>
              <a:rPr lang="en-US" altLang="ja-JP" sz="2400" smtClean="0"/>
              <a:t>“data” </a:t>
            </a:r>
            <a:r>
              <a:rPr lang="ja-JP" altLang="en-US" sz="2400" smtClean="0"/>
              <a:t>の中</a:t>
            </a:r>
          </a:p>
          <a:p>
            <a:pPr marL="990600" lvl="1" indent="-533400">
              <a:lnSpc>
                <a:spcPct val="80000"/>
              </a:lnSpc>
            </a:pPr>
            <a:endParaRPr lang="ja-JP" altLang="en-US" sz="240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ja-JP" sz="2800" smtClean="0"/>
              <a:t>f’ </a:t>
            </a:r>
            <a:r>
              <a:rPr lang="ja-JP" altLang="en-US" sz="2800" smtClean="0"/>
              <a:t>キーで呼び出される上下（白黒）反転関数 </a:t>
            </a:r>
            <a:r>
              <a:rPr lang="en-US" altLang="ja-JP" sz="2800" smtClean="0"/>
              <a:t>“flipUpDown” </a:t>
            </a:r>
            <a:r>
              <a:rPr lang="ja-JP" altLang="en-US" sz="2800" smtClean="0"/>
              <a:t>を完成させよ </a:t>
            </a:r>
          </a:p>
          <a:p>
            <a:pPr marL="990600" lvl="1" indent="-533400">
              <a:lnSpc>
                <a:spcPct val="80000"/>
              </a:lnSpc>
            </a:pPr>
            <a:r>
              <a:rPr lang="ja-JP" altLang="en-US" sz="2400" smtClean="0"/>
              <a:t>データの値の範囲は</a:t>
            </a:r>
            <a:r>
              <a:rPr lang="en-US" altLang="ja-JP" sz="2400" smtClean="0"/>
              <a:t>0</a:t>
            </a:r>
            <a:r>
              <a:rPr lang="ja-JP" altLang="en-US" sz="2400" smtClean="0"/>
              <a:t>～</a:t>
            </a:r>
            <a:r>
              <a:rPr lang="en-US" altLang="ja-JP" sz="2400" smtClean="0"/>
              <a:t>1</a:t>
            </a:r>
            <a:r>
              <a:rPr lang="ja-JP" altLang="en-US" sz="2400" smtClean="0"/>
              <a:t>とする</a:t>
            </a:r>
            <a:endParaRPr lang="en-US" altLang="ja-JP" sz="2400" smtClean="0"/>
          </a:p>
          <a:p>
            <a:pPr marL="990600" lvl="1" indent="-533400">
              <a:lnSpc>
                <a:spcPct val="80000"/>
              </a:lnSpc>
            </a:pPr>
            <a:endParaRPr lang="en-US" altLang="ja-JP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73A4EDDF-75DC-4FCA-98FC-FE5706FDD5B5}" type="slidenum">
              <a:rPr lang="en-US" altLang="ja-JP" sz="2000"/>
              <a:pPr eaLnBrk="1" hangingPunct="1"/>
              <a:t>13</a:t>
            </a:fld>
            <a:endParaRPr lang="en-US" altLang="ja-JP" sz="20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392737"/>
          </a:xfrm>
        </p:spPr>
        <p:txBody>
          <a:bodyPr/>
          <a:lstStyle/>
          <a:p>
            <a:pPr eaLnBrk="1" hangingPunct="1"/>
            <a:r>
              <a:rPr lang="ja-JP" altLang="en-US" smtClean="0"/>
              <a:t>微分量計算とその応用</a:t>
            </a:r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ラスタデータとは？</a:t>
            </a:r>
          </a:p>
          <a:p>
            <a:pPr lvl="1" eaLnBrk="1" hangingPunct="1"/>
            <a:r>
              <a:rPr lang="ja-JP" altLang="en-US" smtClean="0"/>
              <a:t>１階微分とエッジ検出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階微分と平滑化</a:t>
            </a:r>
            <a:endParaRPr lang="en-US" altLang="ja-JP" smtClean="0"/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エッジを保存した平滑化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階微分量を使った領域分割</a:t>
            </a:r>
          </a:p>
          <a:p>
            <a:pPr lvl="1" eaLnBrk="1" hangingPunct="1"/>
            <a:r>
              <a:rPr lang="ja-JP" altLang="en-US" smtClean="0"/>
              <a:t>より高度なエッジ検出方法 </a:t>
            </a:r>
            <a:r>
              <a:rPr lang="en-US" altLang="ja-JP" smtClean="0"/>
              <a:t>(Canny </a:t>
            </a:r>
            <a:r>
              <a:rPr lang="ja-JP" altLang="en-US" smtClean="0"/>
              <a:t>の方法</a:t>
            </a:r>
            <a:r>
              <a:rPr lang="en-US" altLang="ja-JP" smtClean="0"/>
              <a:t>)</a:t>
            </a:r>
          </a:p>
          <a:p>
            <a:pPr lvl="1" eaLnBrk="1" hangingPunct="1"/>
            <a:endParaRPr lang="ja-JP" altLang="en-US" smtClean="0"/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>
            <a:off x="250825" y="2889250"/>
            <a:ext cx="630238" cy="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FC43844-8540-4BB5-8428-63E7AC8A1645}" type="slidenum">
              <a:rPr lang="en-US" altLang="ja-JP" sz="2000"/>
              <a:pPr eaLnBrk="1" hangingPunct="1"/>
              <a:t>14</a:t>
            </a:fld>
            <a:endParaRPr lang="en-US" altLang="ja-JP" sz="20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ja-JP" altLang="en-US" smtClean="0"/>
              <a:t>エッジ抽出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3138"/>
            <a:ext cx="8229600" cy="4525962"/>
          </a:xfrm>
        </p:spPr>
        <p:txBody>
          <a:bodyPr/>
          <a:lstStyle/>
          <a:p>
            <a:r>
              <a:rPr lang="en-US" altLang="ja-JP" smtClean="0"/>
              <a:t>1</a:t>
            </a:r>
            <a:r>
              <a:rPr lang="ja-JP" altLang="en-US" smtClean="0"/>
              <a:t>階微分の応用先の一例</a:t>
            </a:r>
          </a:p>
          <a:p>
            <a:pPr lvl="1"/>
            <a:r>
              <a:rPr lang="ja-JP" altLang="en-US" smtClean="0"/>
              <a:t>ロボットビジョンなどの認識に応用できる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4260" r="1457" b="1253"/>
          <a:stretch>
            <a:fillRect/>
          </a:stretch>
        </p:blipFill>
        <p:spPr bwMode="auto">
          <a:xfrm>
            <a:off x="119063" y="2876550"/>
            <a:ext cx="278765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4260" r="1457" b="1253"/>
          <a:stretch>
            <a:fillRect/>
          </a:stretch>
        </p:blipFill>
        <p:spPr bwMode="auto">
          <a:xfrm>
            <a:off x="3041650" y="2876550"/>
            <a:ext cx="278765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5688" r="4320" b="2657"/>
          <a:stretch>
            <a:fillRect/>
          </a:stretch>
        </p:blipFill>
        <p:spPr bwMode="auto">
          <a:xfrm>
            <a:off x="5967413" y="2784475"/>
            <a:ext cx="3103562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919163" y="5711825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入力の</a:t>
            </a:r>
            <a:br>
              <a:rPr lang="ja-JP" altLang="en-US"/>
            </a:br>
            <a:r>
              <a:rPr lang="ja-JP" altLang="en-US"/>
              <a:t>距離画像</a:t>
            </a: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4316413" y="5665788"/>
            <a:ext cx="3090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エッジを抽出して</a:t>
            </a:r>
            <a:br>
              <a:rPr lang="ja-JP" altLang="en-US"/>
            </a:br>
            <a:r>
              <a:rPr lang="ja-JP" altLang="en-US"/>
              <a:t>赤い点で表示した結果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6554788" y="1976438"/>
            <a:ext cx="1612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高さとして</a:t>
            </a:r>
            <a:br>
              <a:rPr lang="ja-JP" altLang="en-US"/>
            </a:br>
            <a:r>
              <a:rPr lang="ja-JP" altLang="en-US"/>
              <a:t>表示した例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41EADDF-43B4-4391-AF97-4901E1AA5006}" type="slidenum">
              <a:rPr lang="en-US" altLang="ja-JP" sz="2000"/>
              <a:pPr eaLnBrk="1" hangingPunct="1"/>
              <a:t>15</a:t>
            </a:fld>
            <a:endParaRPr lang="en-US" altLang="ja-JP" sz="200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1143000"/>
          </a:xfrm>
        </p:spPr>
        <p:txBody>
          <a:bodyPr/>
          <a:lstStyle/>
          <a:p>
            <a:r>
              <a:rPr lang="en-US" altLang="ja-JP" smtClean="0"/>
              <a:t>1D: 1</a:t>
            </a:r>
            <a:r>
              <a:rPr lang="ja-JP" altLang="en-US" smtClean="0"/>
              <a:t>階微分値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035050" y="1517650"/>
          <a:ext cx="7031038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数式" r:id="rId3" imgW="2412720" imgH="431640" progId="Equation.3">
                  <p:embed/>
                </p:oleObj>
              </mc:Choice>
              <mc:Fallback>
                <p:oleObj name="数式" r:id="rId3" imgW="24127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517650"/>
                        <a:ext cx="7031038" cy="1260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9" descr="F:\modeling\class\2\graph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933700"/>
            <a:ext cx="701198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rot="5400000" flipH="1" flipV="1">
            <a:off x="-329406" y="5291931"/>
            <a:ext cx="2622550" cy="1588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849313" y="6424613"/>
            <a:ext cx="4356100" cy="20637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82600" y="347345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数式" r:id="rId6" imgW="152280" imgH="203040" progId="Equation.3">
                  <p:embed/>
                </p:oleObj>
              </mc:Choice>
              <mc:Fallback>
                <p:oleObj name="数式" r:id="rId6" imgW="1522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47345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194300" y="6318250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数式" r:id="rId8" imgW="126720" imgH="139680" progId="Equation.3">
                  <p:embed/>
                </p:oleObj>
              </mc:Choice>
              <mc:Fallback>
                <p:oleObj name="数式" r:id="rId8" imgW="126720" imgH="139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6318250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31800" y="850900"/>
            <a:ext cx="8229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ja-JP" altLang="en-US" sz="2800" kern="0" dirty="0">
                <a:latin typeface="+mn-lt"/>
                <a:ea typeface="+mn-ea"/>
              </a:rPr>
              <a:t>右上がり</a:t>
            </a:r>
            <a:r>
              <a:rPr lang="en-US" altLang="ja-JP" sz="2800" kern="0" dirty="0">
                <a:latin typeface="+mn-lt"/>
                <a:ea typeface="+mn-ea"/>
              </a:rPr>
              <a:t>(</a:t>
            </a:r>
            <a:r>
              <a:rPr lang="ja-JP" altLang="en-US" sz="2800" kern="0" dirty="0">
                <a:latin typeface="+mn-lt"/>
                <a:ea typeface="+mn-ea"/>
              </a:rPr>
              <a:t>正</a:t>
            </a:r>
            <a:r>
              <a:rPr lang="en-US" altLang="ja-JP" sz="2800" kern="0" dirty="0">
                <a:latin typeface="+mn-lt"/>
                <a:ea typeface="+mn-ea"/>
              </a:rPr>
              <a:t>)</a:t>
            </a:r>
            <a:r>
              <a:rPr lang="ja-JP" altLang="en-US" sz="2800" kern="0" dirty="0">
                <a:latin typeface="+mn-lt"/>
                <a:ea typeface="+mn-ea"/>
              </a:rPr>
              <a:t>か右下がり</a:t>
            </a:r>
            <a:r>
              <a:rPr lang="en-US" altLang="ja-JP" sz="2800" kern="0" dirty="0">
                <a:latin typeface="+mn-lt"/>
                <a:ea typeface="+mn-ea"/>
              </a:rPr>
              <a:t>(</a:t>
            </a:r>
            <a:r>
              <a:rPr lang="ja-JP" altLang="en-US" sz="2800" kern="0" dirty="0">
                <a:latin typeface="+mn-lt"/>
                <a:ea typeface="+mn-ea"/>
              </a:rPr>
              <a:t>負</a:t>
            </a:r>
            <a:r>
              <a:rPr lang="en-US" altLang="ja-JP" sz="2800" kern="0" dirty="0">
                <a:latin typeface="+mn-lt"/>
                <a:ea typeface="+mn-ea"/>
              </a:rPr>
              <a:t>)</a:t>
            </a:r>
            <a:r>
              <a:rPr lang="ja-JP" altLang="en-US" sz="2800" kern="0" dirty="0">
                <a:latin typeface="+mn-lt"/>
                <a:ea typeface="+mn-ea"/>
              </a:rPr>
              <a:t>か？ </a:t>
            </a:r>
            <a:endParaRPr lang="en-US" altLang="ja-JP" sz="2800" kern="0" dirty="0">
              <a:latin typeface="+mn-lt"/>
              <a:ea typeface="+mn-ea"/>
            </a:endParaRPr>
          </a:p>
        </p:txBody>
      </p:sp>
      <p:sp>
        <p:nvSpPr>
          <p:cNvPr id="12" name="円/楕円 11"/>
          <p:cNvSpPr>
            <a:spLocks noChangeArrowheads="1"/>
          </p:cNvSpPr>
          <p:nvPr/>
        </p:nvSpPr>
        <p:spPr bwMode="auto">
          <a:xfrm>
            <a:off x="3905250" y="4362450"/>
            <a:ext cx="266700" cy="26670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4257675" y="3563938"/>
            <a:ext cx="1050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接線</a:t>
            </a:r>
            <a:br>
              <a:rPr lang="ja-JP" altLang="en-US"/>
            </a:br>
            <a:r>
              <a:rPr lang="ja-JP" altLang="en-US"/>
              <a:t>の傾き</a:t>
            </a:r>
            <a:endParaRPr lang="en-US" altLang="ja-JP"/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 flipH="1">
            <a:off x="4392613" y="4373563"/>
            <a:ext cx="314325" cy="404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2736850" y="3024188"/>
            <a:ext cx="2790825" cy="30607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A8EBC6F-D620-405D-B60C-F8368825B2CA}" type="slidenum">
              <a:rPr lang="en-US" altLang="ja-JP" sz="2000"/>
              <a:pPr eaLnBrk="1" hangingPunct="1"/>
              <a:t>16</a:t>
            </a:fld>
            <a:endParaRPr lang="en-US" altLang="ja-JP" sz="2000"/>
          </a:p>
        </p:txBody>
      </p:sp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0963"/>
            <a:ext cx="8229600" cy="1143001"/>
          </a:xfrm>
        </p:spPr>
        <p:txBody>
          <a:bodyPr/>
          <a:lstStyle/>
          <a:p>
            <a:r>
              <a:rPr lang="en-US" altLang="ja-JP" smtClean="0"/>
              <a:t>1D: 1</a:t>
            </a:r>
            <a:r>
              <a:rPr lang="ja-JP" altLang="en-US" smtClean="0"/>
              <a:t>階微分の近似</a:t>
            </a:r>
            <a:endParaRPr lang="en-US" altLang="ja-JP" smtClean="0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5534025" y="2708275"/>
          <a:ext cx="2894013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数式" r:id="rId3" imgW="990360" imgH="393480" progId="Equation.3">
                  <p:embed/>
                </p:oleObj>
              </mc:Choice>
              <mc:Fallback>
                <p:oleObj name="数式" r:id="rId3" imgW="9903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708275"/>
                        <a:ext cx="2894013" cy="1147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Line 7"/>
          <p:cNvSpPr>
            <a:spLocks noChangeShapeType="1"/>
          </p:cNvSpPr>
          <p:nvPr/>
        </p:nvSpPr>
        <p:spPr bwMode="auto">
          <a:xfrm>
            <a:off x="1376363" y="6400800"/>
            <a:ext cx="6121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4" name="Line 8"/>
          <p:cNvSpPr>
            <a:spLocks noChangeShapeType="1"/>
          </p:cNvSpPr>
          <p:nvPr/>
        </p:nvSpPr>
        <p:spPr bwMode="auto">
          <a:xfrm flipV="1">
            <a:off x="1557338" y="4283075"/>
            <a:ext cx="0" cy="23860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5" name="Freeform 9"/>
          <p:cNvSpPr>
            <a:spLocks/>
          </p:cNvSpPr>
          <p:nvPr/>
        </p:nvSpPr>
        <p:spPr bwMode="auto">
          <a:xfrm>
            <a:off x="1360488" y="4397375"/>
            <a:ext cx="6184900" cy="990600"/>
          </a:xfrm>
          <a:custGeom>
            <a:avLst/>
            <a:gdLst>
              <a:gd name="T0" fmla="*/ 0 w 3896"/>
              <a:gd name="T1" fmla="*/ 2147483647 h 624"/>
              <a:gd name="T2" fmla="*/ 2147483647 w 3896"/>
              <a:gd name="T3" fmla="*/ 2147483647 h 624"/>
              <a:gd name="T4" fmla="*/ 2147483647 w 3896"/>
              <a:gd name="T5" fmla="*/ 2147483647 h 624"/>
              <a:gd name="T6" fmla="*/ 2147483647 w 3896"/>
              <a:gd name="T7" fmla="*/ 0 h 624"/>
              <a:gd name="T8" fmla="*/ 2147483647 w 3896"/>
              <a:gd name="T9" fmla="*/ 2147483647 h 624"/>
              <a:gd name="T10" fmla="*/ 2147483647 w 3896"/>
              <a:gd name="T11" fmla="*/ 2147483647 h 624"/>
              <a:gd name="T12" fmla="*/ 2147483647 w 3896"/>
              <a:gd name="T13" fmla="*/ 2147483647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6"/>
              <a:gd name="T22" fmla="*/ 0 h 624"/>
              <a:gd name="T23" fmla="*/ 3896 w 3896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6" h="624">
                <a:moveTo>
                  <a:pt x="0" y="532"/>
                </a:moveTo>
                <a:lnTo>
                  <a:pt x="321" y="330"/>
                </a:lnTo>
                <a:lnTo>
                  <a:pt x="1170" y="66"/>
                </a:lnTo>
                <a:lnTo>
                  <a:pt x="2023" y="0"/>
                </a:lnTo>
                <a:lnTo>
                  <a:pt x="2902" y="624"/>
                </a:lnTo>
                <a:lnTo>
                  <a:pt x="3711" y="308"/>
                </a:lnTo>
                <a:lnTo>
                  <a:pt x="3896" y="24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6" name="Line 39"/>
          <p:cNvSpPr>
            <a:spLocks noChangeShapeType="1"/>
          </p:cNvSpPr>
          <p:nvPr/>
        </p:nvSpPr>
        <p:spPr bwMode="auto">
          <a:xfrm>
            <a:off x="3267075" y="4510088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7" name="Line 40"/>
          <p:cNvSpPr>
            <a:spLocks noChangeShapeType="1"/>
          </p:cNvSpPr>
          <p:nvPr/>
        </p:nvSpPr>
        <p:spPr bwMode="auto">
          <a:xfrm>
            <a:off x="1916113" y="4914900"/>
            <a:ext cx="0" cy="14859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8" name="Line 41"/>
          <p:cNvSpPr>
            <a:spLocks noChangeShapeType="1"/>
          </p:cNvSpPr>
          <p:nvPr/>
        </p:nvSpPr>
        <p:spPr bwMode="auto">
          <a:xfrm>
            <a:off x="7362825" y="4824413"/>
            <a:ext cx="0" cy="15763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9" name="Line 42"/>
          <p:cNvSpPr>
            <a:spLocks noChangeShapeType="1"/>
          </p:cNvSpPr>
          <p:nvPr/>
        </p:nvSpPr>
        <p:spPr bwMode="auto">
          <a:xfrm>
            <a:off x="5921375" y="5456238"/>
            <a:ext cx="0" cy="94456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0" name="Line 43"/>
          <p:cNvSpPr>
            <a:spLocks noChangeShapeType="1"/>
          </p:cNvSpPr>
          <p:nvPr/>
        </p:nvSpPr>
        <p:spPr bwMode="auto">
          <a:xfrm>
            <a:off x="4572000" y="4419600"/>
            <a:ext cx="0" cy="1981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1" name="Line 44"/>
          <p:cNvSpPr>
            <a:spLocks noChangeShapeType="1"/>
          </p:cNvSpPr>
          <p:nvPr/>
        </p:nvSpPr>
        <p:spPr bwMode="auto">
          <a:xfrm>
            <a:off x="3222625" y="4510088"/>
            <a:ext cx="0" cy="189071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2" name="Oval 35"/>
          <p:cNvSpPr>
            <a:spLocks noChangeArrowheads="1"/>
          </p:cNvSpPr>
          <p:nvPr/>
        </p:nvSpPr>
        <p:spPr bwMode="auto">
          <a:xfrm>
            <a:off x="3132138" y="4375150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193" name="Oval 37"/>
          <p:cNvSpPr>
            <a:spLocks noChangeArrowheads="1"/>
          </p:cNvSpPr>
          <p:nvPr/>
        </p:nvSpPr>
        <p:spPr bwMode="auto">
          <a:xfrm>
            <a:off x="5832475" y="5275263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7171" name="Object 45"/>
          <p:cNvGraphicFramePr>
            <a:graphicFrameLocks noChangeAspect="1"/>
          </p:cNvGraphicFramePr>
          <p:nvPr/>
        </p:nvGraphicFramePr>
        <p:xfrm>
          <a:off x="1081088" y="2686050"/>
          <a:ext cx="28924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数式" r:id="rId5" imgW="990360" imgH="393480" progId="Equation.3">
                  <p:embed/>
                </p:oleObj>
              </mc:Choice>
              <mc:Fallback>
                <p:oleObj name="数式" r:id="rId5" imgW="99036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2686050"/>
                        <a:ext cx="2892425" cy="1147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4" name="Line 46"/>
          <p:cNvSpPr>
            <a:spLocks noChangeShapeType="1"/>
          </p:cNvSpPr>
          <p:nvPr/>
        </p:nvSpPr>
        <p:spPr bwMode="auto">
          <a:xfrm>
            <a:off x="3311525" y="3833813"/>
            <a:ext cx="539750" cy="6318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5" name="Line 47"/>
          <p:cNvSpPr>
            <a:spLocks noChangeShapeType="1"/>
          </p:cNvSpPr>
          <p:nvPr/>
        </p:nvSpPr>
        <p:spPr bwMode="auto">
          <a:xfrm flipH="1">
            <a:off x="5292725" y="3833813"/>
            <a:ext cx="1169988" cy="10366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6" name="Line 48"/>
          <p:cNvSpPr>
            <a:spLocks noChangeShapeType="1"/>
          </p:cNvSpPr>
          <p:nvPr/>
        </p:nvSpPr>
        <p:spPr bwMode="auto">
          <a:xfrm>
            <a:off x="3897313" y="4510088"/>
            <a:ext cx="0" cy="1890712"/>
          </a:xfrm>
          <a:prstGeom prst="line">
            <a:avLst/>
          </a:prstGeom>
          <a:noFill/>
          <a:ln w="1905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97" name="Line 49"/>
          <p:cNvSpPr>
            <a:spLocks noChangeShapeType="1"/>
          </p:cNvSpPr>
          <p:nvPr/>
        </p:nvSpPr>
        <p:spPr bwMode="auto">
          <a:xfrm>
            <a:off x="5246688" y="4914900"/>
            <a:ext cx="0" cy="1485900"/>
          </a:xfrm>
          <a:prstGeom prst="line">
            <a:avLst/>
          </a:prstGeom>
          <a:noFill/>
          <a:ln w="1905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172" name="Object 50"/>
          <p:cNvGraphicFramePr>
            <a:graphicFrameLocks noChangeAspect="1"/>
          </p:cNvGraphicFramePr>
          <p:nvPr/>
        </p:nvGraphicFramePr>
        <p:xfrm>
          <a:off x="7486650" y="621823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621823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1"/>
          <p:cNvGraphicFramePr>
            <a:graphicFrameLocks noChangeAspect="1"/>
          </p:cNvGraphicFramePr>
          <p:nvPr/>
        </p:nvGraphicFramePr>
        <p:xfrm>
          <a:off x="1285875" y="38338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8338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52"/>
          <p:cNvGraphicFramePr>
            <a:graphicFrameLocks noChangeAspect="1"/>
          </p:cNvGraphicFramePr>
          <p:nvPr/>
        </p:nvGraphicFramePr>
        <p:xfrm>
          <a:off x="2830513" y="3787775"/>
          <a:ext cx="7064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数式" r:id="rId11" imgW="241200" imgH="228600" progId="Equation.3">
                  <p:embed/>
                </p:oleObj>
              </mc:Choice>
              <mc:Fallback>
                <p:oleObj name="数式" r:id="rId11" imgW="241200" imgH="2286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3787775"/>
                        <a:ext cx="70643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54"/>
          <p:cNvGraphicFramePr>
            <a:graphicFrameLocks noChangeAspect="1"/>
          </p:cNvGraphicFramePr>
          <p:nvPr/>
        </p:nvGraphicFramePr>
        <p:xfrm>
          <a:off x="4094163" y="3743325"/>
          <a:ext cx="447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数式" r:id="rId13" imgW="152280" imgH="228600" progId="Equation.3">
                  <p:embed/>
                </p:oleObj>
              </mc:Choice>
              <mc:Fallback>
                <p:oleObj name="数式" r:id="rId13" imgW="152280" imgH="2286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3743325"/>
                        <a:ext cx="4476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55"/>
          <p:cNvGraphicFramePr>
            <a:graphicFrameLocks noChangeAspect="1"/>
          </p:cNvGraphicFramePr>
          <p:nvPr/>
        </p:nvGraphicFramePr>
        <p:xfrm>
          <a:off x="5689600" y="4643438"/>
          <a:ext cx="7080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数式" r:id="rId15" imgW="241200" imgH="228600" progId="Equation.3">
                  <p:embed/>
                </p:oleObj>
              </mc:Choice>
              <mc:Fallback>
                <p:oleObj name="数式" r:id="rId15" imgW="241200" imgH="2286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4643438"/>
                        <a:ext cx="7080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Arc 59"/>
          <p:cNvSpPr>
            <a:spLocks/>
          </p:cNvSpPr>
          <p:nvPr/>
        </p:nvSpPr>
        <p:spPr bwMode="auto">
          <a:xfrm flipV="1">
            <a:off x="3267075" y="61753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177" name="Object 58"/>
          <p:cNvGraphicFramePr>
            <a:graphicFrameLocks noChangeAspect="1"/>
          </p:cNvGraphicFramePr>
          <p:nvPr/>
        </p:nvGraphicFramePr>
        <p:xfrm>
          <a:off x="3741738" y="6445250"/>
          <a:ext cx="2905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数式" r:id="rId17" imgW="126720" imgH="177480" progId="Equation.3">
                  <p:embed/>
                </p:oleObj>
              </mc:Choice>
              <mc:Fallback>
                <p:oleObj name="数式" r:id="rId17" imgW="126720" imgH="17748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6445250"/>
                        <a:ext cx="290512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9" name="Arc 60"/>
          <p:cNvSpPr>
            <a:spLocks/>
          </p:cNvSpPr>
          <p:nvPr/>
        </p:nvSpPr>
        <p:spPr bwMode="auto">
          <a:xfrm flipV="1">
            <a:off x="4616450" y="61753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178" name="Object 61"/>
          <p:cNvGraphicFramePr>
            <a:graphicFrameLocks noChangeAspect="1"/>
          </p:cNvGraphicFramePr>
          <p:nvPr/>
        </p:nvGraphicFramePr>
        <p:xfrm>
          <a:off x="5091113" y="6445250"/>
          <a:ext cx="2905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数式" r:id="rId19" imgW="126720" imgH="177480" progId="Equation.3">
                  <p:embed/>
                </p:oleObj>
              </mc:Choice>
              <mc:Fallback>
                <p:oleObj name="数式" r:id="rId19" imgW="126720" imgH="17748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6445250"/>
                        <a:ext cx="290512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" name="Text Box 62"/>
          <p:cNvSpPr txBox="1">
            <a:spLocks noChangeArrowheads="1"/>
          </p:cNvSpPr>
          <p:nvPr/>
        </p:nvSpPr>
        <p:spPr bwMode="auto">
          <a:xfrm>
            <a:off x="6281738" y="3833813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辺上の微分は</a:t>
            </a:r>
            <a:br>
              <a:rPr lang="ja-JP" altLang="en-US"/>
            </a:br>
            <a:r>
              <a:rPr lang="ja-JP" altLang="en-US"/>
              <a:t>直線の傾き</a:t>
            </a:r>
          </a:p>
        </p:txBody>
      </p:sp>
      <p:graphicFrame>
        <p:nvGraphicFramePr>
          <p:cNvPr id="7179" name="Object 63"/>
          <p:cNvGraphicFramePr>
            <a:graphicFrameLocks noChangeAspect="1"/>
          </p:cNvGraphicFramePr>
          <p:nvPr/>
        </p:nvGraphicFramePr>
        <p:xfrm>
          <a:off x="3146425" y="954088"/>
          <a:ext cx="2632075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数式" r:id="rId21" imgW="901440" imgH="393480" progId="Equation.3">
                  <p:embed/>
                </p:oleObj>
              </mc:Choice>
              <mc:Fallback>
                <p:oleObj name="数式" r:id="rId21" imgW="901440" imgH="3934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954088"/>
                        <a:ext cx="2632075" cy="1147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1" name="Line 64"/>
          <p:cNvSpPr>
            <a:spLocks noChangeShapeType="1"/>
          </p:cNvSpPr>
          <p:nvPr/>
        </p:nvSpPr>
        <p:spPr bwMode="auto">
          <a:xfrm>
            <a:off x="4572000" y="2168525"/>
            <a:ext cx="0" cy="20256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02" name="AutoShape 66"/>
          <p:cNvSpPr>
            <a:spLocks/>
          </p:cNvSpPr>
          <p:nvPr/>
        </p:nvSpPr>
        <p:spPr bwMode="auto">
          <a:xfrm rot="-5400000">
            <a:off x="4504532" y="526256"/>
            <a:ext cx="449262" cy="3825875"/>
          </a:xfrm>
          <a:prstGeom prst="rightBrace">
            <a:avLst>
              <a:gd name="adj1" fmla="val 70966"/>
              <a:gd name="adj2" fmla="val 5506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203" name="Text Box 67"/>
          <p:cNvSpPr txBox="1">
            <a:spLocks noChangeArrowheads="1"/>
          </p:cNvSpPr>
          <p:nvPr/>
        </p:nvSpPr>
        <p:spPr bwMode="auto">
          <a:xfrm>
            <a:off x="5868988" y="1628775"/>
            <a:ext cx="2212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平均値をとる</a:t>
            </a:r>
            <a:br>
              <a:rPr lang="ja-JP" altLang="en-US"/>
            </a:br>
            <a:r>
              <a:rPr lang="en-US" altLang="ja-JP"/>
              <a:t>(</a:t>
            </a:r>
            <a:r>
              <a:rPr lang="ja-JP" altLang="en-US"/>
              <a:t>足して</a:t>
            </a:r>
            <a:r>
              <a:rPr lang="en-US" altLang="ja-JP"/>
              <a:t>2</a:t>
            </a:r>
            <a:r>
              <a:rPr lang="ja-JP" altLang="en-US"/>
              <a:t>で割る</a:t>
            </a:r>
            <a:r>
              <a:rPr lang="en-US" altLang="ja-JP"/>
              <a:t>)</a:t>
            </a:r>
          </a:p>
        </p:txBody>
      </p:sp>
      <p:sp>
        <p:nvSpPr>
          <p:cNvPr id="7204" name="Line 68"/>
          <p:cNvSpPr>
            <a:spLocks noChangeShapeType="1"/>
          </p:cNvSpPr>
          <p:nvPr/>
        </p:nvSpPr>
        <p:spPr bwMode="auto">
          <a:xfrm>
            <a:off x="4076700" y="4373563"/>
            <a:ext cx="990600" cy="9048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05" name="Oval 36"/>
          <p:cNvSpPr>
            <a:spLocks noChangeArrowheads="1"/>
          </p:cNvSpPr>
          <p:nvPr/>
        </p:nvSpPr>
        <p:spPr bwMode="auto">
          <a:xfrm>
            <a:off x="4437063" y="4284663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7180" name="Object 69"/>
          <p:cNvGraphicFramePr>
            <a:graphicFrameLocks noChangeAspect="1"/>
          </p:cNvGraphicFramePr>
          <p:nvPr/>
        </p:nvGraphicFramePr>
        <p:xfrm>
          <a:off x="4714875" y="3833813"/>
          <a:ext cx="5588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数式" r:id="rId23" imgW="190440" imgH="228600" progId="Equation.3">
                  <p:embed/>
                </p:oleObj>
              </mc:Choice>
              <mc:Fallback>
                <p:oleObj name="数式" r:id="rId23" imgW="190440" imgH="2286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833813"/>
                        <a:ext cx="5588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9688DEE-D54C-42E0-AFE9-3997516A5ACF}" type="slidenum">
              <a:rPr lang="en-US" altLang="ja-JP" sz="2000"/>
              <a:pPr eaLnBrk="1" hangingPunct="1"/>
              <a:t>17</a:t>
            </a:fld>
            <a:endParaRPr lang="en-US" altLang="ja-JP" sz="2000"/>
          </a:p>
        </p:txBody>
      </p:sp>
      <p:sp>
        <p:nvSpPr>
          <p:cNvPr id="82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975"/>
            <a:ext cx="8229600" cy="1143000"/>
          </a:xfrm>
        </p:spPr>
        <p:txBody>
          <a:bodyPr/>
          <a:lstStyle/>
          <a:p>
            <a:r>
              <a:rPr lang="en-US" altLang="ja-JP" smtClean="0"/>
              <a:t>1D: 1</a:t>
            </a:r>
            <a:r>
              <a:rPr lang="ja-JP" altLang="en-US" smtClean="0"/>
              <a:t>階微分の近似を確認</a:t>
            </a:r>
            <a:endParaRPr lang="en-US" altLang="ja-JP" smtClean="0"/>
          </a:p>
        </p:txBody>
      </p:sp>
      <p:sp>
        <p:nvSpPr>
          <p:cNvPr id="8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835025"/>
            <a:ext cx="8229600" cy="1063625"/>
          </a:xfrm>
        </p:spPr>
        <p:txBody>
          <a:bodyPr/>
          <a:lstStyle/>
          <a:p>
            <a:r>
              <a:rPr lang="en-US" altLang="ja-JP" smtClean="0"/>
              <a:t>2</a:t>
            </a:r>
            <a:r>
              <a:rPr lang="ja-JP" altLang="en-US" smtClean="0"/>
              <a:t>次までのテイラー展開により確認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155825" y="1471613"/>
          <a:ext cx="46863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数式" r:id="rId3" imgW="2222280" imgH="393480" progId="Equation.3">
                  <p:embed/>
                </p:oleObj>
              </mc:Choice>
              <mc:Fallback>
                <p:oleObj name="数式" r:id="rId3" imgW="2222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1471613"/>
                        <a:ext cx="4686300" cy="831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422275" y="2581275"/>
          <a:ext cx="358616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数式" r:id="rId5" imgW="1701720" imgH="634680" progId="Equation.3">
                  <p:embed/>
                </p:oleObj>
              </mc:Choice>
              <mc:Fallback>
                <p:oleObj name="数式" r:id="rId5" imgW="1701720" imgH="634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581275"/>
                        <a:ext cx="3586163" cy="1343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5103813" y="2573338"/>
          <a:ext cx="358616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数式" r:id="rId7" imgW="1701720" imgH="634680" progId="Equation.3">
                  <p:embed/>
                </p:oleObj>
              </mc:Choice>
              <mc:Fallback>
                <p:oleObj name="数式" r:id="rId7" imgW="1701720" imgH="634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2573338"/>
                        <a:ext cx="3586162" cy="1343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Line 34"/>
          <p:cNvSpPr>
            <a:spLocks noChangeShapeType="1"/>
          </p:cNvSpPr>
          <p:nvPr/>
        </p:nvSpPr>
        <p:spPr bwMode="auto">
          <a:xfrm>
            <a:off x="1479550" y="6399213"/>
            <a:ext cx="6121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35"/>
          <p:cNvSpPr>
            <a:spLocks noChangeShapeType="1"/>
          </p:cNvSpPr>
          <p:nvPr/>
        </p:nvSpPr>
        <p:spPr bwMode="auto">
          <a:xfrm flipH="1" flipV="1">
            <a:off x="1646238" y="4868863"/>
            <a:ext cx="14287" cy="18002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3" name="Freeform 36"/>
          <p:cNvSpPr>
            <a:spLocks/>
          </p:cNvSpPr>
          <p:nvPr/>
        </p:nvSpPr>
        <p:spPr bwMode="auto">
          <a:xfrm>
            <a:off x="1463675" y="4935538"/>
            <a:ext cx="6184900" cy="990600"/>
          </a:xfrm>
          <a:custGeom>
            <a:avLst/>
            <a:gdLst>
              <a:gd name="T0" fmla="*/ 0 w 3896"/>
              <a:gd name="T1" fmla="*/ 2147483647 h 624"/>
              <a:gd name="T2" fmla="*/ 2147483647 w 3896"/>
              <a:gd name="T3" fmla="*/ 2147483647 h 624"/>
              <a:gd name="T4" fmla="*/ 2147483647 w 3896"/>
              <a:gd name="T5" fmla="*/ 2147483647 h 624"/>
              <a:gd name="T6" fmla="*/ 2147483647 w 3896"/>
              <a:gd name="T7" fmla="*/ 0 h 624"/>
              <a:gd name="T8" fmla="*/ 2147483647 w 3896"/>
              <a:gd name="T9" fmla="*/ 2147483647 h 624"/>
              <a:gd name="T10" fmla="*/ 2147483647 w 3896"/>
              <a:gd name="T11" fmla="*/ 2147483647 h 624"/>
              <a:gd name="T12" fmla="*/ 2147483647 w 3896"/>
              <a:gd name="T13" fmla="*/ 2147483647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6"/>
              <a:gd name="T22" fmla="*/ 0 h 624"/>
              <a:gd name="T23" fmla="*/ 3896 w 3896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6" h="624">
                <a:moveTo>
                  <a:pt x="0" y="532"/>
                </a:moveTo>
                <a:lnTo>
                  <a:pt x="321" y="330"/>
                </a:lnTo>
                <a:lnTo>
                  <a:pt x="1170" y="66"/>
                </a:lnTo>
                <a:lnTo>
                  <a:pt x="2023" y="0"/>
                </a:lnTo>
                <a:lnTo>
                  <a:pt x="2902" y="624"/>
                </a:lnTo>
                <a:lnTo>
                  <a:pt x="3711" y="308"/>
                </a:lnTo>
                <a:lnTo>
                  <a:pt x="3896" y="24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4" name="Line 37"/>
          <p:cNvSpPr>
            <a:spLocks noChangeShapeType="1"/>
          </p:cNvSpPr>
          <p:nvPr/>
        </p:nvSpPr>
        <p:spPr bwMode="auto">
          <a:xfrm>
            <a:off x="3370263" y="50482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5" name="Line 38"/>
          <p:cNvSpPr>
            <a:spLocks noChangeShapeType="1"/>
          </p:cNvSpPr>
          <p:nvPr/>
        </p:nvSpPr>
        <p:spPr bwMode="auto">
          <a:xfrm>
            <a:off x="2006600" y="5408613"/>
            <a:ext cx="12700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6" name="Line 39"/>
          <p:cNvSpPr>
            <a:spLocks noChangeShapeType="1"/>
          </p:cNvSpPr>
          <p:nvPr/>
        </p:nvSpPr>
        <p:spPr bwMode="auto">
          <a:xfrm>
            <a:off x="7451725" y="5408613"/>
            <a:ext cx="0" cy="990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7" name="Line 40"/>
          <p:cNvSpPr>
            <a:spLocks noChangeShapeType="1"/>
          </p:cNvSpPr>
          <p:nvPr/>
        </p:nvSpPr>
        <p:spPr bwMode="auto">
          <a:xfrm>
            <a:off x="6057900" y="5903913"/>
            <a:ext cx="0" cy="4953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8" name="Line 41"/>
          <p:cNvSpPr>
            <a:spLocks noChangeShapeType="1"/>
          </p:cNvSpPr>
          <p:nvPr/>
        </p:nvSpPr>
        <p:spPr bwMode="auto">
          <a:xfrm flipH="1">
            <a:off x="4629150" y="4914900"/>
            <a:ext cx="33338" cy="14859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9" name="Line 42"/>
          <p:cNvSpPr>
            <a:spLocks noChangeShapeType="1"/>
          </p:cNvSpPr>
          <p:nvPr/>
        </p:nvSpPr>
        <p:spPr bwMode="auto">
          <a:xfrm>
            <a:off x="3343275" y="5003800"/>
            <a:ext cx="14288" cy="139541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0" name="Oval 44"/>
          <p:cNvSpPr>
            <a:spLocks noChangeArrowheads="1"/>
          </p:cNvSpPr>
          <p:nvPr/>
        </p:nvSpPr>
        <p:spPr bwMode="auto">
          <a:xfrm>
            <a:off x="3235325" y="4913313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21" name="Oval 46"/>
          <p:cNvSpPr>
            <a:spLocks noChangeArrowheads="1"/>
          </p:cNvSpPr>
          <p:nvPr/>
        </p:nvSpPr>
        <p:spPr bwMode="auto">
          <a:xfrm>
            <a:off x="5935663" y="58134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8197" name="Object 52"/>
          <p:cNvGraphicFramePr>
            <a:graphicFrameLocks noChangeAspect="1"/>
          </p:cNvGraphicFramePr>
          <p:nvPr/>
        </p:nvGraphicFramePr>
        <p:xfrm>
          <a:off x="7589838" y="621823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数式" r:id="rId9" imgW="126720" imgH="139680" progId="Equation.3">
                  <p:embed/>
                </p:oleObj>
              </mc:Choice>
              <mc:Fallback>
                <p:oleObj name="数式" r:id="rId9" imgW="126720" imgH="1396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621823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53"/>
          <p:cNvGraphicFramePr>
            <a:graphicFrameLocks noChangeAspect="1"/>
          </p:cNvGraphicFramePr>
          <p:nvPr/>
        </p:nvGraphicFramePr>
        <p:xfrm>
          <a:off x="1087438" y="46339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数式" r:id="rId11" imgW="152280" imgH="203040" progId="Equation.3">
                  <p:embed/>
                </p:oleObj>
              </mc:Choice>
              <mc:Fallback>
                <p:oleObj name="数式" r:id="rId11" imgW="152280" imgH="2030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6339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54"/>
          <p:cNvGraphicFramePr>
            <a:graphicFrameLocks noChangeAspect="1"/>
          </p:cNvGraphicFramePr>
          <p:nvPr/>
        </p:nvGraphicFramePr>
        <p:xfrm>
          <a:off x="2546350" y="4464050"/>
          <a:ext cx="7064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数式" r:id="rId13" imgW="241200" imgH="228600" progId="Equation.3">
                  <p:embed/>
                </p:oleObj>
              </mc:Choice>
              <mc:Fallback>
                <p:oleObj name="数式" r:id="rId13" imgW="241200" imgH="2286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4464050"/>
                        <a:ext cx="70643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55"/>
          <p:cNvGraphicFramePr>
            <a:graphicFrameLocks noChangeAspect="1"/>
          </p:cNvGraphicFramePr>
          <p:nvPr/>
        </p:nvGraphicFramePr>
        <p:xfrm>
          <a:off x="4140200" y="4238625"/>
          <a:ext cx="447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数式" r:id="rId15" imgW="152280" imgH="228600" progId="Equation.3">
                  <p:embed/>
                </p:oleObj>
              </mc:Choice>
              <mc:Fallback>
                <p:oleObj name="数式" r:id="rId15" imgW="152280" imgH="2286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38625"/>
                        <a:ext cx="4476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56"/>
          <p:cNvGraphicFramePr>
            <a:graphicFrameLocks noChangeAspect="1"/>
          </p:cNvGraphicFramePr>
          <p:nvPr/>
        </p:nvGraphicFramePr>
        <p:xfrm>
          <a:off x="5849938" y="5184775"/>
          <a:ext cx="7080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数式" r:id="rId17" imgW="241200" imgH="228600" progId="Equation.3">
                  <p:embed/>
                </p:oleObj>
              </mc:Choice>
              <mc:Fallback>
                <p:oleObj name="数式" r:id="rId17" imgW="241200" imgH="2286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5184775"/>
                        <a:ext cx="7080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Arc 57"/>
          <p:cNvSpPr>
            <a:spLocks/>
          </p:cNvSpPr>
          <p:nvPr/>
        </p:nvSpPr>
        <p:spPr bwMode="auto">
          <a:xfrm flipV="1">
            <a:off x="3370263" y="61753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02" name="Object 58"/>
          <p:cNvGraphicFramePr>
            <a:graphicFrameLocks noChangeAspect="1"/>
          </p:cNvGraphicFramePr>
          <p:nvPr/>
        </p:nvGraphicFramePr>
        <p:xfrm>
          <a:off x="3844925" y="6445250"/>
          <a:ext cx="2905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数式" r:id="rId19" imgW="126720" imgH="177480" progId="Equation.3">
                  <p:embed/>
                </p:oleObj>
              </mc:Choice>
              <mc:Fallback>
                <p:oleObj name="数式" r:id="rId19" imgW="126720" imgH="17748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6445250"/>
                        <a:ext cx="29051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3" name="Arc 59"/>
          <p:cNvSpPr>
            <a:spLocks/>
          </p:cNvSpPr>
          <p:nvPr/>
        </p:nvSpPr>
        <p:spPr bwMode="auto">
          <a:xfrm flipV="1">
            <a:off x="4719638" y="61753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03" name="Object 60"/>
          <p:cNvGraphicFramePr>
            <a:graphicFrameLocks noChangeAspect="1"/>
          </p:cNvGraphicFramePr>
          <p:nvPr/>
        </p:nvGraphicFramePr>
        <p:xfrm>
          <a:off x="5194300" y="6445250"/>
          <a:ext cx="2905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数式" r:id="rId21" imgW="126720" imgH="177480" progId="Equation.3">
                  <p:embed/>
                </p:oleObj>
              </mc:Choice>
              <mc:Fallback>
                <p:oleObj name="数式" r:id="rId21" imgW="126720" imgH="1774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6445250"/>
                        <a:ext cx="29051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4" name="Arc 62"/>
          <p:cNvSpPr>
            <a:spLocks/>
          </p:cNvSpPr>
          <p:nvPr/>
        </p:nvSpPr>
        <p:spPr bwMode="auto">
          <a:xfrm flipV="1">
            <a:off x="3941763" y="36988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76200">
            <a:solidFill>
              <a:srgbClr val="FF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5" name="Text Box 63"/>
          <p:cNvSpPr txBox="1">
            <a:spLocks noChangeArrowheads="1"/>
          </p:cNvSpPr>
          <p:nvPr/>
        </p:nvSpPr>
        <p:spPr bwMode="auto">
          <a:xfrm>
            <a:off x="5478463" y="4059238"/>
            <a:ext cx="3233737" cy="965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両辺を引いて</a:t>
            </a:r>
          </a:p>
          <a:p>
            <a:pPr eaLnBrk="1" hangingPunct="1"/>
            <a:r>
              <a:rPr lang="ja-JP" altLang="en-US" sz="2800"/>
              <a:t>前ページの式を得る</a:t>
            </a:r>
          </a:p>
        </p:txBody>
      </p:sp>
      <p:graphicFrame>
        <p:nvGraphicFramePr>
          <p:cNvPr id="8204" name="Object 64"/>
          <p:cNvGraphicFramePr>
            <a:graphicFrameLocks noChangeAspect="1"/>
          </p:cNvGraphicFramePr>
          <p:nvPr/>
        </p:nvGraphicFramePr>
        <p:xfrm>
          <a:off x="7542213" y="1493838"/>
          <a:ext cx="990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数式" r:id="rId23" imgW="469800" imgH="406080" progId="Equation.3">
                  <p:embed/>
                </p:oleObj>
              </mc:Choice>
              <mc:Fallback>
                <p:oleObj name="数式" r:id="rId23" imgW="469800" imgH="40608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1493838"/>
                        <a:ext cx="9906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6" name="Line 65"/>
          <p:cNvSpPr>
            <a:spLocks noChangeShapeType="1"/>
          </p:cNvSpPr>
          <p:nvPr/>
        </p:nvSpPr>
        <p:spPr bwMode="auto">
          <a:xfrm>
            <a:off x="7137400" y="2079625"/>
            <a:ext cx="539750" cy="449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7" name="Line 67"/>
          <p:cNvSpPr>
            <a:spLocks noChangeShapeType="1"/>
          </p:cNvSpPr>
          <p:nvPr/>
        </p:nvSpPr>
        <p:spPr bwMode="auto">
          <a:xfrm flipH="1">
            <a:off x="1241425" y="2033588"/>
            <a:ext cx="585788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205" name="Object 68"/>
          <p:cNvGraphicFramePr>
            <a:graphicFrameLocks noChangeAspect="1"/>
          </p:cNvGraphicFramePr>
          <p:nvPr/>
        </p:nvGraphicFramePr>
        <p:xfrm>
          <a:off x="476250" y="1449388"/>
          <a:ext cx="10699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数式" r:id="rId25" imgW="507960" imgH="406080" progId="Equation.3">
                  <p:embed/>
                </p:oleObj>
              </mc:Choice>
              <mc:Fallback>
                <p:oleObj name="数式" r:id="rId25" imgW="507960" imgH="40608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449388"/>
                        <a:ext cx="10699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8" name="Line 70"/>
          <p:cNvSpPr>
            <a:spLocks noChangeShapeType="1"/>
          </p:cNvSpPr>
          <p:nvPr/>
        </p:nvSpPr>
        <p:spPr bwMode="auto">
          <a:xfrm>
            <a:off x="4167188" y="4868863"/>
            <a:ext cx="990600" cy="9048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206" name="Object 71"/>
          <p:cNvGraphicFramePr>
            <a:graphicFrameLocks noChangeAspect="1"/>
          </p:cNvGraphicFramePr>
          <p:nvPr/>
        </p:nvGraphicFramePr>
        <p:xfrm>
          <a:off x="4805363" y="4373563"/>
          <a:ext cx="5588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数式" r:id="rId27" imgW="190440" imgH="228600" progId="Equation.3">
                  <p:embed/>
                </p:oleObj>
              </mc:Choice>
              <mc:Fallback>
                <p:oleObj name="数式" r:id="rId27" imgW="190440" imgH="22860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4373563"/>
                        <a:ext cx="5588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9" name="Oval 45"/>
          <p:cNvSpPr>
            <a:spLocks noChangeArrowheads="1"/>
          </p:cNvSpPr>
          <p:nvPr/>
        </p:nvSpPr>
        <p:spPr bwMode="auto">
          <a:xfrm>
            <a:off x="4540250" y="48228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8207" name="Object 72"/>
          <p:cNvGraphicFramePr>
            <a:graphicFrameLocks noChangeAspect="1"/>
          </p:cNvGraphicFramePr>
          <p:nvPr/>
        </p:nvGraphicFramePr>
        <p:xfrm>
          <a:off x="4437063" y="3903663"/>
          <a:ext cx="404812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数式" r:id="rId29" imgW="126720" imgH="75960" progId="Equation.3">
                  <p:embed/>
                </p:oleObj>
              </mc:Choice>
              <mc:Fallback>
                <p:oleObj name="数式" r:id="rId29" imgW="126720" imgH="7596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3903663"/>
                        <a:ext cx="404812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2258045-4451-4D45-AA3E-C47EEE41BA78}" type="slidenum">
              <a:rPr lang="en-US" altLang="ja-JP" sz="2000"/>
              <a:pPr eaLnBrk="1" hangingPunct="1"/>
              <a:t>18</a:t>
            </a:fld>
            <a:endParaRPr lang="en-US" altLang="ja-JP" sz="2000"/>
          </a:p>
        </p:txBody>
      </p:sp>
      <p:sp>
        <p:nvSpPr>
          <p:cNvPr id="92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0963"/>
            <a:ext cx="8229600" cy="1143001"/>
          </a:xfrm>
        </p:spPr>
        <p:txBody>
          <a:bodyPr/>
          <a:lstStyle/>
          <a:p>
            <a:r>
              <a:rPr lang="ja-JP" altLang="en-US" sz="4000" u="sng" smtClean="0"/>
              <a:t>不等間隔</a:t>
            </a:r>
            <a:r>
              <a:rPr lang="en-US" altLang="ja-JP" sz="4000" smtClean="0"/>
              <a:t>1D</a:t>
            </a:r>
            <a:r>
              <a:rPr lang="ja-JP" altLang="en-US" sz="4000" smtClean="0"/>
              <a:t>データ</a:t>
            </a:r>
            <a:r>
              <a:rPr lang="en-US" altLang="ja-JP" sz="4000" smtClean="0"/>
              <a:t>: 1</a:t>
            </a:r>
            <a:r>
              <a:rPr lang="ja-JP" altLang="en-US" sz="4000" smtClean="0"/>
              <a:t>階微分の近似</a:t>
            </a:r>
            <a:endParaRPr lang="en-US" altLang="ja-JP" sz="4000" smtClean="0"/>
          </a:p>
        </p:txBody>
      </p:sp>
      <p:sp>
        <p:nvSpPr>
          <p:cNvPr id="9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54088"/>
            <a:ext cx="8461375" cy="1738312"/>
          </a:xfrm>
        </p:spPr>
        <p:txBody>
          <a:bodyPr/>
          <a:lstStyle/>
          <a:p>
            <a:r>
              <a:rPr lang="ja-JP" altLang="en-US" smtClean="0"/>
              <a:t>もしデータの間隔が同じでなくても、</a:t>
            </a:r>
            <a:br>
              <a:rPr lang="ja-JP" altLang="en-US" smtClean="0"/>
            </a:br>
            <a:r>
              <a:rPr lang="ja-JP" altLang="en-US" smtClean="0"/>
              <a:t>      テイラー展開を知っていれば対応できる</a:t>
            </a:r>
          </a:p>
          <a:p>
            <a:pPr lvl="1"/>
            <a:r>
              <a:rPr lang="ja-JP" altLang="en-US" smtClean="0"/>
              <a:t>左右の傾きの平均でも応用先によっては</a:t>
            </a:r>
            <a:r>
              <a:rPr lang="en-US" altLang="ja-JP" smtClean="0"/>
              <a:t>OK</a:t>
            </a:r>
          </a:p>
        </p:txBody>
      </p:sp>
      <p:sp>
        <p:nvSpPr>
          <p:cNvPr id="9232" name="Line 6"/>
          <p:cNvSpPr>
            <a:spLocks noChangeShapeType="1"/>
          </p:cNvSpPr>
          <p:nvPr/>
        </p:nvSpPr>
        <p:spPr bwMode="auto">
          <a:xfrm>
            <a:off x="1479550" y="6399213"/>
            <a:ext cx="6121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3" name="Line 7"/>
          <p:cNvSpPr>
            <a:spLocks noChangeShapeType="1"/>
          </p:cNvSpPr>
          <p:nvPr/>
        </p:nvSpPr>
        <p:spPr bwMode="auto">
          <a:xfrm flipH="1" flipV="1">
            <a:off x="1646238" y="4868863"/>
            <a:ext cx="14287" cy="18002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4" name="Freeform 8"/>
          <p:cNvSpPr>
            <a:spLocks/>
          </p:cNvSpPr>
          <p:nvPr/>
        </p:nvSpPr>
        <p:spPr bwMode="auto">
          <a:xfrm>
            <a:off x="1463675" y="4935538"/>
            <a:ext cx="6184900" cy="962025"/>
          </a:xfrm>
          <a:custGeom>
            <a:avLst/>
            <a:gdLst>
              <a:gd name="T0" fmla="*/ 0 w 3896"/>
              <a:gd name="T1" fmla="*/ 2147483647 h 606"/>
              <a:gd name="T2" fmla="*/ 2147483647 w 3896"/>
              <a:gd name="T3" fmla="*/ 2147483647 h 606"/>
              <a:gd name="T4" fmla="*/ 2147483647 w 3896"/>
              <a:gd name="T5" fmla="*/ 2147483647 h 606"/>
              <a:gd name="T6" fmla="*/ 2147483647 w 3896"/>
              <a:gd name="T7" fmla="*/ 0 h 606"/>
              <a:gd name="T8" fmla="*/ 2147483647 w 3896"/>
              <a:gd name="T9" fmla="*/ 2147483647 h 606"/>
              <a:gd name="T10" fmla="*/ 2147483647 w 3896"/>
              <a:gd name="T11" fmla="*/ 2147483647 h 606"/>
              <a:gd name="T12" fmla="*/ 2147483647 w 3896"/>
              <a:gd name="T13" fmla="*/ 2147483647 h 6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6"/>
              <a:gd name="T22" fmla="*/ 0 h 606"/>
              <a:gd name="T23" fmla="*/ 3896 w 3896"/>
              <a:gd name="T24" fmla="*/ 606 h 6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6" h="606">
                <a:moveTo>
                  <a:pt x="0" y="532"/>
                </a:moveTo>
                <a:lnTo>
                  <a:pt x="321" y="330"/>
                </a:lnTo>
                <a:lnTo>
                  <a:pt x="986" y="66"/>
                </a:lnTo>
                <a:lnTo>
                  <a:pt x="2023" y="0"/>
                </a:lnTo>
                <a:lnTo>
                  <a:pt x="2468" y="606"/>
                </a:lnTo>
                <a:lnTo>
                  <a:pt x="3711" y="308"/>
                </a:lnTo>
                <a:lnTo>
                  <a:pt x="3896" y="24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5" name="Line 9"/>
          <p:cNvSpPr>
            <a:spLocks noChangeShapeType="1"/>
          </p:cNvSpPr>
          <p:nvPr/>
        </p:nvSpPr>
        <p:spPr bwMode="auto">
          <a:xfrm>
            <a:off x="3370263" y="50482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6" name="Line 10"/>
          <p:cNvSpPr>
            <a:spLocks noChangeShapeType="1"/>
          </p:cNvSpPr>
          <p:nvPr/>
        </p:nvSpPr>
        <p:spPr bwMode="auto">
          <a:xfrm>
            <a:off x="2006600" y="5408613"/>
            <a:ext cx="12700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7" name="Line 11"/>
          <p:cNvSpPr>
            <a:spLocks noChangeShapeType="1"/>
          </p:cNvSpPr>
          <p:nvPr/>
        </p:nvSpPr>
        <p:spPr bwMode="auto">
          <a:xfrm>
            <a:off x="7451725" y="5408613"/>
            <a:ext cx="0" cy="990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8" name="Line 12"/>
          <p:cNvSpPr>
            <a:spLocks noChangeShapeType="1"/>
          </p:cNvSpPr>
          <p:nvPr/>
        </p:nvSpPr>
        <p:spPr bwMode="auto">
          <a:xfrm>
            <a:off x="5381625" y="5859463"/>
            <a:ext cx="0" cy="4953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9" name="Line 13"/>
          <p:cNvSpPr>
            <a:spLocks noChangeShapeType="1"/>
          </p:cNvSpPr>
          <p:nvPr/>
        </p:nvSpPr>
        <p:spPr bwMode="auto">
          <a:xfrm flipH="1">
            <a:off x="4629150" y="4914900"/>
            <a:ext cx="33338" cy="14859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40" name="Line 14"/>
          <p:cNvSpPr>
            <a:spLocks noChangeShapeType="1"/>
          </p:cNvSpPr>
          <p:nvPr/>
        </p:nvSpPr>
        <p:spPr bwMode="auto">
          <a:xfrm>
            <a:off x="3041650" y="5003800"/>
            <a:ext cx="14288" cy="139541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41" name="Oval 16"/>
          <p:cNvSpPr>
            <a:spLocks noChangeArrowheads="1"/>
          </p:cNvSpPr>
          <p:nvPr/>
        </p:nvSpPr>
        <p:spPr bwMode="auto">
          <a:xfrm>
            <a:off x="2951163" y="4914900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42" name="Oval 18"/>
          <p:cNvSpPr>
            <a:spLocks noChangeArrowheads="1"/>
          </p:cNvSpPr>
          <p:nvPr/>
        </p:nvSpPr>
        <p:spPr bwMode="auto">
          <a:xfrm>
            <a:off x="5246688" y="576897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9218" name="Object 20"/>
          <p:cNvGraphicFramePr>
            <a:graphicFrameLocks noChangeAspect="1"/>
          </p:cNvGraphicFramePr>
          <p:nvPr/>
        </p:nvGraphicFramePr>
        <p:xfrm>
          <a:off x="7589838" y="621823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数式" r:id="rId3" imgW="126720" imgH="139680" progId="Equation.3">
                  <p:embed/>
                </p:oleObj>
              </mc:Choice>
              <mc:Fallback>
                <p:oleObj name="数式" r:id="rId3" imgW="126720" imgH="1396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621823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1"/>
          <p:cNvGraphicFramePr>
            <a:graphicFrameLocks noChangeAspect="1"/>
          </p:cNvGraphicFramePr>
          <p:nvPr/>
        </p:nvGraphicFramePr>
        <p:xfrm>
          <a:off x="1087438" y="46339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数式" r:id="rId5" imgW="152280" imgH="203040" progId="Equation.3">
                  <p:embed/>
                </p:oleObj>
              </mc:Choice>
              <mc:Fallback>
                <p:oleObj name="数式" r:id="rId5" imgW="15228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6339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2"/>
          <p:cNvGraphicFramePr>
            <a:graphicFrameLocks noChangeAspect="1"/>
          </p:cNvGraphicFramePr>
          <p:nvPr/>
        </p:nvGraphicFramePr>
        <p:xfrm>
          <a:off x="2276475" y="4419600"/>
          <a:ext cx="7064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数式" r:id="rId7" imgW="241200" imgH="228600" progId="Equation.3">
                  <p:embed/>
                </p:oleObj>
              </mc:Choice>
              <mc:Fallback>
                <p:oleObj name="数式" r:id="rId7" imgW="2412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4419600"/>
                        <a:ext cx="70643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23"/>
          <p:cNvGraphicFramePr>
            <a:graphicFrameLocks noChangeAspect="1"/>
          </p:cNvGraphicFramePr>
          <p:nvPr/>
        </p:nvGraphicFramePr>
        <p:xfrm>
          <a:off x="4276725" y="4194175"/>
          <a:ext cx="4460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数式" r:id="rId9" imgW="152280" imgH="228600" progId="Equation.3">
                  <p:embed/>
                </p:oleObj>
              </mc:Choice>
              <mc:Fallback>
                <p:oleObj name="数式" r:id="rId9" imgW="15228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4194175"/>
                        <a:ext cx="44608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24"/>
          <p:cNvGraphicFramePr>
            <a:graphicFrameLocks noChangeAspect="1"/>
          </p:cNvGraphicFramePr>
          <p:nvPr/>
        </p:nvGraphicFramePr>
        <p:xfrm>
          <a:off x="5265738" y="5138738"/>
          <a:ext cx="7064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数式" r:id="rId11" imgW="241200" imgH="228600" progId="Equation.3">
                  <p:embed/>
                </p:oleObj>
              </mc:Choice>
              <mc:Fallback>
                <p:oleObj name="数式" r:id="rId11" imgW="2412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5138738"/>
                        <a:ext cx="706437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Arc 25"/>
          <p:cNvSpPr>
            <a:spLocks/>
          </p:cNvSpPr>
          <p:nvPr/>
        </p:nvSpPr>
        <p:spPr bwMode="auto">
          <a:xfrm flipV="1">
            <a:off x="3086100" y="6173788"/>
            <a:ext cx="1589088" cy="541337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23" name="Object 26"/>
          <p:cNvGraphicFramePr>
            <a:graphicFrameLocks noChangeAspect="1"/>
          </p:cNvGraphicFramePr>
          <p:nvPr/>
        </p:nvGraphicFramePr>
        <p:xfrm>
          <a:off x="3741738" y="6443663"/>
          <a:ext cx="2905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数式" r:id="rId13" imgW="126720" imgH="177480" progId="Equation.3">
                  <p:embed/>
                </p:oleObj>
              </mc:Choice>
              <mc:Fallback>
                <p:oleObj name="数式" r:id="rId13" imgW="126720" imgH="177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6443663"/>
                        <a:ext cx="290512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4" name="Arc 27"/>
          <p:cNvSpPr>
            <a:spLocks/>
          </p:cNvSpPr>
          <p:nvPr/>
        </p:nvSpPr>
        <p:spPr bwMode="auto">
          <a:xfrm flipV="1">
            <a:off x="4662488" y="6173788"/>
            <a:ext cx="719137" cy="541337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24" name="Object 28"/>
          <p:cNvGraphicFramePr>
            <a:graphicFrameLocks noChangeAspect="1"/>
          </p:cNvGraphicFramePr>
          <p:nvPr/>
        </p:nvGraphicFramePr>
        <p:xfrm>
          <a:off x="4886325" y="6489700"/>
          <a:ext cx="2905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数式" r:id="rId15" imgW="126720" imgH="139680" progId="Equation.3">
                  <p:embed/>
                </p:oleObj>
              </mc:Choice>
              <mc:Fallback>
                <p:oleObj name="数式" r:id="rId15" imgW="126720" imgH="1396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6489700"/>
                        <a:ext cx="290513" cy="317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29"/>
          <p:cNvGraphicFramePr>
            <a:graphicFrameLocks noChangeAspect="1"/>
          </p:cNvGraphicFramePr>
          <p:nvPr/>
        </p:nvGraphicFramePr>
        <p:xfrm>
          <a:off x="1411288" y="2843213"/>
          <a:ext cx="27559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数式" r:id="rId17" imgW="1307880" imgH="393480" progId="Equation.3">
                  <p:embed/>
                </p:oleObj>
              </mc:Choice>
              <mc:Fallback>
                <p:oleObj name="数式" r:id="rId17" imgW="1307880" imgH="393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2843213"/>
                        <a:ext cx="2755900" cy="833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30"/>
          <p:cNvGraphicFramePr>
            <a:graphicFrameLocks noChangeAspect="1"/>
          </p:cNvGraphicFramePr>
          <p:nvPr/>
        </p:nvGraphicFramePr>
        <p:xfrm>
          <a:off x="4706938" y="2843213"/>
          <a:ext cx="28114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数式" r:id="rId19" imgW="1333440" imgH="393480" progId="Equation.3">
                  <p:embed/>
                </p:oleObj>
              </mc:Choice>
              <mc:Fallback>
                <p:oleObj name="数式" r:id="rId19" imgW="1333440" imgH="393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2843213"/>
                        <a:ext cx="2811462" cy="833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5" name="Arc 31"/>
          <p:cNvSpPr>
            <a:spLocks/>
          </p:cNvSpPr>
          <p:nvPr/>
        </p:nvSpPr>
        <p:spPr bwMode="auto">
          <a:xfrm flipV="1">
            <a:off x="3806825" y="3519488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76200">
            <a:solidFill>
              <a:srgbClr val="FF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6" name="Text Box 32"/>
          <p:cNvSpPr txBox="1">
            <a:spLocks noChangeArrowheads="1"/>
          </p:cNvSpPr>
          <p:nvPr/>
        </p:nvSpPr>
        <p:spPr bwMode="auto">
          <a:xfrm>
            <a:off x="5326063" y="3833813"/>
            <a:ext cx="2755900" cy="841375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両辺を引いて</a:t>
            </a:r>
          </a:p>
          <a:p>
            <a:pPr eaLnBrk="1" hangingPunct="1"/>
            <a:r>
              <a:rPr lang="en-US" altLang="ja-JP"/>
              <a:t>2</a:t>
            </a:r>
            <a:r>
              <a:rPr lang="ja-JP" altLang="en-US"/>
              <a:t>階微分の項を消す</a:t>
            </a:r>
          </a:p>
        </p:txBody>
      </p:sp>
      <p:sp>
        <p:nvSpPr>
          <p:cNvPr id="9247" name="Line 33"/>
          <p:cNvSpPr>
            <a:spLocks noChangeShapeType="1"/>
          </p:cNvSpPr>
          <p:nvPr/>
        </p:nvSpPr>
        <p:spPr bwMode="auto">
          <a:xfrm>
            <a:off x="4167188" y="4868863"/>
            <a:ext cx="990600" cy="9048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227" name="Object 34"/>
          <p:cNvGraphicFramePr>
            <a:graphicFrameLocks noChangeAspect="1"/>
          </p:cNvGraphicFramePr>
          <p:nvPr/>
        </p:nvGraphicFramePr>
        <p:xfrm>
          <a:off x="4714875" y="4329113"/>
          <a:ext cx="5588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数式" r:id="rId21" imgW="190440" imgH="228600" progId="Equation.3">
                  <p:embed/>
                </p:oleObj>
              </mc:Choice>
              <mc:Fallback>
                <p:oleObj name="数式" r:id="rId21" imgW="19044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4329113"/>
                        <a:ext cx="5588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8" name="Oval 17"/>
          <p:cNvSpPr>
            <a:spLocks noChangeArrowheads="1"/>
          </p:cNvSpPr>
          <p:nvPr/>
        </p:nvSpPr>
        <p:spPr bwMode="auto">
          <a:xfrm>
            <a:off x="4540250" y="48228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9228" name="Object 35"/>
          <p:cNvGraphicFramePr>
            <a:graphicFrameLocks noChangeAspect="1"/>
          </p:cNvGraphicFramePr>
          <p:nvPr/>
        </p:nvGraphicFramePr>
        <p:xfrm>
          <a:off x="4257675" y="3743325"/>
          <a:ext cx="40481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数式" r:id="rId23" imgW="126720" imgH="75960" progId="Equation.3">
                  <p:embed/>
                </p:oleObj>
              </mc:Choice>
              <mc:Fallback>
                <p:oleObj name="数式" r:id="rId23" imgW="126720" imgH="759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3743325"/>
                        <a:ext cx="404813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AE913C0-652D-478B-8CAF-6F9B76B8A409}" type="slidenum">
              <a:rPr lang="en-US" altLang="ja-JP" sz="2000"/>
              <a:pPr eaLnBrk="1" hangingPunct="1"/>
              <a:t>19</a:t>
            </a:fld>
            <a:endParaRPr lang="en-US" altLang="ja-JP" sz="20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1143000"/>
          </a:xfrm>
        </p:spPr>
        <p:txBody>
          <a:bodyPr/>
          <a:lstStyle/>
          <a:p>
            <a:r>
              <a:rPr lang="en-US" altLang="ja-JP" smtClean="0"/>
              <a:t>1D</a:t>
            </a:r>
            <a:r>
              <a:rPr lang="ja-JP" altLang="en-US" smtClean="0"/>
              <a:t>：エッジ抽出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76363"/>
            <a:ext cx="8229600" cy="1738312"/>
          </a:xfrm>
        </p:spPr>
        <p:txBody>
          <a:bodyPr/>
          <a:lstStyle/>
          <a:p>
            <a:r>
              <a:rPr lang="ja-JP" altLang="en-US" smtClean="0"/>
              <a:t>エッジ</a:t>
            </a:r>
            <a:r>
              <a:rPr lang="en-US" altLang="ja-JP" smtClean="0"/>
              <a:t>:</a:t>
            </a:r>
            <a:r>
              <a:rPr lang="ja-JP" altLang="en-US" smtClean="0"/>
              <a:t>値が急激に変化するところ</a:t>
            </a:r>
          </a:p>
          <a:p>
            <a:pPr lvl="1"/>
            <a:r>
              <a:rPr lang="en-US" altLang="ja-JP" smtClean="0"/>
              <a:t>1</a:t>
            </a:r>
            <a:r>
              <a:rPr lang="ja-JP" altLang="en-US" smtClean="0"/>
              <a:t>階微分値の絶対値が極端に大きい</a:t>
            </a:r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1344613" y="5857875"/>
            <a:ext cx="6121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 flipH="1" flipV="1">
            <a:off x="1511300" y="3157538"/>
            <a:ext cx="14288" cy="29702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9" name="Freeform 8"/>
          <p:cNvSpPr>
            <a:spLocks/>
          </p:cNvSpPr>
          <p:nvPr/>
        </p:nvSpPr>
        <p:spPr bwMode="auto">
          <a:xfrm>
            <a:off x="1338263" y="3325813"/>
            <a:ext cx="6275387" cy="2058987"/>
          </a:xfrm>
          <a:custGeom>
            <a:avLst/>
            <a:gdLst>
              <a:gd name="T0" fmla="*/ 0 w 3953"/>
              <a:gd name="T1" fmla="*/ 2147483647 h 1297"/>
              <a:gd name="T2" fmla="*/ 2147483647 w 3953"/>
              <a:gd name="T3" fmla="*/ 2147483647 h 1297"/>
              <a:gd name="T4" fmla="*/ 2147483647 w 3953"/>
              <a:gd name="T5" fmla="*/ 0 h 1297"/>
              <a:gd name="T6" fmla="*/ 2147483647 w 3953"/>
              <a:gd name="T7" fmla="*/ 2147483647 h 1297"/>
              <a:gd name="T8" fmla="*/ 2147483647 w 3953"/>
              <a:gd name="T9" fmla="*/ 2147483647 h 1297"/>
              <a:gd name="T10" fmla="*/ 2147483647 w 3953"/>
              <a:gd name="T11" fmla="*/ 2147483647 h 1297"/>
              <a:gd name="T12" fmla="*/ 2147483647 w 3953"/>
              <a:gd name="T13" fmla="*/ 2147483647 h 1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53"/>
              <a:gd name="T22" fmla="*/ 0 h 1297"/>
              <a:gd name="T23" fmla="*/ 3953 w 3953"/>
              <a:gd name="T24" fmla="*/ 1297 h 12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53" h="1297">
                <a:moveTo>
                  <a:pt x="0" y="79"/>
                </a:moveTo>
                <a:lnTo>
                  <a:pt x="338" y="57"/>
                </a:lnTo>
                <a:lnTo>
                  <a:pt x="1174" y="0"/>
                </a:lnTo>
                <a:lnTo>
                  <a:pt x="2005" y="97"/>
                </a:lnTo>
                <a:lnTo>
                  <a:pt x="2896" y="1297"/>
                </a:lnTo>
                <a:lnTo>
                  <a:pt x="3772" y="1262"/>
                </a:lnTo>
                <a:lnTo>
                  <a:pt x="3953" y="1275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3235325" y="4506913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>
            <a:off x="1871663" y="3427413"/>
            <a:ext cx="12700" cy="24765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2" name="Freeform 11"/>
          <p:cNvSpPr>
            <a:spLocks/>
          </p:cNvSpPr>
          <p:nvPr/>
        </p:nvSpPr>
        <p:spPr bwMode="auto">
          <a:xfrm>
            <a:off x="7305675" y="5343525"/>
            <a:ext cx="12700" cy="514350"/>
          </a:xfrm>
          <a:custGeom>
            <a:avLst/>
            <a:gdLst>
              <a:gd name="T0" fmla="*/ 0 w 8"/>
              <a:gd name="T1" fmla="*/ 0 h 324"/>
              <a:gd name="T2" fmla="*/ 2147483647 w 8"/>
              <a:gd name="T3" fmla="*/ 2147483647 h 324"/>
              <a:gd name="T4" fmla="*/ 0 60000 65536"/>
              <a:gd name="T5" fmla="*/ 0 60000 65536"/>
              <a:gd name="T6" fmla="*/ 0 w 8"/>
              <a:gd name="T7" fmla="*/ 0 h 324"/>
              <a:gd name="T8" fmla="*/ 8 w 8"/>
              <a:gd name="T9" fmla="*/ 324 h 3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24">
                <a:moveTo>
                  <a:pt x="0" y="0"/>
                </a:moveTo>
                <a:lnTo>
                  <a:pt x="8" y="324"/>
                </a:lnTo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>
            <a:off x="5922963" y="5362575"/>
            <a:ext cx="0" cy="4953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4" name="Line 13"/>
          <p:cNvSpPr>
            <a:spLocks noChangeShapeType="1"/>
          </p:cNvSpPr>
          <p:nvPr/>
        </p:nvSpPr>
        <p:spPr bwMode="auto">
          <a:xfrm flipH="1">
            <a:off x="4494213" y="3473450"/>
            <a:ext cx="33337" cy="238601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>
            <a:off x="3176588" y="3336925"/>
            <a:ext cx="46037" cy="25209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6" name="Oval 15"/>
          <p:cNvSpPr>
            <a:spLocks noChangeArrowheads="1"/>
          </p:cNvSpPr>
          <p:nvPr/>
        </p:nvSpPr>
        <p:spPr bwMode="auto">
          <a:xfrm>
            <a:off x="1781175" y="329247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57" name="Oval 16"/>
          <p:cNvSpPr>
            <a:spLocks noChangeArrowheads="1"/>
          </p:cNvSpPr>
          <p:nvPr/>
        </p:nvSpPr>
        <p:spPr bwMode="auto">
          <a:xfrm>
            <a:off x="3087688" y="3201988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58" name="Oval 17"/>
          <p:cNvSpPr>
            <a:spLocks noChangeArrowheads="1"/>
          </p:cNvSpPr>
          <p:nvPr/>
        </p:nvSpPr>
        <p:spPr bwMode="auto">
          <a:xfrm>
            <a:off x="5800725" y="5272088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59" name="Oval 18"/>
          <p:cNvSpPr>
            <a:spLocks noChangeArrowheads="1"/>
          </p:cNvSpPr>
          <p:nvPr/>
        </p:nvSpPr>
        <p:spPr bwMode="auto">
          <a:xfrm>
            <a:off x="7196138" y="5227638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0242" name="Object 19"/>
          <p:cNvGraphicFramePr>
            <a:graphicFrameLocks noChangeAspect="1"/>
          </p:cNvGraphicFramePr>
          <p:nvPr/>
        </p:nvGraphicFramePr>
        <p:xfrm>
          <a:off x="7454900" y="5676900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数式" r:id="rId3" imgW="126720" imgH="139680" progId="Equation.3">
                  <p:embed/>
                </p:oleObj>
              </mc:Choice>
              <mc:Fallback>
                <p:oleObj name="数式" r:id="rId3" imgW="126720" imgH="1396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5676900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0"/>
          <p:cNvGraphicFramePr>
            <a:graphicFrameLocks noChangeAspect="1"/>
          </p:cNvGraphicFramePr>
          <p:nvPr/>
        </p:nvGraphicFramePr>
        <p:xfrm>
          <a:off x="836613" y="28432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数式" r:id="rId5" imgW="152280" imgH="203040" progId="Equation.3">
                  <p:embed/>
                </p:oleObj>
              </mc:Choice>
              <mc:Fallback>
                <p:oleObj name="数式" r:id="rId5" imgW="152280" imgH="203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8432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Oval 21"/>
          <p:cNvSpPr>
            <a:spLocks noChangeArrowheads="1"/>
          </p:cNvSpPr>
          <p:nvPr/>
        </p:nvSpPr>
        <p:spPr bwMode="auto">
          <a:xfrm>
            <a:off x="4392613" y="3336925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61" name="Line 25"/>
          <p:cNvSpPr>
            <a:spLocks noChangeShapeType="1"/>
          </p:cNvSpPr>
          <p:nvPr/>
        </p:nvSpPr>
        <p:spPr bwMode="auto">
          <a:xfrm flipH="1">
            <a:off x="4527550" y="2573338"/>
            <a:ext cx="179388" cy="765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2" name="Line 26"/>
          <p:cNvSpPr>
            <a:spLocks noChangeShapeType="1"/>
          </p:cNvSpPr>
          <p:nvPr/>
        </p:nvSpPr>
        <p:spPr bwMode="auto">
          <a:xfrm>
            <a:off x="4751388" y="2528888"/>
            <a:ext cx="1169987" cy="2744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3" name="Line 27"/>
          <p:cNvSpPr>
            <a:spLocks noChangeShapeType="1"/>
          </p:cNvSpPr>
          <p:nvPr/>
        </p:nvSpPr>
        <p:spPr bwMode="auto">
          <a:xfrm>
            <a:off x="2816225" y="3294063"/>
            <a:ext cx="7651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4" name="Line 28"/>
          <p:cNvSpPr>
            <a:spLocks noChangeShapeType="1"/>
          </p:cNvSpPr>
          <p:nvPr/>
        </p:nvSpPr>
        <p:spPr bwMode="auto">
          <a:xfrm flipV="1">
            <a:off x="1422400" y="3384550"/>
            <a:ext cx="809625" cy="444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5" name="Line 29"/>
          <p:cNvSpPr>
            <a:spLocks noChangeShapeType="1"/>
          </p:cNvSpPr>
          <p:nvPr/>
        </p:nvSpPr>
        <p:spPr bwMode="auto">
          <a:xfrm>
            <a:off x="6911975" y="5319713"/>
            <a:ext cx="7651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6" name="Line 30"/>
          <p:cNvSpPr>
            <a:spLocks noChangeShapeType="1"/>
          </p:cNvSpPr>
          <p:nvPr/>
        </p:nvSpPr>
        <p:spPr bwMode="auto">
          <a:xfrm>
            <a:off x="5427663" y="5138738"/>
            <a:ext cx="900112" cy="4508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7" name="Line 31"/>
          <p:cNvSpPr>
            <a:spLocks noChangeShapeType="1"/>
          </p:cNvSpPr>
          <p:nvPr/>
        </p:nvSpPr>
        <p:spPr bwMode="auto">
          <a:xfrm>
            <a:off x="4122738" y="3294063"/>
            <a:ext cx="763587" cy="4048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FC9878CC-C48C-4389-9367-D723E7AF254D}" type="slidenum">
              <a:rPr lang="en-US" altLang="ja-JP" sz="2000"/>
              <a:pPr eaLnBrk="1" hangingPunct="1"/>
              <a:t>2</a:t>
            </a:fld>
            <a:endParaRPr lang="en-US" altLang="ja-JP" sz="200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933700"/>
            <a:ext cx="24447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今回の授業の目的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8900"/>
            <a:ext cx="8229600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ラスタデータに関して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           微分量計算の意味と応用を学ぶ</a:t>
            </a:r>
          </a:p>
          <a:p>
            <a:pPr lvl="1" eaLnBrk="1" hangingPunct="1"/>
            <a:r>
              <a:rPr lang="ja-JP" altLang="en-US" smtClean="0"/>
              <a:t>エッジ検出</a:t>
            </a:r>
            <a:r>
              <a:rPr lang="en-US" altLang="ja-JP" smtClean="0"/>
              <a:t>, </a:t>
            </a:r>
            <a:r>
              <a:rPr lang="ja-JP" altLang="en-US" smtClean="0"/>
              <a:t>平滑化</a:t>
            </a:r>
            <a:r>
              <a:rPr lang="en-US" altLang="ja-JP" smtClean="0"/>
              <a:t>, </a:t>
            </a:r>
            <a:r>
              <a:rPr lang="ja-JP" altLang="en-US" smtClean="0"/>
              <a:t>領域分割 など</a:t>
            </a:r>
          </a:p>
          <a:p>
            <a:pPr lvl="1" eaLnBrk="1" hangingPunct="1"/>
            <a:endParaRPr lang="en-US" altLang="ja-JP" smtClean="0"/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  <p:pic>
        <p:nvPicPr>
          <p:cNvPr id="43014" name="Picture 9" descr="risu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016250"/>
            <a:ext cx="1363662" cy="1943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10" descr="risu_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4051300"/>
            <a:ext cx="1363662" cy="1943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11" descr="risu_nn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4860925"/>
            <a:ext cx="1363662" cy="1943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4262" r="1450" b="1250"/>
          <a:stretch>
            <a:fillRect/>
          </a:stretch>
        </p:blipFill>
        <p:spPr bwMode="auto">
          <a:xfrm>
            <a:off x="374650" y="3114675"/>
            <a:ext cx="1631950" cy="161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5688" r="4320" b="2657"/>
          <a:stretch>
            <a:fillRect/>
          </a:stretch>
        </p:blipFill>
        <p:spPr bwMode="auto">
          <a:xfrm>
            <a:off x="903288" y="4778375"/>
            <a:ext cx="20478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778375"/>
            <a:ext cx="24574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843ED60-63A3-4F13-987D-339950CAD5CF}" type="slidenum">
              <a:rPr lang="en-US" altLang="ja-JP" sz="2000"/>
              <a:pPr eaLnBrk="1" hangingPunct="1"/>
              <a:t>20</a:t>
            </a:fld>
            <a:endParaRPr lang="en-US" altLang="ja-JP" sz="20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r>
              <a:rPr lang="en-US" altLang="ja-JP" smtClean="0"/>
              <a:t>1D</a:t>
            </a:r>
            <a:r>
              <a:rPr lang="ja-JP" altLang="en-US" smtClean="0"/>
              <a:t>：エッジ抽出の結果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42988"/>
            <a:ext cx="8229600" cy="1363662"/>
          </a:xfrm>
        </p:spPr>
        <p:txBody>
          <a:bodyPr/>
          <a:lstStyle/>
          <a:p>
            <a:r>
              <a:rPr lang="ja-JP" altLang="en-US" smtClean="0"/>
              <a:t>閾値以上であればエッジと判断する</a:t>
            </a: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828800"/>
            <a:ext cx="56673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235450"/>
            <a:ext cx="57134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テキスト ボックス 5"/>
          <p:cNvSpPr txBox="1">
            <a:spLocks noChangeArrowheads="1"/>
          </p:cNvSpPr>
          <p:nvPr/>
        </p:nvSpPr>
        <p:spPr bwMode="auto">
          <a:xfrm>
            <a:off x="457200" y="2833688"/>
            <a:ext cx="149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閾値 </a:t>
            </a:r>
            <a:r>
              <a:rPr lang="en-US" altLang="ja-JP"/>
              <a:t>= 10</a:t>
            </a:r>
            <a:endParaRPr lang="ja-JP" altLang="en-US"/>
          </a:p>
        </p:txBody>
      </p:sp>
      <p:sp>
        <p:nvSpPr>
          <p:cNvPr id="51208" name="テキスト ボックス 6"/>
          <p:cNvSpPr txBox="1">
            <a:spLocks noChangeArrowheads="1"/>
          </p:cNvSpPr>
          <p:nvPr/>
        </p:nvSpPr>
        <p:spPr bwMode="auto">
          <a:xfrm>
            <a:off x="539750" y="5233988"/>
            <a:ext cx="132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閾値 </a:t>
            </a:r>
            <a:r>
              <a:rPr lang="en-US" altLang="ja-JP"/>
              <a:t>= 1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F93F5BE-9B48-48AA-9286-9538FBD4E7BC}" type="slidenum">
              <a:rPr lang="en-US" altLang="ja-JP" sz="2000"/>
              <a:pPr eaLnBrk="1" hangingPunct="1"/>
              <a:t>21</a:t>
            </a:fld>
            <a:endParaRPr lang="en-US" altLang="ja-JP" sz="2000"/>
          </a:p>
        </p:txBody>
      </p:sp>
      <p:pic>
        <p:nvPicPr>
          <p:cNvPr id="11277" name="Picture 19" descr="normal_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148138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altLang="ja-JP" smtClean="0"/>
              <a:t>2D: 1</a:t>
            </a:r>
            <a:r>
              <a:rPr lang="ja-JP" altLang="en-US" smtClean="0"/>
              <a:t>階微分値</a:t>
            </a:r>
          </a:p>
        </p:txBody>
      </p:sp>
      <p:sp>
        <p:nvSpPr>
          <p:cNvPr id="11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638175"/>
            <a:ext cx="8229600" cy="719138"/>
          </a:xfrm>
        </p:spPr>
        <p:txBody>
          <a:bodyPr/>
          <a:lstStyle/>
          <a:p>
            <a:r>
              <a:rPr lang="ja-JP" altLang="en-US" smtClean="0"/>
              <a:t>横方向と縦方向の</a:t>
            </a:r>
            <a:r>
              <a:rPr lang="en-US" altLang="ja-JP" smtClean="0"/>
              <a:t>2</a:t>
            </a:r>
            <a:r>
              <a:rPr lang="ja-JP" altLang="en-US" smtClean="0"/>
              <a:t>つがある </a:t>
            </a:r>
            <a:r>
              <a:rPr lang="en-US" altLang="ja-JP" smtClean="0"/>
              <a:t>(</a:t>
            </a:r>
            <a:r>
              <a:rPr lang="ja-JP" altLang="en-US" smtClean="0"/>
              <a:t>偏微分</a:t>
            </a:r>
            <a:r>
              <a:rPr lang="en-US" altLang="ja-JP" smtClean="0"/>
              <a:t>)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836613" y="1268413"/>
          <a:ext cx="69596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数式" r:id="rId4" imgW="3085920" imgH="431640" progId="Equation.3">
                  <p:embed/>
                </p:oleObj>
              </mc:Choice>
              <mc:Fallback>
                <p:oleObj name="数式" r:id="rId4" imgW="30859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1268413"/>
                        <a:ext cx="6959600" cy="974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836613" y="2303463"/>
          <a:ext cx="69310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数式" r:id="rId6" imgW="3073320" imgH="431640" progId="Equation.3">
                  <p:embed/>
                </p:oleObj>
              </mc:Choice>
              <mc:Fallback>
                <p:oleObj name="数式" r:id="rId6" imgW="30733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303463"/>
                        <a:ext cx="6931025" cy="974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Line 9"/>
          <p:cNvSpPr>
            <a:spLocks noChangeShapeType="1"/>
          </p:cNvSpPr>
          <p:nvPr/>
        </p:nvSpPr>
        <p:spPr bwMode="auto">
          <a:xfrm>
            <a:off x="882650" y="5813425"/>
            <a:ext cx="1528763" cy="720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1" name="Line 10"/>
          <p:cNvSpPr>
            <a:spLocks noChangeShapeType="1"/>
          </p:cNvSpPr>
          <p:nvPr/>
        </p:nvSpPr>
        <p:spPr bwMode="auto">
          <a:xfrm flipH="1" flipV="1">
            <a:off x="1062038" y="5003800"/>
            <a:ext cx="92075" cy="11255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68" name="Object 11"/>
          <p:cNvGraphicFramePr>
            <a:graphicFrameLocks noChangeAspect="1"/>
          </p:cNvGraphicFramePr>
          <p:nvPr/>
        </p:nvGraphicFramePr>
        <p:xfrm>
          <a:off x="2368550" y="644366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数式" r:id="rId8" imgW="126720" imgH="139680" progId="Equation.3">
                  <p:embed/>
                </p:oleObj>
              </mc:Choice>
              <mc:Fallback>
                <p:oleObj name="数式" r:id="rId8" imgW="126720" imgH="1396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644366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2"/>
          <p:cNvGraphicFramePr>
            <a:graphicFrameLocks noChangeAspect="1"/>
          </p:cNvGraphicFramePr>
          <p:nvPr/>
        </p:nvGraphicFramePr>
        <p:xfrm>
          <a:off x="612775" y="486886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数式" r:id="rId10" imgW="152280" imgH="203040" progId="Equation.3">
                  <p:embed/>
                </p:oleObj>
              </mc:Choice>
              <mc:Fallback>
                <p:oleObj name="数式" r:id="rId10" imgW="1522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86886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Line 13"/>
          <p:cNvSpPr>
            <a:spLocks noChangeShapeType="1"/>
          </p:cNvSpPr>
          <p:nvPr/>
        </p:nvSpPr>
        <p:spPr bwMode="auto">
          <a:xfrm flipV="1">
            <a:off x="973138" y="5229225"/>
            <a:ext cx="944562" cy="8540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70" name="Object 14"/>
          <p:cNvGraphicFramePr>
            <a:graphicFrameLocks noChangeAspect="1"/>
          </p:cNvGraphicFramePr>
          <p:nvPr/>
        </p:nvGraphicFramePr>
        <p:xfrm>
          <a:off x="1512888" y="4868863"/>
          <a:ext cx="4079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数式" r:id="rId12" imgW="139680" imgH="164880" progId="Equation.3">
                  <p:embed/>
                </p:oleObj>
              </mc:Choice>
              <mc:Fallback>
                <p:oleObj name="数式" r:id="rId12" imgW="139680" imgH="1648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4868863"/>
                        <a:ext cx="4079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3" name="Picture 20" descr="normal_max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11638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Text Box 22"/>
          <p:cNvSpPr txBox="1">
            <a:spLocks noChangeArrowheads="1"/>
          </p:cNvSpPr>
          <p:nvPr/>
        </p:nvSpPr>
        <p:spPr bwMode="auto">
          <a:xfrm>
            <a:off x="746125" y="3338513"/>
            <a:ext cx="2622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横方向の断面上の</a:t>
            </a:r>
            <a:br>
              <a:rPr lang="ja-JP" altLang="en-US"/>
            </a:br>
            <a:r>
              <a:rPr lang="ja-JP" altLang="en-US"/>
              <a:t>     曲線の傾き</a:t>
            </a:r>
            <a:r>
              <a:rPr lang="en-US" altLang="ja-JP"/>
              <a:t>:</a:t>
            </a:r>
          </a:p>
        </p:txBody>
      </p:sp>
      <p:graphicFrame>
        <p:nvGraphicFramePr>
          <p:cNvPr id="11271" name="Object 23"/>
          <p:cNvGraphicFramePr>
            <a:graphicFrameLocks noChangeAspect="1"/>
          </p:cNvGraphicFramePr>
          <p:nvPr/>
        </p:nvGraphicFramePr>
        <p:xfrm>
          <a:off x="2914650" y="3722688"/>
          <a:ext cx="14319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数式" r:id="rId15" imgW="634680" imgH="228600" progId="Equation.3">
                  <p:embed/>
                </p:oleObj>
              </mc:Choice>
              <mc:Fallback>
                <p:oleObj name="数式" r:id="rId15" imgW="63468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722688"/>
                        <a:ext cx="14319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Line 24"/>
          <p:cNvSpPr>
            <a:spLocks noChangeShapeType="1"/>
          </p:cNvSpPr>
          <p:nvPr/>
        </p:nvSpPr>
        <p:spPr bwMode="auto">
          <a:xfrm flipV="1">
            <a:off x="3133725" y="4238625"/>
            <a:ext cx="628650" cy="946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6" name="Line 25"/>
          <p:cNvSpPr>
            <a:spLocks noChangeShapeType="1"/>
          </p:cNvSpPr>
          <p:nvPr/>
        </p:nvSpPr>
        <p:spPr bwMode="auto">
          <a:xfrm>
            <a:off x="4905375" y="5768975"/>
            <a:ext cx="1528763" cy="720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7" name="Line 26"/>
          <p:cNvSpPr>
            <a:spLocks noChangeShapeType="1"/>
          </p:cNvSpPr>
          <p:nvPr/>
        </p:nvSpPr>
        <p:spPr bwMode="auto">
          <a:xfrm flipH="1" flipV="1">
            <a:off x="5084763" y="4959350"/>
            <a:ext cx="92075" cy="11255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72" name="Object 27"/>
          <p:cNvGraphicFramePr>
            <a:graphicFrameLocks noChangeAspect="1"/>
          </p:cNvGraphicFramePr>
          <p:nvPr/>
        </p:nvGraphicFramePr>
        <p:xfrm>
          <a:off x="6391275" y="639921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数式" r:id="rId17" imgW="126720" imgH="139680" progId="Equation.3">
                  <p:embed/>
                </p:oleObj>
              </mc:Choice>
              <mc:Fallback>
                <p:oleObj name="数式" r:id="rId17" imgW="126720" imgH="1396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639921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8"/>
          <p:cNvGraphicFramePr>
            <a:graphicFrameLocks noChangeAspect="1"/>
          </p:cNvGraphicFramePr>
          <p:nvPr/>
        </p:nvGraphicFramePr>
        <p:xfrm>
          <a:off x="4635500" y="48244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数式" r:id="rId18" imgW="152280" imgH="203040" progId="Equation.3">
                  <p:embed/>
                </p:oleObj>
              </mc:Choice>
              <mc:Fallback>
                <p:oleObj name="数式" r:id="rId18" imgW="152280" imgH="2030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8244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8" name="Line 29"/>
          <p:cNvSpPr>
            <a:spLocks noChangeShapeType="1"/>
          </p:cNvSpPr>
          <p:nvPr/>
        </p:nvSpPr>
        <p:spPr bwMode="auto">
          <a:xfrm flipV="1">
            <a:off x="4995863" y="5184775"/>
            <a:ext cx="944562" cy="8540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74" name="Object 30"/>
          <p:cNvGraphicFramePr>
            <a:graphicFrameLocks noChangeAspect="1"/>
          </p:cNvGraphicFramePr>
          <p:nvPr/>
        </p:nvGraphicFramePr>
        <p:xfrm>
          <a:off x="5535613" y="4824413"/>
          <a:ext cx="4079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数式" r:id="rId19" imgW="139680" imgH="164880" progId="Equation.3">
                  <p:embed/>
                </p:oleObj>
              </mc:Choice>
              <mc:Fallback>
                <p:oleObj name="数式" r:id="rId19" imgW="139680" imgH="1648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4824413"/>
                        <a:ext cx="4079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 Box 33"/>
          <p:cNvSpPr txBox="1">
            <a:spLocks noChangeArrowheads="1"/>
          </p:cNvSpPr>
          <p:nvPr/>
        </p:nvSpPr>
        <p:spPr bwMode="auto">
          <a:xfrm>
            <a:off x="4805363" y="3348038"/>
            <a:ext cx="2622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縦方向の断面上の</a:t>
            </a:r>
            <a:br>
              <a:rPr lang="ja-JP" altLang="en-US"/>
            </a:br>
            <a:r>
              <a:rPr lang="ja-JP" altLang="en-US"/>
              <a:t>     曲線の傾き</a:t>
            </a:r>
            <a:r>
              <a:rPr lang="en-US" altLang="ja-JP"/>
              <a:t>:</a:t>
            </a:r>
          </a:p>
        </p:txBody>
      </p:sp>
      <p:graphicFrame>
        <p:nvGraphicFramePr>
          <p:cNvPr id="11275" name="Object 34"/>
          <p:cNvGraphicFramePr>
            <a:graphicFrameLocks noChangeAspect="1"/>
          </p:cNvGraphicFramePr>
          <p:nvPr/>
        </p:nvGraphicFramePr>
        <p:xfrm>
          <a:off x="6919913" y="3694113"/>
          <a:ext cx="1431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数式" r:id="rId21" imgW="634680" imgH="241200" progId="Equation.3">
                  <p:embed/>
                </p:oleObj>
              </mc:Choice>
              <mc:Fallback>
                <p:oleObj name="数式" r:id="rId21" imgW="634680" imgH="241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3694113"/>
                        <a:ext cx="1431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Line 36"/>
          <p:cNvSpPr>
            <a:spLocks noChangeShapeType="1"/>
          </p:cNvSpPr>
          <p:nvPr/>
        </p:nvSpPr>
        <p:spPr bwMode="auto">
          <a:xfrm>
            <a:off x="4437063" y="3743325"/>
            <a:ext cx="0" cy="279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1" name="Freeform 37"/>
          <p:cNvSpPr>
            <a:spLocks/>
          </p:cNvSpPr>
          <p:nvPr/>
        </p:nvSpPr>
        <p:spPr bwMode="auto">
          <a:xfrm>
            <a:off x="2170113" y="4976813"/>
            <a:ext cx="1681162" cy="657225"/>
          </a:xfrm>
          <a:custGeom>
            <a:avLst/>
            <a:gdLst>
              <a:gd name="T0" fmla="*/ 0 w 1059"/>
              <a:gd name="T1" fmla="*/ 0 h 414"/>
              <a:gd name="T2" fmla="*/ 2147483647 w 1059"/>
              <a:gd name="T3" fmla="*/ 2147483647 h 414"/>
              <a:gd name="T4" fmla="*/ 2147483647 w 1059"/>
              <a:gd name="T5" fmla="*/ 2147483647 h 414"/>
              <a:gd name="T6" fmla="*/ 0 60000 65536"/>
              <a:gd name="T7" fmla="*/ 0 60000 65536"/>
              <a:gd name="T8" fmla="*/ 0 60000 65536"/>
              <a:gd name="T9" fmla="*/ 0 w 1059"/>
              <a:gd name="T10" fmla="*/ 0 h 414"/>
              <a:gd name="T11" fmla="*/ 1059 w 1059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9" h="414">
                <a:moveTo>
                  <a:pt x="0" y="0"/>
                </a:moveTo>
                <a:cubicBezTo>
                  <a:pt x="80" y="18"/>
                  <a:pt x="299" y="37"/>
                  <a:pt x="475" y="106"/>
                </a:cubicBezTo>
                <a:cubicBezTo>
                  <a:pt x="654" y="172"/>
                  <a:pt x="937" y="350"/>
                  <a:pt x="1059" y="414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2" name="Oval 15"/>
          <p:cNvSpPr>
            <a:spLocks noChangeArrowheads="1"/>
          </p:cNvSpPr>
          <p:nvPr/>
        </p:nvSpPr>
        <p:spPr bwMode="auto">
          <a:xfrm>
            <a:off x="2817813" y="5094288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293" name="Line 21"/>
          <p:cNvSpPr>
            <a:spLocks noChangeShapeType="1"/>
          </p:cNvSpPr>
          <p:nvPr/>
        </p:nvSpPr>
        <p:spPr bwMode="auto">
          <a:xfrm>
            <a:off x="2592388" y="5048250"/>
            <a:ext cx="630237" cy="2254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4" name="Freeform 38"/>
          <p:cNvSpPr>
            <a:spLocks/>
          </p:cNvSpPr>
          <p:nvPr/>
        </p:nvSpPr>
        <p:spPr bwMode="auto">
          <a:xfrm>
            <a:off x="6450013" y="4935538"/>
            <a:ext cx="900112" cy="1171575"/>
          </a:xfrm>
          <a:custGeom>
            <a:avLst/>
            <a:gdLst>
              <a:gd name="T0" fmla="*/ 0 w 567"/>
              <a:gd name="T1" fmla="*/ 2147483647 h 738"/>
              <a:gd name="T2" fmla="*/ 2147483647 w 567"/>
              <a:gd name="T3" fmla="*/ 2147483647 h 738"/>
              <a:gd name="T4" fmla="*/ 2147483647 w 567"/>
              <a:gd name="T5" fmla="*/ 2147483647 h 738"/>
              <a:gd name="T6" fmla="*/ 0 60000 65536"/>
              <a:gd name="T7" fmla="*/ 0 60000 65536"/>
              <a:gd name="T8" fmla="*/ 0 60000 65536"/>
              <a:gd name="T9" fmla="*/ 0 w 567"/>
              <a:gd name="T10" fmla="*/ 0 h 738"/>
              <a:gd name="T11" fmla="*/ 567 w 567"/>
              <a:gd name="T12" fmla="*/ 738 h 7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738">
                <a:moveTo>
                  <a:pt x="0" y="738"/>
                </a:moveTo>
                <a:cubicBezTo>
                  <a:pt x="61" y="634"/>
                  <a:pt x="281" y="228"/>
                  <a:pt x="369" y="114"/>
                </a:cubicBezTo>
                <a:cubicBezTo>
                  <a:pt x="457" y="0"/>
                  <a:pt x="526" y="27"/>
                  <a:pt x="567" y="4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6642100" y="5499100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V="1">
            <a:off x="6551613" y="5319713"/>
            <a:ext cx="315912" cy="584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7" name="Line 35"/>
          <p:cNvSpPr>
            <a:spLocks noChangeShapeType="1"/>
          </p:cNvSpPr>
          <p:nvPr/>
        </p:nvSpPr>
        <p:spPr bwMode="auto">
          <a:xfrm flipV="1">
            <a:off x="6867525" y="4149725"/>
            <a:ext cx="944563" cy="12588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379C3DF-B36F-424E-A3F6-6199EC894ECB}" type="slidenum">
              <a:rPr lang="en-US" altLang="ja-JP" sz="2000"/>
              <a:pPr eaLnBrk="1" hangingPunct="1"/>
              <a:t>22</a:t>
            </a:fld>
            <a:endParaRPr lang="en-US" altLang="ja-JP" sz="2000"/>
          </a:p>
        </p:txBody>
      </p:sp>
      <p:sp>
        <p:nvSpPr>
          <p:cNvPr id="123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 altLang="ja-JP" smtClean="0"/>
              <a:t>2D: 1</a:t>
            </a:r>
            <a:r>
              <a:rPr lang="ja-JP" altLang="en-US" smtClean="0"/>
              <a:t>階微分の近似</a:t>
            </a:r>
            <a:endParaRPr lang="en-US" altLang="ja-JP" smtClean="0"/>
          </a:p>
        </p:txBody>
      </p:sp>
      <p:sp>
        <p:nvSpPr>
          <p:cNvPr id="123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60450"/>
            <a:ext cx="8229600" cy="1738313"/>
          </a:xfrm>
        </p:spPr>
        <p:txBody>
          <a:bodyPr/>
          <a:lstStyle/>
          <a:p>
            <a:r>
              <a:rPr lang="en-US" altLang="ja-JP" smtClean="0"/>
              <a:t>1</a:t>
            </a:r>
            <a:r>
              <a:rPr lang="ja-JP" altLang="en-US" smtClean="0"/>
              <a:t>次元の場合と同じ</a:t>
            </a:r>
            <a:endParaRPr lang="en-US" altLang="ja-JP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611188" y="1806575"/>
          <a:ext cx="39624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数式" r:id="rId3" imgW="1269720" imgH="419040" progId="Equation.3">
                  <p:embed/>
                </p:oleObj>
              </mc:Choice>
              <mc:Fallback>
                <p:oleObj name="数式" r:id="rId3" imgW="126972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06575"/>
                        <a:ext cx="3962400" cy="1308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4892675" y="1806575"/>
          <a:ext cx="40005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数式" r:id="rId5" imgW="1282680" imgH="419040" progId="Equation.3">
                  <p:embed/>
                </p:oleObj>
              </mc:Choice>
              <mc:Fallback>
                <p:oleObj name="数式" r:id="rId5" imgW="12826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1806575"/>
                        <a:ext cx="4000500" cy="1308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Line 7"/>
          <p:cNvSpPr>
            <a:spLocks noChangeShapeType="1"/>
          </p:cNvSpPr>
          <p:nvPr/>
        </p:nvSpPr>
        <p:spPr bwMode="auto">
          <a:xfrm>
            <a:off x="1374775" y="6443663"/>
            <a:ext cx="1441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7" name="Line 8"/>
          <p:cNvSpPr>
            <a:spLocks noChangeShapeType="1"/>
          </p:cNvSpPr>
          <p:nvPr/>
        </p:nvSpPr>
        <p:spPr bwMode="auto">
          <a:xfrm flipV="1">
            <a:off x="1644650" y="5454650"/>
            <a:ext cx="1588" cy="1168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2292" name="Object 9"/>
          <p:cNvGraphicFramePr>
            <a:graphicFrameLocks noChangeAspect="1"/>
          </p:cNvGraphicFramePr>
          <p:nvPr/>
        </p:nvGraphicFramePr>
        <p:xfrm>
          <a:off x="2625725" y="648811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648811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0"/>
          <p:cNvGraphicFramePr>
            <a:graphicFrameLocks noChangeAspect="1"/>
          </p:cNvGraphicFramePr>
          <p:nvPr/>
        </p:nvGraphicFramePr>
        <p:xfrm>
          <a:off x="1196975" y="5184775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184775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Line 11"/>
          <p:cNvSpPr>
            <a:spLocks noChangeShapeType="1"/>
          </p:cNvSpPr>
          <p:nvPr/>
        </p:nvSpPr>
        <p:spPr bwMode="auto">
          <a:xfrm flipV="1">
            <a:off x="1463675" y="5815013"/>
            <a:ext cx="903288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2294" name="Object 12"/>
          <p:cNvGraphicFramePr>
            <a:graphicFrameLocks noChangeAspect="1"/>
          </p:cNvGraphicFramePr>
          <p:nvPr/>
        </p:nvGraphicFramePr>
        <p:xfrm>
          <a:off x="2006600" y="5468938"/>
          <a:ext cx="4079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数式" r:id="rId11" imgW="139680" imgH="164880" progId="Equation.3">
                  <p:embed/>
                </p:oleObj>
              </mc:Choice>
              <mc:Fallback>
                <p:oleObj name="数式" r:id="rId11" imgW="139680" imgH="1648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468938"/>
                        <a:ext cx="4079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Line 31"/>
          <p:cNvSpPr>
            <a:spLocks noChangeShapeType="1"/>
          </p:cNvSpPr>
          <p:nvPr/>
        </p:nvSpPr>
        <p:spPr bwMode="auto">
          <a:xfrm>
            <a:off x="5157788" y="4373563"/>
            <a:ext cx="14287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0" name="Arc 32"/>
          <p:cNvSpPr>
            <a:spLocks/>
          </p:cNvSpPr>
          <p:nvPr/>
        </p:nvSpPr>
        <p:spPr bwMode="auto">
          <a:xfrm rot="19216874" flipV="1">
            <a:off x="6173788" y="5853113"/>
            <a:ext cx="674687" cy="404812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2295" name="Object 33"/>
          <p:cNvGraphicFramePr>
            <a:graphicFrameLocks noChangeAspect="1"/>
          </p:cNvGraphicFramePr>
          <p:nvPr/>
        </p:nvGraphicFramePr>
        <p:xfrm>
          <a:off x="6530975" y="5994400"/>
          <a:ext cx="2905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数式" r:id="rId13" imgW="126720" imgH="177480" progId="Equation.3">
                  <p:embed/>
                </p:oleObj>
              </mc:Choice>
              <mc:Fallback>
                <p:oleObj name="数式" r:id="rId13" imgW="126720" imgH="1774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5994400"/>
                        <a:ext cx="29051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Arc 34"/>
          <p:cNvSpPr>
            <a:spLocks/>
          </p:cNvSpPr>
          <p:nvPr/>
        </p:nvSpPr>
        <p:spPr bwMode="auto">
          <a:xfrm flipV="1">
            <a:off x="5202238" y="6038850"/>
            <a:ext cx="1062037" cy="539750"/>
          </a:xfrm>
          <a:custGeom>
            <a:avLst/>
            <a:gdLst>
              <a:gd name="T0" fmla="*/ 0 w 37509"/>
              <a:gd name="T1" fmla="*/ 2147483647 h 21600"/>
              <a:gd name="T2" fmla="*/ 2147483647 w 37509"/>
              <a:gd name="T3" fmla="*/ 2147483647 h 21600"/>
              <a:gd name="T4" fmla="*/ 2147483647 w 37509"/>
              <a:gd name="T5" fmla="*/ 2147483647 h 21600"/>
              <a:gd name="T6" fmla="*/ 0 60000 65536"/>
              <a:gd name="T7" fmla="*/ 0 60000 65536"/>
              <a:gd name="T8" fmla="*/ 0 60000 65536"/>
              <a:gd name="T9" fmla="*/ 0 w 37509"/>
              <a:gd name="T10" fmla="*/ 0 h 21600"/>
              <a:gd name="T11" fmla="*/ 37509 w 375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09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</a:path>
              <a:path w="37509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2296" name="Object 35"/>
          <p:cNvGraphicFramePr>
            <a:graphicFrameLocks noChangeAspect="1"/>
          </p:cNvGraphicFramePr>
          <p:nvPr/>
        </p:nvGraphicFramePr>
        <p:xfrm>
          <a:off x="5562600" y="6453188"/>
          <a:ext cx="2905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数式" r:id="rId15" imgW="126720" imgH="177480" progId="Equation.3">
                  <p:embed/>
                </p:oleObj>
              </mc:Choice>
              <mc:Fallback>
                <p:oleObj name="数式" r:id="rId15" imgW="126720" imgH="177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453188"/>
                        <a:ext cx="290513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Line 36"/>
          <p:cNvSpPr>
            <a:spLocks noChangeShapeType="1"/>
          </p:cNvSpPr>
          <p:nvPr/>
        </p:nvSpPr>
        <p:spPr bwMode="auto">
          <a:xfrm>
            <a:off x="1916113" y="6308725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3" name="Line 37"/>
          <p:cNvSpPr>
            <a:spLocks noChangeShapeType="1"/>
          </p:cNvSpPr>
          <p:nvPr/>
        </p:nvSpPr>
        <p:spPr bwMode="auto">
          <a:xfrm>
            <a:off x="2455863" y="585946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4" name="Line 38"/>
          <p:cNvSpPr>
            <a:spLocks noChangeShapeType="1"/>
          </p:cNvSpPr>
          <p:nvPr/>
        </p:nvSpPr>
        <p:spPr bwMode="auto">
          <a:xfrm>
            <a:off x="2995613" y="540861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5" name="Line 39"/>
          <p:cNvSpPr>
            <a:spLocks noChangeShapeType="1"/>
          </p:cNvSpPr>
          <p:nvPr/>
        </p:nvSpPr>
        <p:spPr bwMode="auto">
          <a:xfrm>
            <a:off x="3535363" y="495935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6" name="Line 40"/>
          <p:cNvSpPr>
            <a:spLocks noChangeShapeType="1"/>
          </p:cNvSpPr>
          <p:nvPr/>
        </p:nvSpPr>
        <p:spPr bwMode="auto">
          <a:xfrm>
            <a:off x="4075113" y="450850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7" name="Line 41"/>
          <p:cNvSpPr>
            <a:spLocks noChangeShapeType="1"/>
          </p:cNvSpPr>
          <p:nvPr/>
        </p:nvSpPr>
        <p:spPr bwMode="auto">
          <a:xfrm flipV="1">
            <a:off x="1916113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8" name="Line 42"/>
          <p:cNvSpPr>
            <a:spLocks noChangeShapeType="1"/>
          </p:cNvSpPr>
          <p:nvPr/>
        </p:nvSpPr>
        <p:spPr bwMode="auto">
          <a:xfrm flipV="1">
            <a:off x="299720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9" name="Line 43"/>
          <p:cNvSpPr>
            <a:spLocks noChangeShapeType="1"/>
          </p:cNvSpPr>
          <p:nvPr/>
        </p:nvSpPr>
        <p:spPr bwMode="auto">
          <a:xfrm flipV="1">
            <a:off x="407670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0" name="Line 44"/>
          <p:cNvSpPr>
            <a:spLocks noChangeShapeType="1"/>
          </p:cNvSpPr>
          <p:nvPr/>
        </p:nvSpPr>
        <p:spPr bwMode="auto">
          <a:xfrm flipV="1">
            <a:off x="515778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1" name="Line 45"/>
          <p:cNvSpPr>
            <a:spLocks noChangeShapeType="1"/>
          </p:cNvSpPr>
          <p:nvPr/>
        </p:nvSpPr>
        <p:spPr bwMode="auto">
          <a:xfrm flipV="1">
            <a:off x="623728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2" name="Oval 30"/>
          <p:cNvSpPr>
            <a:spLocks noChangeArrowheads="1"/>
          </p:cNvSpPr>
          <p:nvPr/>
        </p:nvSpPr>
        <p:spPr bwMode="auto">
          <a:xfrm>
            <a:off x="5067300" y="4284663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23" name="Line 46"/>
          <p:cNvSpPr>
            <a:spLocks noChangeShapeType="1"/>
          </p:cNvSpPr>
          <p:nvPr/>
        </p:nvSpPr>
        <p:spPr bwMode="auto">
          <a:xfrm>
            <a:off x="4616450" y="5049838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4" name="Oval 47"/>
          <p:cNvSpPr>
            <a:spLocks noChangeArrowheads="1"/>
          </p:cNvSpPr>
          <p:nvPr/>
        </p:nvSpPr>
        <p:spPr bwMode="auto">
          <a:xfrm>
            <a:off x="4527550" y="4959350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25" name="Line 50"/>
          <p:cNvSpPr>
            <a:spLocks noChangeShapeType="1"/>
          </p:cNvSpPr>
          <p:nvPr/>
        </p:nvSpPr>
        <p:spPr bwMode="auto">
          <a:xfrm>
            <a:off x="6237288" y="4778375"/>
            <a:ext cx="15875" cy="6302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6" name="Oval 51"/>
          <p:cNvSpPr>
            <a:spLocks noChangeArrowheads="1"/>
          </p:cNvSpPr>
          <p:nvPr/>
        </p:nvSpPr>
        <p:spPr bwMode="auto">
          <a:xfrm>
            <a:off x="6146800" y="468947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27" name="Line 58"/>
          <p:cNvSpPr>
            <a:spLocks noChangeShapeType="1"/>
          </p:cNvSpPr>
          <p:nvPr/>
        </p:nvSpPr>
        <p:spPr bwMode="auto">
          <a:xfrm>
            <a:off x="4076700" y="5634038"/>
            <a:ext cx="14288" cy="6746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8" name="Line 68"/>
          <p:cNvSpPr>
            <a:spLocks noChangeShapeType="1"/>
          </p:cNvSpPr>
          <p:nvPr/>
        </p:nvSpPr>
        <p:spPr bwMode="auto">
          <a:xfrm>
            <a:off x="6237288" y="4149725"/>
            <a:ext cx="12700" cy="3587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9" name="Line 78"/>
          <p:cNvSpPr>
            <a:spLocks noChangeShapeType="1"/>
          </p:cNvSpPr>
          <p:nvPr/>
        </p:nvSpPr>
        <p:spPr bwMode="auto">
          <a:xfrm>
            <a:off x="4078288" y="4149725"/>
            <a:ext cx="14287" cy="12604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0" name="Line 79"/>
          <p:cNvSpPr>
            <a:spLocks noChangeShapeType="1"/>
          </p:cNvSpPr>
          <p:nvPr/>
        </p:nvSpPr>
        <p:spPr bwMode="auto">
          <a:xfrm>
            <a:off x="5697538" y="4194175"/>
            <a:ext cx="14287" cy="7651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1" name="Oval 80"/>
          <p:cNvSpPr>
            <a:spLocks noChangeArrowheads="1"/>
          </p:cNvSpPr>
          <p:nvPr/>
        </p:nvSpPr>
        <p:spPr bwMode="auto">
          <a:xfrm>
            <a:off x="5607050" y="41036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32" name="Line 81"/>
          <p:cNvSpPr>
            <a:spLocks noChangeShapeType="1"/>
          </p:cNvSpPr>
          <p:nvPr/>
        </p:nvSpPr>
        <p:spPr bwMode="auto">
          <a:xfrm>
            <a:off x="7304088" y="5049838"/>
            <a:ext cx="12700" cy="3587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3" name="Oval 53"/>
          <p:cNvSpPr>
            <a:spLocks noChangeArrowheads="1"/>
          </p:cNvSpPr>
          <p:nvPr/>
        </p:nvSpPr>
        <p:spPr bwMode="auto">
          <a:xfrm>
            <a:off x="3987800" y="41036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34" name="Line 82"/>
          <p:cNvSpPr>
            <a:spLocks noChangeShapeType="1"/>
          </p:cNvSpPr>
          <p:nvPr/>
        </p:nvSpPr>
        <p:spPr bwMode="auto">
          <a:xfrm>
            <a:off x="2997200" y="4148138"/>
            <a:ext cx="14288" cy="12604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5" name="Freeform 84"/>
          <p:cNvSpPr>
            <a:spLocks/>
          </p:cNvSpPr>
          <p:nvPr/>
        </p:nvSpPr>
        <p:spPr bwMode="auto">
          <a:xfrm>
            <a:off x="2997200" y="4149725"/>
            <a:ext cx="4319588" cy="900113"/>
          </a:xfrm>
          <a:custGeom>
            <a:avLst/>
            <a:gdLst>
              <a:gd name="T0" fmla="*/ 0 w 2721"/>
              <a:gd name="T1" fmla="*/ 0 h 567"/>
              <a:gd name="T2" fmla="*/ 2147483647 w 2721"/>
              <a:gd name="T3" fmla="*/ 2147483647 h 567"/>
              <a:gd name="T4" fmla="*/ 2147483647 w 2721"/>
              <a:gd name="T5" fmla="*/ 2147483647 h 567"/>
              <a:gd name="T6" fmla="*/ 2147483647 w 2721"/>
              <a:gd name="T7" fmla="*/ 2147483647 h 567"/>
              <a:gd name="T8" fmla="*/ 2147483647 w 2721"/>
              <a:gd name="T9" fmla="*/ 2147483647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1"/>
              <a:gd name="T16" fmla="*/ 0 h 567"/>
              <a:gd name="T17" fmla="*/ 2721 w 2721"/>
              <a:gd name="T18" fmla="*/ 567 h 5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1" h="567">
                <a:moveTo>
                  <a:pt x="0" y="0"/>
                </a:moveTo>
                <a:lnTo>
                  <a:pt x="675" y="29"/>
                </a:lnTo>
                <a:lnTo>
                  <a:pt x="1361" y="152"/>
                </a:lnTo>
                <a:lnTo>
                  <a:pt x="2038" y="394"/>
                </a:lnTo>
                <a:lnTo>
                  <a:pt x="2721" y="56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6" name="Freeform 85"/>
          <p:cNvSpPr>
            <a:spLocks/>
          </p:cNvSpPr>
          <p:nvPr/>
        </p:nvSpPr>
        <p:spPr bwMode="auto">
          <a:xfrm>
            <a:off x="4076700" y="4160838"/>
            <a:ext cx="2178050" cy="1465262"/>
          </a:xfrm>
          <a:custGeom>
            <a:avLst/>
            <a:gdLst>
              <a:gd name="T0" fmla="*/ 0 w 1372"/>
              <a:gd name="T1" fmla="*/ 2147483647 h 923"/>
              <a:gd name="T2" fmla="*/ 2147483647 w 1372"/>
              <a:gd name="T3" fmla="*/ 2147483647 h 923"/>
              <a:gd name="T4" fmla="*/ 2147483647 w 1372"/>
              <a:gd name="T5" fmla="*/ 2147483647 h 923"/>
              <a:gd name="T6" fmla="*/ 2147483647 w 1372"/>
              <a:gd name="T7" fmla="*/ 2147483647 h 923"/>
              <a:gd name="T8" fmla="*/ 2147483647 w 1372"/>
              <a:gd name="T9" fmla="*/ 0 h 9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2"/>
              <a:gd name="T16" fmla="*/ 0 h 923"/>
              <a:gd name="T17" fmla="*/ 1372 w 1372"/>
              <a:gd name="T18" fmla="*/ 923 h 9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2" h="923">
                <a:moveTo>
                  <a:pt x="0" y="923"/>
                </a:moveTo>
                <a:lnTo>
                  <a:pt x="343" y="545"/>
                </a:lnTo>
                <a:lnTo>
                  <a:pt x="686" y="140"/>
                </a:lnTo>
                <a:lnTo>
                  <a:pt x="1024" y="35"/>
                </a:lnTo>
                <a:lnTo>
                  <a:pt x="137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7" name="Oval 86"/>
          <p:cNvSpPr>
            <a:spLocks noChangeArrowheads="1"/>
          </p:cNvSpPr>
          <p:nvPr/>
        </p:nvSpPr>
        <p:spPr bwMode="auto">
          <a:xfrm>
            <a:off x="5067300" y="5319713"/>
            <a:ext cx="179388" cy="1793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2297" name="Object 87"/>
          <p:cNvGraphicFramePr>
            <a:graphicFrameLocks noChangeAspect="1"/>
          </p:cNvGraphicFramePr>
          <p:nvPr/>
        </p:nvGraphicFramePr>
        <p:xfrm>
          <a:off x="4932363" y="5454650"/>
          <a:ext cx="585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数式" r:id="rId17" imgW="330120" imgH="203040" progId="Equation.3">
                  <p:embed/>
                </p:oleObj>
              </mc:Choice>
              <mc:Fallback>
                <p:oleObj name="数式" r:id="rId17" imgW="330120" imgH="20304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454650"/>
                        <a:ext cx="5857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88"/>
          <p:cNvGraphicFramePr>
            <a:graphicFrameLocks noChangeAspect="1"/>
          </p:cNvGraphicFramePr>
          <p:nvPr/>
        </p:nvGraphicFramePr>
        <p:xfrm>
          <a:off x="4756150" y="3786188"/>
          <a:ext cx="5191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数式" r:id="rId19" imgW="228600" imgH="241200" progId="Equation.3">
                  <p:embed/>
                </p:oleObj>
              </mc:Choice>
              <mc:Fallback>
                <p:oleObj name="数式" r:id="rId19" imgW="228600" imgH="24120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3786188"/>
                        <a:ext cx="5191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89"/>
          <p:cNvGraphicFramePr>
            <a:graphicFrameLocks noChangeAspect="1"/>
          </p:cNvGraphicFramePr>
          <p:nvPr/>
        </p:nvGraphicFramePr>
        <p:xfrm>
          <a:off x="6327775" y="4238625"/>
          <a:ext cx="720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数式" r:id="rId21" imgW="317160" imgH="241200" progId="Equation.3">
                  <p:embed/>
                </p:oleObj>
              </mc:Choice>
              <mc:Fallback>
                <p:oleObj name="数式" r:id="rId21" imgW="317160" imgH="24120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4238625"/>
                        <a:ext cx="7207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90"/>
          <p:cNvGraphicFramePr>
            <a:graphicFrameLocks noChangeAspect="1"/>
          </p:cNvGraphicFramePr>
          <p:nvPr/>
        </p:nvGraphicFramePr>
        <p:xfrm>
          <a:off x="3806825" y="3608388"/>
          <a:ext cx="7191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数式" r:id="rId23" imgW="317160" imgH="241200" progId="Equation.3">
                  <p:embed/>
                </p:oleObj>
              </mc:Choice>
              <mc:Fallback>
                <p:oleObj name="数式" r:id="rId23" imgW="317160" imgH="24120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608388"/>
                        <a:ext cx="7191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91"/>
          <p:cNvGraphicFramePr>
            <a:graphicFrameLocks noChangeAspect="1"/>
          </p:cNvGraphicFramePr>
          <p:nvPr/>
        </p:nvGraphicFramePr>
        <p:xfrm>
          <a:off x="5303838" y="3589338"/>
          <a:ext cx="720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数式" r:id="rId25" imgW="317160" imgH="241200" progId="Equation.3">
                  <p:embed/>
                </p:oleObj>
              </mc:Choice>
              <mc:Fallback>
                <p:oleObj name="数式" r:id="rId25" imgW="317160" imgH="24120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3589338"/>
                        <a:ext cx="7207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92"/>
          <p:cNvGraphicFramePr>
            <a:graphicFrameLocks noChangeAspect="1"/>
          </p:cNvGraphicFramePr>
          <p:nvPr/>
        </p:nvGraphicFramePr>
        <p:xfrm>
          <a:off x="4032250" y="4464050"/>
          <a:ext cx="7191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数式" r:id="rId27" imgW="317160" imgH="241200" progId="Equation.3">
                  <p:embed/>
                </p:oleObj>
              </mc:Choice>
              <mc:Fallback>
                <p:oleObj name="数式" r:id="rId27" imgW="317160" imgH="24120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4464050"/>
                        <a:ext cx="7191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8" name="Line 93"/>
          <p:cNvSpPr>
            <a:spLocks noChangeShapeType="1"/>
          </p:cNvSpPr>
          <p:nvPr/>
        </p:nvSpPr>
        <p:spPr bwMode="auto">
          <a:xfrm>
            <a:off x="4751388" y="4284663"/>
            <a:ext cx="855662" cy="22383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9" name="Line 94"/>
          <p:cNvSpPr>
            <a:spLocks noChangeShapeType="1"/>
          </p:cNvSpPr>
          <p:nvPr/>
        </p:nvSpPr>
        <p:spPr bwMode="auto">
          <a:xfrm flipV="1">
            <a:off x="4797425" y="4149725"/>
            <a:ext cx="719138" cy="4937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40" name="Line 95"/>
          <p:cNvSpPr>
            <a:spLocks noChangeShapeType="1"/>
          </p:cNvSpPr>
          <p:nvPr/>
        </p:nvSpPr>
        <p:spPr bwMode="auto">
          <a:xfrm>
            <a:off x="3897313" y="3159125"/>
            <a:ext cx="944562" cy="11255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41" name="Text Box 96"/>
          <p:cNvSpPr txBox="1">
            <a:spLocks noChangeArrowheads="1"/>
          </p:cNvSpPr>
          <p:nvPr/>
        </p:nvSpPr>
        <p:spPr bwMode="auto">
          <a:xfrm>
            <a:off x="2411413" y="3114675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左右の差分</a:t>
            </a:r>
          </a:p>
        </p:txBody>
      </p:sp>
      <p:sp>
        <p:nvSpPr>
          <p:cNvPr id="12342" name="Text Box 97"/>
          <p:cNvSpPr txBox="1">
            <a:spLocks noChangeArrowheads="1"/>
          </p:cNvSpPr>
          <p:nvPr/>
        </p:nvSpPr>
        <p:spPr bwMode="auto">
          <a:xfrm>
            <a:off x="5292725" y="3114675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上下の差分</a:t>
            </a:r>
          </a:p>
        </p:txBody>
      </p:sp>
      <p:sp>
        <p:nvSpPr>
          <p:cNvPr id="12343" name="Line 98"/>
          <p:cNvSpPr>
            <a:spLocks noChangeShapeType="1"/>
          </p:cNvSpPr>
          <p:nvPr/>
        </p:nvSpPr>
        <p:spPr bwMode="auto">
          <a:xfrm flipH="1" flipV="1">
            <a:off x="5202238" y="3159125"/>
            <a:ext cx="90487" cy="11255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E89F0D8-7A00-4032-86CF-BCA7E392ED08}" type="slidenum">
              <a:rPr lang="en-US" altLang="ja-JP" sz="2000"/>
              <a:pPr eaLnBrk="1" hangingPunct="1"/>
              <a:t>23</a:t>
            </a:fld>
            <a:endParaRPr lang="en-US" altLang="ja-JP" sz="2000"/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altLang="ja-JP" smtClean="0"/>
              <a:t>2D: </a:t>
            </a:r>
            <a:r>
              <a:rPr lang="ja-JP" altLang="en-US" smtClean="0"/>
              <a:t>勾配ベクトル</a:t>
            </a:r>
          </a:p>
        </p:txBody>
      </p:sp>
      <p:sp>
        <p:nvSpPr>
          <p:cNvPr id="13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728663"/>
            <a:ext cx="8229600" cy="1738312"/>
          </a:xfrm>
        </p:spPr>
        <p:txBody>
          <a:bodyPr/>
          <a:lstStyle/>
          <a:p>
            <a:r>
              <a:rPr lang="ja-JP" altLang="en-US" smtClean="0"/>
              <a:t>値が最も増える方向</a:t>
            </a:r>
          </a:p>
          <a:p>
            <a:pPr lvl="1"/>
            <a:r>
              <a:rPr lang="ja-JP" altLang="en-US" smtClean="0"/>
              <a:t>横方向と縦方向の傾きをベクトルとしたもの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881063" y="1808163"/>
          <a:ext cx="73977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数式" r:id="rId3" imgW="2057400" imgH="241200" progId="Equation.3">
                  <p:embed/>
                </p:oleObj>
              </mc:Choice>
              <mc:Fallback>
                <p:oleObj name="数式" r:id="rId3" imgW="20574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808163"/>
                        <a:ext cx="7397750" cy="868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Line 8"/>
          <p:cNvSpPr>
            <a:spLocks noChangeShapeType="1"/>
          </p:cNvSpPr>
          <p:nvPr/>
        </p:nvSpPr>
        <p:spPr bwMode="auto">
          <a:xfrm>
            <a:off x="1374775" y="6443663"/>
            <a:ext cx="1441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7" name="Line 9"/>
          <p:cNvSpPr>
            <a:spLocks noChangeShapeType="1"/>
          </p:cNvSpPr>
          <p:nvPr/>
        </p:nvSpPr>
        <p:spPr bwMode="auto">
          <a:xfrm flipV="1">
            <a:off x="1644650" y="5454650"/>
            <a:ext cx="1588" cy="1168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15" name="Object 10"/>
          <p:cNvGraphicFramePr>
            <a:graphicFrameLocks noChangeAspect="1"/>
          </p:cNvGraphicFramePr>
          <p:nvPr/>
        </p:nvGraphicFramePr>
        <p:xfrm>
          <a:off x="2625725" y="648811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数式" r:id="rId5" imgW="126720" imgH="139680" progId="Equation.3">
                  <p:embed/>
                </p:oleObj>
              </mc:Choice>
              <mc:Fallback>
                <p:oleObj name="数式" r:id="rId5" imgW="126720" imgH="139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648811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1"/>
          <p:cNvGraphicFramePr>
            <a:graphicFrameLocks noChangeAspect="1"/>
          </p:cNvGraphicFramePr>
          <p:nvPr/>
        </p:nvGraphicFramePr>
        <p:xfrm>
          <a:off x="1196975" y="5184775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数式" r:id="rId7" imgW="152280" imgH="203040" progId="Equation.3">
                  <p:embed/>
                </p:oleObj>
              </mc:Choice>
              <mc:Fallback>
                <p:oleObj name="数式" r:id="rId7" imgW="152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184775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Line 12"/>
          <p:cNvSpPr>
            <a:spLocks noChangeShapeType="1"/>
          </p:cNvSpPr>
          <p:nvPr/>
        </p:nvSpPr>
        <p:spPr bwMode="auto">
          <a:xfrm flipV="1">
            <a:off x="1463675" y="5815013"/>
            <a:ext cx="903288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17" name="Object 13"/>
          <p:cNvGraphicFramePr>
            <a:graphicFrameLocks noChangeAspect="1"/>
          </p:cNvGraphicFramePr>
          <p:nvPr/>
        </p:nvGraphicFramePr>
        <p:xfrm>
          <a:off x="2006600" y="5468938"/>
          <a:ext cx="4079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数式" r:id="rId9" imgW="139680" imgH="164880" progId="Equation.3">
                  <p:embed/>
                </p:oleObj>
              </mc:Choice>
              <mc:Fallback>
                <p:oleObj name="数式" r:id="rId9" imgW="139680" imgH="164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468938"/>
                        <a:ext cx="4079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Arc 15"/>
          <p:cNvSpPr>
            <a:spLocks/>
          </p:cNvSpPr>
          <p:nvPr/>
        </p:nvSpPr>
        <p:spPr bwMode="auto">
          <a:xfrm rot="19216874" flipV="1">
            <a:off x="6173788" y="5853113"/>
            <a:ext cx="674687" cy="404812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18" name="Object 16"/>
          <p:cNvGraphicFramePr>
            <a:graphicFrameLocks noChangeAspect="1"/>
          </p:cNvGraphicFramePr>
          <p:nvPr/>
        </p:nvGraphicFramePr>
        <p:xfrm>
          <a:off x="6530975" y="5994400"/>
          <a:ext cx="2905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数式" r:id="rId11" imgW="126720" imgH="177480" progId="Equation.3">
                  <p:embed/>
                </p:oleObj>
              </mc:Choice>
              <mc:Fallback>
                <p:oleObj name="数式" r:id="rId11" imgW="12672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5994400"/>
                        <a:ext cx="29051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Arc 17"/>
          <p:cNvSpPr>
            <a:spLocks/>
          </p:cNvSpPr>
          <p:nvPr/>
        </p:nvSpPr>
        <p:spPr bwMode="auto">
          <a:xfrm flipV="1">
            <a:off x="5202238" y="6038850"/>
            <a:ext cx="1062037" cy="539750"/>
          </a:xfrm>
          <a:custGeom>
            <a:avLst/>
            <a:gdLst>
              <a:gd name="T0" fmla="*/ 0 w 37509"/>
              <a:gd name="T1" fmla="*/ 2147483647 h 21600"/>
              <a:gd name="T2" fmla="*/ 2147483647 w 37509"/>
              <a:gd name="T3" fmla="*/ 2147483647 h 21600"/>
              <a:gd name="T4" fmla="*/ 2147483647 w 37509"/>
              <a:gd name="T5" fmla="*/ 2147483647 h 21600"/>
              <a:gd name="T6" fmla="*/ 0 60000 65536"/>
              <a:gd name="T7" fmla="*/ 0 60000 65536"/>
              <a:gd name="T8" fmla="*/ 0 60000 65536"/>
              <a:gd name="T9" fmla="*/ 0 w 37509"/>
              <a:gd name="T10" fmla="*/ 0 h 21600"/>
              <a:gd name="T11" fmla="*/ 37509 w 375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09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</a:path>
              <a:path w="37509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3319" name="Object 18"/>
          <p:cNvGraphicFramePr>
            <a:graphicFrameLocks noChangeAspect="1"/>
          </p:cNvGraphicFramePr>
          <p:nvPr/>
        </p:nvGraphicFramePr>
        <p:xfrm>
          <a:off x="5562600" y="6453188"/>
          <a:ext cx="2905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数式" r:id="rId13" imgW="126720" imgH="177480" progId="Equation.3">
                  <p:embed/>
                </p:oleObj>
              </mc:Choice>
              <mc:Fallback>
                <p:oleObj name="数式" r:id="rId13" imgW="12672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453188"/>
                        <a:ext cx="290513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1916113" y="6308725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2455863" y="585946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2995613" y="540861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3535363" y="495935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4075113" y="450850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1916113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299720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V="1">
            <a:off x="407670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515778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V="1">
            <a:off x="623728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20" name="Object 49"/>
          <p:cNvGraphicFramePr>
            <a:graphicFrameLocks noChangeAspect="1"/>
          </p:cNvGraphicFramePr>
          <p:nvPr/>
        </p:nvGraphicFramePr>
        <p:xfrm>
          <a:off x="4932363" y="5454650"/>
          <a:ext cx="585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数式" r:id="rId15" imgW="330120" imgH="203040" progId="Equation.3">
                  <p:embed/>
                </p:oleObj>
              </mc:Choice>
              <mc:Fallback>
                <p:oleObj name="数式" r:id="rId15" imgW="330120" imgH="2030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454650"/>
                        <a:ext cx="5857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1" name="AutoShape 59"/>
          <p:cNvSpPr>
            <a:spLocks noChangeArrowheads="1"/>
          </p:cNvSpPr>
          <p:nvPr/>
        </p:nvSpPr>
        <p:spPr bwMode="auto">
          <a:xfrm rot="890919">
            <a:off x="3267075" y="3563938"/>
            <a:ext cx="3600450" cy="1485900"/>
          </a:xfrm>
          <a:prstGeom prst="parallelogram">
            <a:avLst>
              <a:gd name="adj" fmla="val 71571"/>
            </a:avLst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42" name="Line 55"/>
          <p:cNvSpPr>
            <a:spLocks noChangeShapeType="1"/>
          </p:cNvSpPr>
          <p:nvPr/>
        </p:nvSpPr>
        <p:spPr bwMode="auto">
          <a:xfrm>
            <a:off x="4662488" y="4238625"/>
            <a:ext cx="1123950" cy="31591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3" name="Line 56"/>
          <p:cNvSpPr>
            <a:spLocks noChangeShapeType="1"/>
          </p:cNvSpPr>
          <p:nvPr/>
        </p:nvSpPr>
        <p:spPr bwMode="auto">
          <a:xfrm flipV="1">
            <a:off x="4797425" y="4149725"/>
            <a:ext cx="719138" cy="4937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3321" name="Object 57"/>
          <p:cNvGraphicFramePr>
            <a:graphicFrameLocks noChangeAspect="1"/>
          </p:cNvGraphicFramePr>
          <p:nvPr/>
        </p:nvGraphicFramePr>
        <p:xfrm>
          <a:off x="3897313" y="3789363"/>
          <a:ext cx="8112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数式" r:id="rId17" imgW="380880" imgH="241200" progId="Equation.3">
                  <p:embed/>
                </p:oleObj>
              </mc:Choice>
              <mc:Fallback>
                <p:oleObj name="数式" r:id="rId17" imgW="380880" imgH="2412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789363"/>
                        <a:ext cx="81121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4" name="Line 14"/>
          <p:cNvSpPr>
            <a:spLocks noChangeShapeType="1"/>
          </p:cNvSpPr>
          <p:nvPr/>
        </p:nvSpPr>
        <p:spPr bwMode="auto">
          <a:xfrm>
            <a:off x="5157788" y="4373563"/>
            <a:ext cx="0" cy="10810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5" name="Text Box 60"/>
          <p:cNvSpPr txBox="1">
            <a:spLocks noChangeArrowheads="1"/>
          </p:cNvSpPr>
          <p:nvPr/>
        </p:nvSpPr>
        <p:spPr bwMode="auto">
          <a:xfrm>
            <a:off x="1452563" y="3563938"/>
            <a:ext cx="1878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2</a:t>
            </a:r>
            <a:r>
              <a:rPr lang="ja-JP" altLang="en-US"/>
              <a:t>本の接線が</a:t>
            </a:r>
          </a:p>
          <a:p>
            <a:pPr eaLnBrk="1" hangingPunct="1"/>
            <a:r>
              <a:rPr lang="ja-JP" altLang="en-US"/>
              <a:t>のる平面</a:t>
            </a:r>
            <a:br>
              <a:rPr lang="ja-JP" altLang="en-US"/>
            </a:br>
            <a:r>
              <a:rPr lang="en-US" altLang="ja-JP"/>
              <a:t>(</a:t>
            </a:r>
            <a:r>
              <a:rPr lang="ja-JP" altLang="en-US"/>
              <a:t>接平面</a:t>
            </a:r>
            <a:r>
              <a:rPr lang="en-US" altLang="ja-JP"/>
              <a:t>)</a:t>
            </a:r>
          </a:p>
        </p:txBody>
      </p:sp>
      <p:graphicFrame>
        <p:nvGraphicFramePr>
          <p:cNvPr id="13322" name="Object 61"/>
          <p:cNvGraphicFramePr>
            <a:graphicFrameLocks noChangeAspect="1"/>
          </p:cNvGraphicFramePr>
          <p:nvPr/>
        </p:nvGraphicFramePr>
        <p:xfrm>
          <a:off x="5427663" y="3789363"/>
          <a:ext cx="8112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数式" r:id="rId19" imgW="380880" imgH="241200" progId="Equation.3">
                  <p:embed/>
                </p:oleObj>
              </mc:Choice>
              <mc:Fallback>
                <p:oleObj name="数式" r:id="rId19" imgW="380880" imgH="241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3789363"/>
                        <a:ext cx="81121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6" name="Line 62"/>
          <p:cNvSpPr>
            <a:spLocks noChangeShapeType="1"/>
          </p:cNvSpPr>
          <p:nvPr/>
        </p:nvSpPr>
        <p:spPr bwMode="auto">
          <a:xfrm flipH="1" flipV="1">
            <a:off x="4886325" y="3924300"/>
            <a:ext cx="271463" cy="449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7" name="Line 63"/>
          <p:cNvSpPr>
            <a:spLocks noChangeShapeType="1"/>
          </p:cNvSpPr>
          <p:nvPr/>
        </p:nvSpPr>
        <p:spPr bwMode="auto">
          <a:xfrm>
            <a:off x="3222625" y="3968750"/>
            <a:ext cx="31432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8" name="Oval 29"/>
          <p:cNvSpPr>
            <a:spLocks noChangeArrowheads="1"/>
          </p:cNvSpPr>
          <p:nvPr/>
        </p:nvSpPr>
        <p:spPr bwMode="auto">
          <a:xfrm>
            <a:off x="5067300" y="4284663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49" name="Oval 48"/>
          <p:cNvSpPr>
            <a:spLocks noChangeArrowheads="1"/>
          </p:cNvSpPr>
          <p:nvPr/>
        </p:nvSpPr>
        <p:spPr bwMode="auto">
          <a:xfrm>
            <a:off x="5067300" y="5319713"/>
            <a:ext cx="179388" cy="1793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50" name="Text Box 68"/>
          <p:cNvSpPr txBox="1">
            <a:spLocks noChangeArrowheads="1"/>
          </p:cNvSpPr>
          <p:nvPr/>
        </p:nvSpPr>
        <p:spPr bwMode="auto">
          <a:xfrm>
            <a:off x="4783138" y="2697163"/>
            <a:ext cx="3778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ここに立ったときに</a:t>
            </a:r>
            <a:br>
              <a:rPr lang="ja-JP" altLang="en-US"/>
            </a:br>
            <a:r>
              <a:rPr lang="ja-JP" altLang="en-US"/>
              <a:t>最も坂道が急になる </a:t>
            </a:r>
            <a:r>
              <a:rPr lang="en-US" altLang="ja-JP"/>
              <a:t>xy</a:t>
            </a:r>
            <a:r>
              <a:rPr lang="ja-JP" altLang="en-US"/>
              <a:t>方向</a:t>
            </a:r>
          </a:p>
        </p:txBody>
      </p:sp>
      <p:sp>
        <p:nvSpPr>
          <p:cNvPr id="13351" name="Line 69"/>
          <p:cNvSpPr>
            <a:spLocks noChangeShapeType="1"/>
          </p:cNvSpPr>
          <p:nvPr/>
        </p:nvSpPr>
        <p:spPr bwMode="auto">
          <a:xfrm flipH="1">
            <a:off x="5157788" y="3473450"/>
            <a:ext cx="314325" cy="855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1776374-EE3F-43CC-8529-F367D0B1AA3C}" type="slidenum">
              <a:rPr lang="en-US" altLang="ja-JP" sz="2000"/>
              <a:pPr eaLnBrk="1" hangingPunct="1"/>
              <a:t>24</a:t>
            </a:fld>
            <a:endParaRPr lang="en-US" altLang="ja-JP" sz="2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altLang="ja-JP" smtClean="0"/>
              <a:t>2D</a:t>
            </a:r>
            <a:r>
              <a:rPr lang="ja-JP" altLang="en-US" smtClean="0"/>
              <a:t>：エッジ抽出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54088"/>
            <a:ext cx="8229600" cy="1738312"/>
          </a:xfrm>
        </p:spPr>
        <p:txBody>
          <a:bodyPr/>
          <a:lstStyle/>
          <a:p>
            <a:r>
              <a:rPr lang="ja-JP" altLang="en-US" smtClean="0"/>
              <a:t>勾配ベクトルの長さが極端に大きいところ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1736725" y="1584325"/>
          <a:ext cx="53101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数式" r:id="rId3" imgW="1612800" imgH="304560" progId="Equation.3">
                  <p:embed/>
                </p:oleObj>
              </mc:Choice>
              <mc:Fallback>
                <p:oleObj name="数式" r:id="rId3" imgW="1612800" imgH="304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584325"/>
                        <a:ext cx="5310188" cy="1004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49"/>
          <p:cNvSpPr txBox="1">
            <a:spLocks noChangeArrowheads="1"/>
          </p:cNvSpPr>
          <p:nvPr/>
        </p:nvSpPr>
        <p:spPr bwMode="auto">
          <a:xfrm>
            <a:off x="5224463" y="5949950"/>
            <a:ext cx="2265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バンプに</a:t>
            </a:r>
          </a:p>
          <a:p>
            <a:pPr eaLnBrk="1" hangingPunct="1"/>
            <a:r>
              <a:rPr lang="ja-JP" altLang="en-US"/>
              <a:t>なっているところ</a:t>
            </a: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4260" r="1457" b="1253"/>
          <a:stretch>
            <a:fillRect/>
          </a:stretch>
        </p:blipFill>
        <p:spPr bwMode="auto">
          <a:xfrm>
            <a:off x="1106488" y="2933700"/>
            <a:ext cx="278765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5688" r="4320" b="2657"/>
          <a:stretch>
            <a:fillRect/>
          </a:stretch>
        </p:blipFill>
        <p:spPr bwMode="auto">
          <a:xfrm>
            <a:off x="4751388" y="2798763"/>
            <a:ext cx="310356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Line 52"/>
          <p:cNvSpPr>
            <a:spLocks noChangeShapeType="1"/>
          </p:cNvSpPr>
          <p:nvPr/>
        </p:nvSpPr>
        <p:spPr bwMode="auto">
          <a:xfrm flipV="1">
            <a:off x="6057900" y="4778375"/>
            <a:ext cx="223838" cy="1260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6" name="Text Box 53"/>
          <p:cNvSpPr txBox="1">
            <a:spLocks noChangeArrowheads="1"/>
          </p:cNvSpPr>
          <p:nvPr/>
        </p:nvSpPr>
        <p:spPr bwMode="auto">
          <a:xfrm>
            <a:off x="1106488" y="5903913"/>
            <a:ext cx="2600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白黒が極端に</a:t>
            </a:r>
          </a:p>
          <a:p>
            <a:pPr eaLnBrk="1" hangingPunct="1"/>
            <a:r>
              <a:rPr lang="ja-JP" altLang="en-US"/>
              <a:t>変わっているところ</a:t>
            </a:r>
          </a:p>
        </p:txBody>
      </p:sp>
      <p:sp>
        <p:nvSpPr>
          <p:cNvPr id="14347" name="Line 54"/>
          <p:cNvSpPr>
            <a:spLocks noChangeShapeType="1"/>
          </p:cNvSpPr>
          <p:nvPr/>
        </p:nvSpPr>
        <p:spPr bwMode="auto">
          <a:xfrm flipV="1">
            <a:off x="2006600" y="4914900"/>
            <a:ext cx="403225" cy="1035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62FAA5A-E4DA-49B8-8AC9-7FF4DA0D54C8}" type="slidenum">
              <a:rPr lang="en-US" altLang="ja-JP" sz="2000"/>
              <a:pPr eaLnBrk="1" hangingPunct="1"/>
              <a:t>25</a:t>
            </a:fld>
            <a:endParaRPr lang="en-US" altLang="ja-JP" sz="20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FF40FF"/>
                </a:solidFill>
              </a:rPr>
              <a:t>プログラミング課題 </a:t>
            </a:r>
            <a:r>
              <a:rPr lang="en-US" altLang="ja-JP" smtClean="0">
                <a:solidFill>
                  <a:srgbClr val="FF40FF"/>
                </a:solidFill>
              </a:rPr>
              <a:t>3</a:t>
            </a:r>
            <a:endParaRPr lang="ja-JP" altLang="en-US" smtClean="0">
              <a:solidFill>
                <a:srgbClr val="FF40FF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28750"/>
            <a:ext cx="8229600" cy="4933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u="sng" smtClean="0"/>
              <a:t>prog2-1</a:t>
            </a:r>
            <a:r>
              <a:rPr lang="ja-JP" altLang="en-US" u="sng" smtClean="0"/>
              <a:t>を使う</a:t>
            </a:r>
            <a:r>
              <a:rPr lang="en-US" altLang="ja-JP" smtClean="0"/>
              <a:t>: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ja-JP" altLang="en-US" smtClean="0"/>
              <a:t>１階微分値を計算してエッジを検出する関数 </a:t>
            </a:r>
            <a:r>
              <a:rPr lang="en-US" altLang="ja-JP" smtClean="0"/>
              <a:t>“detectEdge” </a:t>
            </a:r>
            <a:r>
              <a:rPr lang="ja-JP" altLang="en-US" smtClean="0"/>
              <a:t>を完成させよ</a:t>
            </a:r>
            <a:endParaRPr lang="en-US" altLang="ja-JP" smtClean="0"/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ja-JP" altLang="en-US" smtClean="0"/>
              <a:t>エッジになった頂点を赤く描画するための関数 </a:t>
            </a:r>
            <a:r>
              <a:rPr lang="en-US" altLang="ja-JP" smtClean="0"/>
              <a:t>“drawEdge” </a:t>
            </a:r>
            <a:r>
              <a:rPr lang="ja-JP" altLang="en-US" smtClean="0"/>
              <a:t>を完成させよ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u="sng" smtClean="0"/>
              <a:t>prog2-2</a:t>
            </a:r>
            <a:r>
              <a:rPr lang="ja-JP" altLang="en-US" u="sng" smtClean="0"/>
              <a:t>を使う</a:t>
            </a:r>
            <a:r>
              <a:rPr lang="en-US" altLang="ja-JP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mtClean="0"/>
              <a:t>３．勾配の長さを計算してエッジを検出する関数</a:t>
            </a:r>
            <a:r>
              <a:rPr lang="en-US" altLang="ja-JP" smtClean="0"/>
              <a:t>”detectEdge” </a:t>
            </a:r>
            <a:r>
              <a:rPr lang="ja-JP" altLang="en-US" smtClean="0"/>
              <a:t>を完成させよ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F9E56EC-1CCF-4232-AE54-411626983A61}" type="slidenum">
              <a:rPr lang="en-US" altLang="ja-JP" sz="2000"/>
              <a:pPr eaLnBrk="1" hangingPunct="1"/>
              <a:t>26</a:t>
            </a:fld>
            <a:endParaRPr lang="en-US" altLang="ja-JP" sz="20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392737"/>
          </a:xfrm>
        </p:spPr>
        <p:txBody>
          <a:bodyPr/>
          <a:lstStyle/>
          <a:p>
            <a:pPr eaLnBrk="1" hangingPunct="1"/>
            <a:r>
              <a:rPr lang="ja-JP" altLang="en-US" smtClean="0"/>
              <a:t>微分量計算とその応用</a:t>
            </a:r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ラスタデータとは？</a:t>
            </a:r>
          </a:p>
          <a:p>
            <a:pPr lvl="1" eaLnBrk="1" hangingPunct="1"/>
            <a:r>
              <a:rPr lang="ja-JP" altLang="en-US" smtClean="0"/>
              <a:t>１階微分とエッジ検出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階微分と平滑化</a:t>
            </a:r>
            <a:endParaRPr lang="en-US" altLang="ja-JP" smtClean="0"/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エッジを保存した平滑化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階微分量を使った領域分割</a:t>
            </a:r>
          </a:p>
          <a:p>
            <a:pPr lvl="1" eaLnBrk="1" hangingPunct="1"/>
            <a:r>
              <a:rPr lang="ja-JP" altLang="en-US" smtClean="0"/>
              <a:t>より高度なエッジ検出方法 </a:t>
            </a:r>
            <a:r>
              <a:rPr lang="en-US" altLang="ja-JP" smtClean="0"/>
              <a:t>(Canny </a:t>
            </a:r>
            <a:r>
              <a:rPr lang="ja-JP" altLang="en-US" smtClean="0"/>
              <a:t>の方法</a:t>
            </a:r>
            <a:r>
              <a:rPr lang="en-US" altLang="ja-JP" smtClean="0"/>
              <a:t>)</a:t>
            </a:r>
          </a:p>
          <a:p>
            <a:pPr lvl="1" eaLnBrk="1" hangingPunct="1"/>
            <a:endParaRPr lang="ja-JP" altLang="en-US" smtClean="0"/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>
            <a:off x="250825" y="3384550"/>
            <a:ext cx="630238" cy="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14D57C2-2FA6-4ABD-9031-AC3F7D513EF3}" type="slidenum">
              <a:rPr lang="en-US" altLang="ja-JP" sz="2000"/>
              <a:pPr eaLnBrk="1" hangingPunct="1"/>
              <a:t>27</a:t>
            </a:fld>
            <a:endParaRPr lang="en-US" altLang="ja-JP" sz="20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0963"/>
            <a:ext cx="8229600" cy="1143001"/>
          </a:xfrm>
        </p:spPr>
        <p:txBody>
          <a:bodyPr/>
          <a:lstStyle/>
          <a:p>
            <a:r>
              <a:rPr lang="ja-JP" altLang="en-US" smtClean="0"/>
              <a:t>平滑化 </a:t>
            </a:r>
            <a:r>
              <a:rPr lang="en-US" altLang="ja-JP" smtClean="0"/>
              <a:t>(</a:t>
            </a:r>
            <a:r>
              <a:rPr lang="ja-JP" altLang="en-US" smtClean="0"/>
              <a:t>ノイズ除去</a:t>
            </a:r>
            <a:r>
              <a:rPr lang="en-US" altLang="ja-JP" smtClean="0"/>
              <a:t>)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63600"/>
            <a:ext cx="8229600" cy="749300"/>
          </a:xfrm>
        </p:spPr>
        <p:txBody>
          <a:bodyPr/>
          <a:lstStyle/>
          <a:p>
            <a:r>
              <a:rPr lang="en-US" altLang="ja-JP" smtClean="0"/>
              <a:t>2</a:t>
            </a:r>
            <a:r>
              <a:rPr lang="ja-JP" altLang="en-US" smtClean="0"/>
              <a:t>階微分の応用先の一例</a:t>
            </a:r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4529"/>
          <a:stretch>
            <a:fillRect/>
          </a:stretch>
        </p:blipFill>
        <p:spPr bwMode="auto">
          <a:xfrm>
            <a:off x="304800" y="1584325"/>
            <a:ext cx="30527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538288"/>
            <a:ext cx="3284537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/>
          <a:stretch>
            <a:fillRect/>
          </a:stretch>
        </p:blipFill>
        <p:spPr bwMode="auto">
          <a:xfrm>
            <a:off x="1274763" y="3687763"/>
            <a:ext cx="315118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9"/>
          <a:stretch>
            <a:fillRect/>
          </a:stretch>
        </p:blipFill>
        <p:spPr bwMode="auto">
          <a:xfrm>
            <a:off x="5865813" y="3654425"/>
            <a:ext cx="31162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4572000" y="4778375"/>
            <a:ext cx="900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402013" y="23495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画像表示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518025" y="5364163"/>
            <a:ext cx="1331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高さ表示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9D44DD0-3CF4-4E82-93C5-7C111A8DBF58}" type="slidenum">
              <a:rPr lang="en-US" altLang="ja-JP" sz="2000"/>
              <a:pPr eaLnBrk="1" hangingPunct="1"/>
              <a:t>28</a:t>
            </a:fld>
            <a:endParaRPr lang="en-US" altLang="ja-JP" sz="200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altLang="ja-JP" smtClean="0"/>
              <a:t>1D: 2</a:t>
            </a:r>
            <a:r>
              <a:rPr lang="ja-JP" altLang="en-US" smtClean="0"/>
              <a:t>階微分値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50900"/>
            <a:ext cx="8712200" cy="622300"/>
          </a:xfrm>
        </p:spPr>
        <p:txBody>
          <a:bodyPr/>
          <a:lstStyle/>
          <a:p>
            <a:r>
              <a:rPr lang="ja-JP" altLang="en-US" sz="2800" smtClean="0">
                <a:solidFill>
                  <a:srgbClr val="FF0000"/>
                </a:solidFill>
              </a:rPr>
              <a:t>下に凸</a:t>
            </a:r>
            <a:r>
              <a:rPr lang="en-US" altLang="ja-JP" sz="2800" smtClean="0">
                <a:solidFill>
                  <a:srgbClr val="FF0000"/>
                </a:solidFill>
              </a:rPr>
              <a:t>(</a:t>
            </a:r>
            <a:r>
              <a:rPr lang="ja-JP" altLang="en-US" sz="2800" smtClean="0">
                <a:solidFill>
                  <a:srgbClr val="FF0000"/>
                </a:solidFill>
              </a:rPr>
              <a:t>正</a:t>
            </a:r>
            <a:r>
              <a:rPr lang="en-US" altLang="ja-JP" sz="2800" smtClean="0">
                <a:solidFill>
                  <a:srgbClr val="FF0000"/>
                </a:solidFill>
              </a:rPr>
              <a:t>)</a:t>
            </a:r>
            <a:r>
              <a:rPr lang="ja-JP" altLang="en-US" sz="2800" smtClean="0"/>
              <a:t>か</a:t>
            </a:r>
            <a:r>
              <a:rPr lang="ja-JP" altLang="en-US" sz="2800" smtClean="0">
                <a:solidFill>
                  <a:srgbClr val="0000FF"/>
                </a:solidFill>
              </a:rPr>
              <a:t>上に凸</a:t>
            </a:r>
            <a:r>
              <a:rPr lang="en-US" altLang="ja-JP" sz="2800" smtClean="0">
                <a:solidFill>
                  <a:srgbClr val="0000FF"/>
                </a:solidFill>
              </a:rPr>
              <a:t>(</a:t>
            </a:r>
            <a:r>
              <a:rPr lang="ja-JP" altLang="en-US" sz="2800" smtClean="0">
                <a:solidFill>
                  <a:srgbClr val="0000FF"/>
                </a:solidFill>
              </a:rPr>
              <a:t>負</a:t>
            </a:r>
            <a:r>
              <a:rPr lang="en-US" altLang="ja-JP" sz="2800" smtClean="0">
                <a:solidFill>
                  <a:srgbClr val="0000FF"/>
                </a:solidFill>
              </a:rPr>
              <a:t>)</a:t>
            </a:r>
            <a:r>
              <a:rPr lang="ja-JP" altLang="en-US" sz="2800" smtClean="0"/>
              <a:t>か？ </a:t>
            </a:r>
            <a:r>
              <a:rPr lang="en-US" altLang="ja-JP" sz="2800" smtClean="0"/>
              <a:t>(</a:t>
            </a:r>
            <a:r>
              <a:rPr lang="ja-JP" altLang="en-US" sz="2800" smtClean="0"/>
              <a:t>曲率とは違うので注意</a:t>
            </a:r>
            <a:r>
              <a:rPr lang="en-US" altLang="ja-JP" sz="2800" smtClean="0"/>
              <a:t>)</a:t>
            </a: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-61913" y="1606550"/>
          <a:ext cx="9228138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数式" r:id="rId3" imgW="3555720" imgH="482400" progId="Equation.3">
                  <p:embed/>
                </p:oleObj>
              </mc:Choice>
              <mc:Fallback>
                <p:oleObj name="数式" r:id="rId3" imgW="355572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1606550"/>
                        <a:ext cx="9228138" cy="1255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9" descr="F:\modeling\class\2\graph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933700"/>
            <a:ext cx="701198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rot="5400000" flipH="1" flipV="1">
            <a:off x="-329406" y="5291931"/>
            <a:ext cx="2622550" cy="1588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849313" y="6424613"/>
            <a:ext cx="4356100" cy="20637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82600" y="347345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数式" r:id="rId6" imgW="152280" imgH="203040" progId="Equation.3">
                  <p:embed/>
                </p:oleObj>
              </mc:Choice>
              <mc:Fallback>
                <p:oleObj name="数式" r:id="rId6" imgW="1522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47345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7"/>
          <p:cNvGraphicFramePr>
            <a:graphicFrameLocks noChangeAspect="1"/>
          </p:cNvGraphicFramePr>
          <p:nvPr/>
        </p:nvGraphicFramePr>
        <p:xfrm>
          <a:off x="5194300" y="6318250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数式" r:id="rId8" imgW="126720" imgH="139680" progId="Equation.3">
                  <p:embed/>
                </p:oleObj>
              </mc:Choice>
              <mc:Fallback>
                <p:oleObj name="数式" r:id="rId8" imgW="126720" imgH="139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6318250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4076700" y="3068638"/>
            <a:ext cx="90488" cy="3240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2" name="Oval 14"/>
          <p:cNvSpPr>
            <a:spLocks noChangeArrowheads="1"/>
          </p:cNvSpPr>
          <p:nvPr/>
        </p:nvSpPr>
        <p:spPr bwMode="auto">
          <a:xfrm>
            <a:off x="3897313" y="4284663"/>
            <a:ext cx="404812" cy="4048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4257675" y="36988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変曲点</a:t>
            </a:r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 flipH="1">
            <a:off x="4257675" y="4149725"/>
            <a:ext cx="449263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>
            <a:off x="4122738" y="3467100"/>
            <a:ext cx="898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 flipH="1">
            <a:off x="3176588" y="3467100"/>
            <a:ext cx="8096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7" name="Text Box 20"/>
          <p:cNvSpPr txBox="1">
            <a:spLocks noChangeArrowheads="1"/>
          </p:cNvSpPr>
          <p:nvPr/>
        </p:nvSpPr>
        <p:spPr bwMode="auto">
          <a:xfrm>
            <a:off x="4148138" y="3016250"/>
            <a:ext cx="109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下に凸</a:t>
            </a:r>
          </a:p>
        </p:txBody>
      </p:sp>
      <p:sp>
        <p:nvSpPr>
          <p:cNvPr id="15378" name="Text Box 21"/>
          <p:cNvSpPr txBox="1">
            <a:spLocks noChangeArrowheads="1"/>
          </p:cNvSpPr>
          <p:nvPr/>
        </p:nvSpPr>
        <p:spPr bwMode="auto">
          <a:xfrm>
            <a:off x="2971800" y="3016250"/>
            <a:ext cx="1090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上に凸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D59CD94-555F-4065-A088-7270EF95AE19}" type="slidenum">
              <a:rPr lang="en-US" altLang="ja-JP" sz="2000"/>
              <a:pPr eaLnBrk="1" hangingPunct="1"/>
              <a:t>29</a:t>
            </a:fld>
            <a:endParaRPr lang="en-US" altLang="ja-JP" sz="2000"/>
          </a:p>
        </p:txBody>
      </p:sp>
      <p:sp>
        <p:nvSpPr>
          <p:cNvPr id="163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0963"/>
            <a:ext cx="8229600" cy="1143001"/>
          </a:xfrm>
        </p:spPr>
        <p:txBody>
          <a:bodyPr/>
          <a:lstStyle/>
          <a:p>
            <a:r>
              <a:rPr lang="en-US" altLang="ja-JP" smtClean="0"/>
              <a:t>1D: 2</a:t>
            </a:r>
            <a:r>
              <a:rPr lang="ja-JP" altLang="en-US" smtClean="0"/>
              <a:t>階微分の近似</a:t>
            </a:r>
            <a:endParaRPr lang="en-US" altLang="ja-JP" smtClean="0"/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5534025" y="2708275"/>
          <a:ext cx="2894013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数式" r:id="rId3" imgW="990360" imgH="393480" progId="Equation.3">
                  <p:embed/>
                </p:oleObj>
              </mc:Choice>
              <mc:Fallback>
                <p:oleObj name="数式" r:id="rId3" imgW="9903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708275"/>
                        <a:ext cx="2894013" cy="1147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Line 7"/>
          <p:cNvSpPr>
            <a:spLocks noChangeShapeType="1"/>
          </p:cNvSpPr>
          <p:nvPr/>
        </p:nvSpPr>
        <p:spPr bwMode="auto">
          <a:xfrm>
            <a:off x="1376363" y="6400800"/>
            <a:ext cx="6121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0" name="Line 8"/>
          <p:cNvSpPr>
            <a:spLocks noChangeShapeType="1"/>
          </p:cNvSpPr>
          <p:nvPr/>
        </p:nvSpPr>
        <p:spPr bwMode="auto">
          <a:xfrm flipV="1">
            <a:off x="1557338" y="4283075"/>
            <a:ext cx="0" cy="23860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1" name="Freeform 9"/>
          <p:cNvSpPr>
            <a:spLocks/>
          </p:cNvSpPr>
          <p:nvPr/>
        </p:nvSpPr>
        <p:spPr bwMode="auto">
          <a:xfrm>
            <a:off x="1360488" y="4397375"/>
            <a:ext cx="6184900" cy="990600"/>
          </a:xfrm>
          <a:custGeom>
            <a:avLst/>
            <a:gdLst>
              <a:gd name="T0" fmla="*/ 0 w 3896"/>
              <a:gd name="T1" fmla="*/ 2147483647 h 624"/>
              <a:gd name="T2" fmla="*/ 2147483647 w 3896"/>
              <a:gd name="T3" fmla="*/ 2147483647 h 624"/>
              <a:gd name="T4" fmla="*/ 2147483647 w 3896"/>
              <a:gd name="T5" fmla="*/ 2147483647 h 624"/>
              <a:gd name="T6" fmla="*/ 2147483647 w 3896"/>
              <a:gd name="T7" fmla="*/ 0 h 624"/>
              <a:gd name="T8" fmla="*/ 2147483647 w 3896"/>
              <a:gd name="T9" fmla="*/ 2147483647 h 624"/>
              <a:gd name="T10" fmla="*/ 2147483647 w 3896"/>
              <a:gd name="T11" fmla="*/ 2147483647 h 624"/>
              <a:gd name="T12" fmla="*/ 2147483647 w 3896"/>
              <a:gd name="T13" fmla="*/ 2147483647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6"/>
              <a:gd name="T22" fmla="*/ 0 h 624"/>
              <a:gd name="T23" fmla="*/ 3896 w 3896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6" h="624">
                <a:moveTo>
                  <a:pt x="0" y="532"/>
                </a:moveTo>
                <a:lnTo>
                  <a:pt x="321" y="330"/>
                </a:lnTo>
                <a:lnTo>
                  <a:pt x="1170" y="66"/>
                </a:lnTo>
                <a:lnTo>
                  <a:pt x="2023" y="0"/>
                </a:lnTo>
                <a:lnTo>
                  <a:pt x="2902" y="624"/>
                </a:lnTo>
                <a:lnTo>
                  <a:pt x="3711" y="308"/>
                </a:lnTo>
                <a:lnTo>
                  <a:pt x="3896" y="24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2" name="Line 10"/>
          <p:cNvSpPr>
            <a:spLocks noChangeShapeType="1"/>
          </p:cNvSpPr>
          <p:nvPr/>
        </p:nvSpPr>
        <p:spPr bwMode="auto">
          <a:xfrm>
            <a:off x="3267075" y="4510088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3" name="Line 11"/>
          <p:cNvSpPr>
            <a:spLocks noChangeShapeType="1"/>
          </p:cNvSpPr>
          <p:nvPr/>
        </p:nvSpPr>
        <p:spPr bwMode="auto">
          <a:xfrm>
            <a:off x="1916113" y="4914900"/>
            <a:ext cx="0" cy="14859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4" name="Line 12"/>
          <p:cNvSpPr>
            <a:spLocks noChangeShapeType="1"/>
          </p:cNvSpPr>
          <p:nvPr/>
        </p:nvSpPr>
        <p:spPr bwMode="auto">
          <a:xfrm>
            <a:off x="7362825" y="4914900"/>
            <a:ext cx="0" cy="14859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5" name="Line 13"/>
          <p:cNvSpPr>
            <a:spLocks noChangeShapeType="1"/>
          </p:cNvSpPr>
          <p:nvPr/>
        </p:nvSpPr>
        <p:spPr bwMode="auto">
          <a:xfrm>
            <a:off x="5921375" y="5456238"/>
            <a:ext cx="0" cy="94456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6" name="Line 14"/>
          <p:cNvSpPr>
            <a:spLocks noChangeShapeType="1"/>
          </p:cNvSpPr>
          <p:nvPr/>
        </p:nvSpPr>
        <p:spPr bwMode="auto">
          <a:xfrm>
            <a:off x="4572000" y="4419600"/>
            <a:ext cx="0" cy="1981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7" name="Line 15"/>
          <p:cNvSpPr>
            <a:spLocks noChangeShapeType="1"/>
          </p:cNvSpPr>
          <p:nvPr/>
        </p:nvSpPr>
        <p:spPr bwMode="auto">
          <a:xfrm>
            <a:off x="3222625" y="4510088"/>
            <a:ext cx="0" cy="189071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8" name="Oval 17"/>
          <p:cNvSpPr>
            <a:spLocks noChangeArrowheads="1"/>
          </p:cNvSpPr>
          <p:nvPr/>
        </p:nvSpPr>
        <p:spPr bwMode="auto">
          <a:xfrm>
            <a:off x="3132138" y="4375150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09" name="Oval 18"/>
          <p:cNvSpPr>
            <a:spLocks noChangeArrowheads="1"/>
          </p:cNvSpPr>
          <p:nvPr/>
        </p:nvSpPr>
        <p:spPr bwMode="auto">
          <a:xfrm>
            <a:off x="5832475" y="5275263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6387" name="Object 20"/>
          <p:cNvGraphicFramePr>
            <a:graphicFrameLocks noChangeAspect="1"/>
          </p:cNvGraphicFramePr>
          <p:nvPr/>
        </p:nvGraphicFramePr>
        <p:xfrm>
          <a:off x="1081088" y="2686050"/>
          <a:ext cx="28924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数式" r:id="rId5" imgW="990360" imgH="393480" progId="Equation.3">
                  <p:embed/>
                </p:oleObj>
              </mc:Choice>
              <mc:Fallback>
                <p:oleObj name="数式" r:id="rId5" imgW="99036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2686050"/>
                        <a:ext cx="2892425" cy="1147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0" name="Line 21"/>
          <p:cNvSpPr>
            <a:spLocks noChangeShapeType="1"/>
          </p:cNvSpPr>
          <p:nvPr/>
        </p:nvSpPr>
        <p:spPr bwMode="auto">
          <a:xfrm>
            <a:off x="3311525" y="3833813"/>
            <a:ext cx="539750" cy="6318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1" name="Line 22"/>
          <p:cNvSpPr>
            <a:spLocks noChangeShapeType="1"/>
          </p:cNvSpPr>
          <p:nvPr/>
        </p:nvSpPr>
        <p:spPr bwMode="auto">
          <a:xfrm flipH="1">
            <a:off x="5292725" y="3833813"/>
            <a:ext cx="1169988" cy="10366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2" name="Line 23"/>
          <p:cNvSpPr>
            <a:spLocks noChangeShapeType="1"/>
          </p:cNvSpPr>
          <p:nvPr/>
        </p:nvSpPr>
        <p:spPr bwMode="auto">
          <a:xfrm>
            <a:off x="3897313" y="4510088"/>
            <a:ext cx="0" cy="1890712"/>
          </a:xfrm>
          <a:prstGeom prst="line">
            <a:avLst/>
          </a:prstGeom>
          <a:noFill/>
          <a:ln w="1905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3" name="Line 24"/>
          <p:cNvSpPr>
            <a:spLocks noChangeShapeType="1"/>
          </p:cNvSpPr>
          <p:nvPr/>
        </p:nvSpPr>
        <p:spPr bwMode="auto">
          <a:xfrm>
            <a:off x="5246688" y="4914900"/>
            <a:ext cx="0" cy="1485900"/>
          </a:xfrm>
          <a:prstGeom prst="line">
            <a:avLst/>
          </a:prstGeom>
          <a:noFill/>
          <a:ln w="1905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6388" name="Object 25"/>
          <p:cNvGraphicFramePr>
            <a:graphicFrameLocks noChangeAspect="1"/>
          </p:cNvGraphicFramePr>
          <p:nvPr/>
        </p:nvGraphicFramePr>
        <p:xfrm>
          <a:off x="7486650" y="621823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621823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26"/>
          <p:cNvGraphicFramePr>
            <a:graphicFrameLocks noChangeAspect="1"/>
          </p:cNvGraphicFramePr>
          <p:nvPr/>
        </p:nvGraphicFramePr>
        <p:xfrm>
          <a:off x="1285875" y="38338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8338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27"/>
          <p:cNvGraphicFramePr>
            <a:graphicFrameLocks noChangeAspect="1"/>
          </p:cNvGraphicFramePr>
          <p:nvPr/>
        </p:nvGraphicFramePr>
        <p:xfrm>
          <a:off x="2830513" y="3787775"/>
          <a:ext cx="7064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数式" r:id="rId11" imgW="241200" imgH="228600" progId="Equation.3">
                  <p:embed/>
                </p:oleObj>
              </mc:Choice>
              <mc:Fallback>
                <p:oleObj name="数式" r:id="rId11" imgW="2412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3787775"/>
                        <a:ext cx="70643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28"/>
          <p:cNvGraphicFramePr>
            <a:graphicFrameLocks noChangeAspect="1"/>
          </p:cNvGraphicFramePr>
          <p:nvPr/>
        </p:nvGraphicFramePr>
        <p:xfrm>
          <a:off x="4094163" y="3743325"/>
          <a:ext cx="447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数式" r:id="rId13" imgW="152280" imgH="228600" progId="Equation.3">
                  <p:embed/>
                </p:oleObj>
              </mc:Choice>
              <mc:Fallback>
                <p:oleObj name="数式" r:id="rId13" imgW="15228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3743325"/>
                        <a:ext cx="4476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29"/>
          <p:cNvGraphicFramePr>
            <a:graphicFrameLocks noChangeAspect="1"/>
          </p:cNvGraphicFramePr>
          <p:nvPr/>
        </p:nvGraphicFramePr>
        <p:xfrm>
          <a:off x="5689600" y="4643438"/>
          <a:ext cx="7080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数式" r:id="rId15" imgW="241200" imgH="228600" progId="Equation.3">
                  <p:embed/>
                </p:oleObj>
              </mc:Choice>
              <mc:Fallback>
                <p:oleObj name="数式" r:id="rId15" imgW="2412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4643438"/>
                        <a:ext cx="7080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4" name="Arc 30"/>
          <p:cNvSpPr>
            <a:spLocks/>
          </p:cNvSpPr>
          <p:nvPr/>
        </p:nvSpPr>
        <p:spPr bwMode="auto">
          <a:xfrm flipV="1">
            <a:off x="3267075" y="61753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6393" name="Object 31"/>
          <p:cNvGraphicFramePr>
            <a:graphicFrameLocks noChangeAspect="1"/>
          </p:cNvGraphicFramePr>
          <p:nvPr/>
        </p:nvGraphicFramePr>
        <p:xfrm>
          <a:off x="3741738" y="6445250"/>
          <a:ext cx="2905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数式" r:id="rId17" imgW="126720" imgH="177480" progId="Equation.3">
                  <p:embed/>
                </p:oleObj>
              </mc:Choice>
              <mc:Fallback>
                <p:oleObj name="数式" r:id="rId17" imgW="126720" imgH="177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6445250"/>
                        <a:ext cx="290512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5" name="Arc 32"/>
          <p:cNvSpPr>
            <a:spLocks/>
          </p:cNvSpPr>
          <p:nvPr/>
        </p:nvSpPr>
        <p:spPr bwMode="auto">
          <a:xfrm flipV="1">
            <a:off x="4616450" y="61753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6394" name="Object 33"/>
          <p:cNvGraphicFramePr>
            <a:graphicFrameLocks noChangeAspect="1"/>
          </p:cNvGraphicFramePr>
          <p:nvPr/>
        </p:nvGraphicFramePr>
        <p:xfrm>
          <a:off x="5091113" y="6445250"/>
          <a:ext cx="2905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数式" r:id="rId19" imgW="126720" imgH="177480" progId="Equation.3">
                  <p:embed/>
                </p:oleObj>
              </mc:Choice>
              <mc:Fallback>
                <p:oleObj name="数式" r:id="rId19" imgW="126720" imgH="1774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6445250"/>
                        <a:ext cx="290512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6" name="Text Box 34"/>
          <p:cNvSpPr txBox="1">
            <a:spLocks noChangeArrowheads="1"/>
          </p:cNvSpPr>
          <p:nvPr/>
        </p:nvSpPr>
        <p:spPr bwMode="auto">
          <a:xfrm>
            <a:off x="6281738" y="3833813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辺上の微分は</a:t>
            </a:r>
            <a:br>
              <a:rPr lang="ja-JP" altLang="en-US"/>
            </a:br>
            <a:r>
              <a:rPr lang="ja-JP" altLang="en-US"/>
              <a:t>直線の傾き</a:t>
            </a:r>
          </a:p>
        </p:txBody>
      </p:sp>
      <p:graphicFrame>
        <p:nvGraphicFramePr>
          <p:cNvPr id="16395" name="Object 35"/>
          <p:cNvGraphicFramePr>
            <a:graphicFrameLocks noChangeAspect="1"/>
          </p:cNvGraphicFramePr>
          <p:nvPr/>
        </p:nvGraphicFramePr>
        <p:xfrm>
          <a:off x="927100" y="819150"/>
          <a:ext cx="626427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数式" r:id="rId21" imgW="2145960" imgH="419040" progId="Equation.3">
                  <p:embed/>
                </p:oleObj>
              </mc:Choice>
              <mc:Fallback>
                <p:oleObj name="数式" r:id="rId21" imgW="2145960" imgH="4190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819150"/>
                        <a:ext cx="6264275" cy="1220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7" name="Line 36"/>
          <p:cNvSpPr>
            <a:spLocks noChangeShapeType="1"/>
          </p:cNvSpPr>
          <p:nvPr/>
        </p:nvSpPr>
        <p:spPr bwMode="auto">
          <a:xfrm>
            <a:off x="4572000" y="2168525"/>
            <a:ext cx="0" cy="20256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8" name="AutoShape 37"/>
          <p:cNvSpPr>
            <a:spLocks/>
          </p:cNvSpPr>
          <p:nvPr/>
        </p:nvSpPr>
        <p:spPr bwMode="auto">
          <a:xfrm rot="-5400000">
            <a:off x="4504532" y="526256"/>
            <a:ext cx="449262" cy="3825875"/>
          </a:xfrm>
          <a:prstGeom prst="rightBrace">
            <a:avLst>
              <a:gd name="adj1" fmla="val 70966"/>
              <a:gd name="adj2" fmla="val 5506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6784975" y="1797050"/>
            <a:ext cx="22875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1</a:t>
            </a:r>
            <a:r>
              <a:rPr lang="ja-JP" altLang="en-US"/>
              <a:t>階微分を</a:t>
            </a:r>
            <a:br>
              <a:rPr lang="ja-JP" altLang="en-US"/>
            </a:br>
            <a:r>
              <a:rPr lang="ja-JP" altLang="en-US"/>
              <a:t>もう</a:t>
            </a:r>
            <a:r>
              <a:rPr lang="en-US" altLang="ja-JP"/>
              <a:t>1</a:t>
            </a:r>
            <a:r>
              <a:rPr lang="ja-JP" altLang="en-US"/>
              <a:t>回微分する</a:t>
            </a:r>
          </a:p>
        </p:txBody>
      </p:sp>
      <p:sp>
        <p:nvSpPr>
          <p:cNvPr id="16420" name="Oval 40"/>
          <p:cNvSpPr>
            <a:spLocks noChangeArrowheads="1"/>
          </p:cNvSpPr>
          <p:nvPr/>
        </p:nvSpPr>
        <p:spPr bwMode="auto">
          <a:xfrm>
            <a:off x="4437063" y="4284663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6396" name="Object 41"/>
          <p:cNvGraphicFramePr>
            <a:graphicFrameLocks noChangeAspect="1"/>
          </p:cNvGraphicFramePr>
          <p:nvPr/>
        </p:nvGraphicFramePr>
        <p:xfrm>
          <a:off x="4697413" y="3833813"/>
          <a:ext cx="59531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数式" r:id="rId23" imgW="203040" imgH="228600" progId="Equation.3">
                  <p:embed/>
                </p:oleObj>
              </mc:Choice>
              <mc:Fallback>
                <p:oleObj name="数式" r:id="rId23" imgW="203040" imgH="2286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833813"/>
                        <a:ext cx="59531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1" name="Freeform 39"/>
          <p:cNvSpPr>
            <a:spLocks/>
          </p:cNvSpPr>
          <p:nvPr/>
        </p:nvSpPr>
        <p:spPr bwMode="auto">
          <a:xfrm>
            <a:off x="3978275" y="4337050"/>
            <a:ext cx="1138238" cy="368300"/>
          </a:xfrm>
          <a:custGeom>
            <a:avLst/>
            <a:gdLst>
              <a:gd name="T0" fmla="*/ 0 w 717"/>
              <a:gd name="T1" fmla="*/ 2147483647 h 232"/>
              <a:gd name="T2" fmla="*/ 2147483647 w 717"/>
              <a:gd name="T3" fmla="*/ 2147483647 h 232"/>
              <a:gd name="T4" fmla="*/ 2147483647 w 717"/>
              <a:gd name="T5" fmla="*/ 2147483647 h 232"/>
              <a:gd name="T6" fmla="*/ 0 60000 65536"/>
              <a:gd name="T7" fmla="*/ 0 60000 65536"/>
              <a:gd name="T8" fmla="*/ 0 60000 65536"/>
              <a:gd name="T9" fmla="*/ 0 w 717"/>
              <a:gd name="T10" fmla="*/ 0 h 232"/>
              <a:gd name="T11" fmla="*/ 717 w 717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232">
                <a:moveTo>
                  <a:pt x="0" y="29"/>
                </a:moveTo>
                <a:cubicBezTo>
                  <a:pt x="59" y="29"/>
                  <a:pt x="242" y="0"/>
                  <a:pt x="361" y="34"/>
                </a:cubicBezTo>
                <a:cubicBezTo>
                  <a:pt x="478" y="63"/>
                  <a:pt x="643" y="191"/>
                  <a:pt x="717" y="232"/>
                </a:cubicBezTo>
              </a:path>
            </a:pathLst>
          </a:custGeom>
          <a:noFill/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E3A8473-1CA4-4995-8989-E868AFA99CCB}" type="slidenum">
              <a:rPr lang="en-US" altLang="ja-JP" sz="2000"/>
              <a:pPr eaLnBrk="1" hangingPunct="1"/>
              <a:t>3</a:t>
            </a:fld>
            <a:endParaRPr lang="en-US" altLang="ja-JP" sz="20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392737"/>
          </a:xfrm>
        </p:spPr>
        <p:txBody>
          <a:bodyPr/>
          <a:lstStyle/>
          <a:p>
            <a:pPr eaLnBrk="1" hangingPunct="1"/>
            <a:r>
              <a:rPr lang="ja-JP" altLang="en-US" smtClean="0"/>
              <a:t>微分量計算とその応用</a:t>
            </a:r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ラスタデータとは？</a:t>
            </a:r>
          </a:p>
          <a:p>
            <a:pPr lvl="1" eaLnBrk="1" hangingPunct="1"/>
            <a:r>
              <a:rPr lang="ja-JP" altLang="en-US" smtClean="0"/>
              <a:t>１階微分とエッジ検出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階微分と平滑化</a:t>
            </a:r>
            <a:endParaRPr lang="en-US" altLang="ja-JP" smtClean="0"/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エッジを保存した平滑化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階微分量を使った領域分割</a:t>
            </a:r>
          </a:p>
          <a:p>
            <a:pPr lvl="1" eaLnBrk="1" hangingPunct="1"/>
            <a:r>
              <a:rPr lang="ja-JP" altLang="en-US" smtClean="0"/>
              <a:t>より高度なエッジ検出方法 </a:t>
            </a:r>
            <a:r>
              <a:rPr lang="en-US" altLang="ja-JP" smtClean="0"/>
              <a:t>(Canny </a:t>
            </a:r>
            <a:r>
              <a:rPr lang="ja-JP" altLang="en-US" smtClean="0"/>
              <a:t>の方法</a:t>
            </a:r>
            <a:r>
              <a:rPr lang="en-US" altLang="ja-JP" smtClean="0"/>
              <a:t>)</a:t>
            </a:r>
          </a:p>
          <a:p>
            <a:pPr lvl="1" eaLnBrk="1" hangingPunct="1"/>
            <a:endParaRPr lang="ja-JP" altLang="en-US" smtClean="0"/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D29A610-398F-4C52-8F88-5EBCCFFC62AE}" type="slidenum">
              <a:rPr lang="en-US" altLang="ja-JP" sz="2000"/>
              <a:pPr eaLnBrk="1" hangingPunct="1"/>
              <a:t>30</a:t>
            </a:fld>
            <a:endParaRPr lang="en-US" altLang="ja-JP" sz="2000"/>
          </a:p>
        </p:txBody>
      </p:sp>
      <p:sp>
        <p:nvSpPr>
          <p:cNvPr id="174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altLang="ja-JP" smtClean="0"/>
              <a:t>1D: 2</a:t>
            </a:r>
            <a:r>
              <a:rPr lang="ja-JP" altLang="en-US" smtClean="0"/>
              <a:t>階微分の近似を確認</a:t>
            </a:r>
            <a:endParaRPr lang="en-US" altLang="ja-JP" smtClean="0"/>
          </a:p>
        </p:txBody>
      </p:sp>
      <p:sp>
        <p:nvSpPr>
          <p:cNvPr id="17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790575"/>
            <a:ext cx="8229600" cy="1738313"/>
          </a:xfrm>
        </p:spPr>
        <p:txBody>
          <a:bodyPr/>
          <a:lstStyle/>
          <a:p>
            <a:r>
              <a:rPr lang="en-US" altLang="ja-JP" smtClean="0"/>
              <a:t>2</a:t>
            </a:r>
            <a:r>
              <a:rPr lang="ja-JP" altLang="en-US" smtClean="0"/>
              <a:t>次のテイラー展開により確認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2155825" y="1471613"/>
          <a:ext cx="46863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数式" r:id="rId3" imgW="2222280" imgH="393480" progId="Equation.3">
                  <p:embed/>
                </p:oleObj>
              </mc:Choice>
              <mc:Fallback>
                <p:oleObj name="数式" r:id="rId3" imgW="2222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1471613"/>
                        <a:ext cx="4686300" cy="831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7"/>
          <p:cNvGraphicFramePr>
            <a:graphicFrameLocks noChangeAspect="1"/>
          </p:cNvGraphicFramePr>
          <p:nvPr/>
        </p:nvGraphicFramePr>
        <p:xfrm>
          <a:off x="671513" y="2581275"/>
          <a:ext cx="358616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数式" r:id="rId5" imgW="1701720" imgH="634680" progId="Equation.3">
                  <p:embed/>
                </p:oleObj>
              </mc:Choice>
              <mc:Fallback>
                <p:oleObj name="数式" r:id="rId5" imgW="1701720" imgH="634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581275"/>
                        <a:ext cx="3586162" cy="1343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5067300" y="2573338"/>
          <a:ext cx="358616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数式" r:id="rId7" imgW="1701720" imgH="634680" progId="Equation.3">
                  <p:embed/>
                </p:oleObj>
              </mc:Choice>
              <mc:Fallback>
                <p:oleObj name="数式" r:id="rId7" imgW="1701720" imgH="634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573338"/>
                        <a:ext cx="3586163" cy="1343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7" name="Line 9"/>
          <p:cNvSpPr>
            <a:spLocks noChangeShapeType="1"/>
          </p:cNvSpPr>
          <p:nvPr/>
        </p:nvSpPr>
        <p:spPr bwMode="auto">
          <a:xfrm>
            <a:off x="1479550" y="6399213"/>
            <a:ext cx="6121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8" name="Line 10"/>
          <p:cNvSpPr>
            <a:spLocks noChangeShapeType="1"/>
          </p:cNvSpPr>
          <p:nvPr/>
        </p:nvSpPr>
        <p:spPr bwMode="auto">
          <a:xfrm flipH="1" flipV="1">
            <a:off x="1646238" y="4868863"/>
            <a:ext cx="14287" cy="18002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9" name="Freeform 11"/>
          <p:cNvSpPr>
            <a:spLocks/>
          </p:cNvSpPr>
          <p:nvPr/>
        </p:nvSpPr>
        <p:spPr bwMode="auto">
          <a:xfrm>
            <a:off x="1463675" y="4935538"/>
            <a:ext cx="6184900" cy="990600"/>
          </a:xfrm>
          <a:custGeom>
            <a:avLst/>
            <a:gdLst>
              <a:gd name="T0" fmla="*/ 0 w 3896"/>
              <a:gd name="T1" fmla="*/ 2147483647 h 624"/>
              <a:gd name="T2" fmla="*/ 2147483647 w 3896"/>
              <a:gd name="T3" fmla="*/ 2147483647 h 624"/>
              <a:gd name="T4" fmla="*/ 2147483647 w 3896"/>
              <a:gd name="T5" fmla="*/ 2147483647 h 624"/>
              <a:gd name="T6" fmla="*/ 2147483647 w 3896"/>
              <a:gd name="T7" fmla="*/ 0 h 624"/>
              <a:gd name="T8" fmla="*/ 2147483647 w 3896"/>
              <a:gd name="T9" fmla="*/ 2147483647 h 624"/>
              <a:gd name="T10" fmla="*/ 2147483647 w 3896"/>
              <a:gd name="T11" fmla="*/ 2147483647 h 624"/>
              <a:gd name="T12" fmla="*/ 2147483647 w 3896"/>
              <a:gd name="T13" fmla="*/ 2147483647 h 6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6"/>
              <a:gd name="T22" fmla="*/ 0 h 624"/>
              <a:gd name="T23" fmla="*/ 3896 w 3896"/>
              <a:gd name="T24" fmla="*/ 624 h 6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6" h="624">
                <a:moveTo>
                  <a:pt x="0" y="532"/>
                </a:moveTo>
                <a:lnTo>
                  <a:pt x="321" y="330"/>
                </a:lnTo>
                <a:lnTo>
                  <a:pt x="1170" y="66"/>
                </a:lnTo>
                <a:lnTo>
                  <a:pt x="2023" y="0"/>
                </a:lnTo>
                <a:lnTo>
                  <a:pt x="2902" y="624"/>
                </a:lnTo>
                <a:lnTo>
                  <a:pt x="3711" y="308"/>
                </a:lnTo>
                <a:lnTo>
                  <a:pt x="3896" y="24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0" name="Line 12"/>
          <p:cNvSpPr>
            <a:spLocks noChangeShapeType="1"/>
          </p:cNvSpPr>
          <p:nvPr/>
        </p:nvSpPr>
        <p:spPr bwMode="auto">
          <a:xfrm>
            <a:off x="3370263" y="50482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1" name="Line 13"/>
          <p:cNvSpPr>
            <a:spLocks noChangeShapeType="1"/>
          </p:cNvSpPr>
          <p:nvPr/>
        </p:nvSpPr>
        <p:spPr bwMode="auto">
          <a:xfrm>
            <a:off x="2006600" y="5408613"/>
            <a:ext cx="12700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2" name="Line 14"/>
          <p:cNvSpPr>
            <a:spLocks noChangeShapeType="1"/>
          </p:cNvSpPr>
          <p:nvPr/>
        </p:nvSpPr>
        <p:spPr bwMode="auto">
          <a:xfrm>
            <a:off x="7451725" y="5408613"/>
            <a:ext cx="0" cy="990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3" name="Line 15"/>
          <p:cNvSpPr>
            <a:spLocks noChangeShapeType="1"/>
          </p:cNvSpPr>
          <p:nvPr/>
        </p:nvSpPr>
        <p:spPr bwMode="auto">
          <a:xfrm>
            <a:off x="6057900" y="5903913"/>
            <a:ext cx="0" cy="4953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4" name="Line 16"/>
          <p:cNvSpPr>
            <a:spLocks noChangeShapeType="1"/>
          </p:cNvSpPr>
          <p:nvPr/>
        </p:nvSpPr>
        <p:spPr bwMode="auto">
          <a:xfrm flipH="1">
            <a:off x="4629150" y="4914900"/>
            <a:ext cx="33338" cy="14859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5" name="Line 17"/>
          <p:cNvSpPr>
            <a:spLocks noChangeShapeType="1"/>
          </p:cNvSpPr>
          <p:nvPr/>
        </p:nvSpPr>
        <p:spPr bwMode="auto">
          <a:xfrm>
            <a:off x="3343275" y="5003800"/>
            <a:ext cx="14288" cy="139541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6" name="Oval 19"/>
          <p:cNvSpPr>
            <a:spLocks noChangeArrowheads="1"/>
          </p:cNvSpPr>
          <p:nvPr/>
        </p:nvSpPr>
        <p:spPr bwMode="auto">
          <a:xfrm>
            <a:off x="3235325" y="4913313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37" name="Oval 20"/>
          <p:cNvSpPr>
            <a:spLocks noChangeArrowheads="1"/>
          </p:cNvSpPr>
          <p:nvPr/>
        </p:nvSpPr>
        <p:spPr bwMode="auto">
          <a:xfrm>
            <a:off x="5935663" y="58134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7413" name="Object 22"/>
          <p:cNvGraphicFramePr>
            <a:graphicFrameLocks noChangeAspect="1"/>
          </p:cNvGraphicFramePr>
          <p:nvPr/>
        </p:nvGraphicFramePr>
        <p:xfrm>
          <a:off x="7589838" y="621823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数式" r:id="rId9" imgW="126720" imgH="139680" progId="Equation.3">
                  <p:embed/>
                </p:oleObj>
              </mc:Choice>
              <mc:Fallback>
                <p:oleObj name="数式" r:id="rId9" imgW="126720" imgH="1396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621823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3"/>
          <p:cNvGraphicFramePr>
            <a:graphicFrameLocks noChangeAspect="1"/>
          </p:cNvGraphicFramePr>
          <p:nvPr/>
        </p:nvGraphicFramePr>
        <p:xfrm>
          <a:off x="1087438" y="46339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数式" r:id="rId11" imgW="152280" imgH="203040" progId="Equation.3">
                  <p:embed/>
                </p:oleObj>
              </mc:Choice>
              <mc:Fallback>
                <p:oleObj name="数式" r:id="rId11" imgW="15228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6339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24"/>
          <p:cNvGraphicFramePr>
            <a:graphicFrameLocks noChangeAspect="1"/>
          </p:cNvGraphicFramePr>
          <p:nvPr/>
        </p:nvGraphicFramePr>
        <p:xfrm>
          <a:off x="2546350" y="4464050"/>
          <a:ext cx="7064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数式" r:id="rId13" imgW="241200" imgH="228600" progId="Equation.3">
                  <p:embed/>
                </p:oleObj>
              </mc:Choice>
              <mc:Fallback>
                <p:oleObj name="数式" r:id="rId13" imgW="2412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4464050"/>
                        <a:ext cx="706438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25"/>
          <p:cNvGraphicFramePr>
            <a:graphicFrameLocks noChangeAspect="1"/>
          </p:cNvGraphicFramePr>
          <p:nvPr/>
        </p:nvGraphicFramePr>
        <p:xfrm>
          <a:off x="4140200" y="4238625"/>
          <a:ext cx="447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数式" r:id="rId15" imgW="152280" imgH="228600" progId="Equation.3">
                  <p:embed/>
                </p:oleObj>
              </mc:Choice>
              <mc:Fallback>
                <p:oleObj name="数式" r:id="rId15" imgW="15228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38625"/>
                        <a:ext cx="4476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26"/>
          <p:cNvGraphicFramePr>
            <a:graphicFrameLocks noChangeAspect="1"/>
          </p:cNvGraphicFramePr>
          <p:nvPr/>
        </p:nvGraphicFramePr>
        <p:xfrm>
          <a:off x="5849938" y="5184775"/>
          <a:ext cx="7080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数式" r:id="rId17" imgW="241200" imgH="228600" progId="Equation.3">
                  <p:embed/>
                </p:oleObj>
              </mc:Choice>
              <mc:Fallback>
                <p:oleObj name="数式" r:id="rId17" imgW="2412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5184775"/>
                        <a:ext cx="7080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8" name="Arc 27"/>
          <p:cNvSpPr>
            <a:spLocks/>
          </p:cNvSpPr>
          <p:nvPr/>
        </p:nvSpPr>
        <p:spPr bwMode="auto">
          <a:xfrm flipV="1">
            <a:off x="3370263" y="61753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7418" name="Object 28"/>
          <p:cNvGraphicFramePr>
            <a:graphicFrameLocks noChangeAspect="1"/>
          </p:cNvGraphicFramePr>
          <p:nvPr/>
        </p:nvGraphicFramePr>
        <p:xfrm>
          <a:off x="3844925" y="6445250"/>
          <a:ext cx="2905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数式" r:id="rId19" imgW="126720" imgH="177480" progId="Equation.3">
                  <p:embed/>
                </p:oleObj>
              </mc:Choice>
              <mc:Fallback>
                <p:oleObj name="数式" r:id="rId19" imgW="126720" imgH="177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6445250"/>
                        <a:ext cx="29051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9" name="Arc 29"/>
          <p:cNvSpPr>
            <a:spLocks/>
          </p:cNvSpPr>
          <p:nvPr/>
        </p:nvSpPr>
        <p:spPr bwMode="auto">
          <a:xfrm flipV="1">
            <a:off x="4719638" y="61753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7419" name="Object 30"/>
          <p:cNvGraphicFramePr>
            <a:graphicFrameLocks noChangeAspect="1"/>
          </p:cNvGraphicFramePr>
          <p:nvPr/>
        </p:nvGraphicFramePr>
        <p:xfrm>
          <a:off x="5194300" y="6445250"/>
          <a:ext cx="2905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数式" r:id="rId21" imgW="126720" imgH="177480" progId="Equation.3">
                  <p:embed/>
                </p:oleObj>
              </mc:Choice>
              <mc:Fallback>
                <p:oleObj name="数式" r:id="rId21" imgW="126720" imgH="177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6445250"/>
                        <a:ext cx="29051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0" name="Arc 31"/>
          <p:cNvSpPr>
            <a:spLocks/>
          </p:cNvSpPr>
          <p:nvPr/>
        </p:nvSpPr>
        <p:spPr bwMode="auto">
          <a:xfrm flipV="1">
            <a:off x="3941763" y="3698875"/>
            <a:ext cx="1304925" cy="539750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76200">
            <a:solidFill>
              <a:srgbClr val="FF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1" name="Text Box 32"/>
          <p:cNvSpPr txBox="1">
            <a:spLocks noChangeArrowheads="1"/>
          </p:cNvSpPr>
          <p:nvPr/>
        </p:nvSpPr>
        <p:spPr bwMode="auto">
          <a:xfrm>
            <a:off x="5478463" y="4059238"/>
            <a:ext cx="3233737" cy="965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両辺を足して</a:t>
            </a:r>
          </a:p>
          <a:p>
            <a:pPr eaLnBrk="1" hangingPunct="1"/>
            <a:r>
              <a:rPr lang="ja-JP" altLang="en-US" sz="2800"/>
              <a:t>前ページの式を得る</a:t>
            </a:r>
          </a:p>
        </p:txBody>
      </p:sp>
      <p:graphicFrame>
        <p:nvGraphicFramePr>
          <p:cNvPr id="17420" name="Object 33"/>
          <p:cNvGraphicFramePr>
            <a:graphicFrameLocks noChangeAspect="1"/>
          </p:cNvGraphicFramePr>
          <p:nvPr/>
        </p:nvGraphicFramePr>
        <p:xfrm>
          <a:off x="7542213" y="1493838"/>
          <a:ext cx="990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数式" r:id="rId23" imgW="469800" imgH="406080" progId="Equation.3">
                  <p:embed/>
                </p:oleObj>
              </mc:Choice>
              <mc:Fallback>
                <p:oleObj name="数式" r:id="rId23" imgW="469800" imgH="4060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1493838"/>
                        <a:ext cx="9906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7137400" y="2079625"/>
            <a:ext cx="539750" cy="449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>
            <a:off x="1241425" y="2033588"/>
            <a:ext cx="585788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7421" name="Object 36"/>
          <p:cNvGraphicFramePr>
            <a:graphicFrameLocks noChangeAspect="1"/>
          </p:cNvGraphicFramePr>
          <p:nvPr/>
        </p:nvGraphicFramePr>
        <p:xfrm>
          <a:off x="476250" y="1449388"/>
          <a:ext cx="10699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数式" r:id="rId25" imgW="507960" imgH="406080" progId="Equation.3">
                  <p:embed/>
                </p:oleObj>
              </mc:Choice>
              <mc:Fallback>
                <p:oleObj name="数式" r:id="rId25" imgW="507960" imgH="4060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449388"/>
                        <a:ext cx="10699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4" name="Oval 39"/>
          <p:cNvSpPr>
            <a:spLocks noChangeArrowheads="1"/>
          </p:cNvSpPr>
          <p:nvPr/>
        </p:nvSpPr>
        <p:spPr bwMode="auto">
          <a:xfrm>
            <a:off x="4540250" y="48228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7422" name="Object 40"/>
          <p:cNvGraphicFramePr>
            <a:graphicFrameLocks noChangeAspect="1"/>
          </p:cNvGraphicFramePr>
          <p:nvPr/>
        </p:nvGraphicFramePr>
        <p:xfrm>
          <a:off x="4841875" y="4365625"/>
          <a:ext cx="5953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数式" r:id="rId27" imgW="203040" imgH="228600" progId="Equation.3">
                  <p:embed/>
                </p:oleObj>
              </mc:Choice>
              <mc:Fallback>
                <p:oleObj name="数式" r:id="rId27" imgW="20304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4365625"/>
                        <a:ext cx="59531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5" name="Freeform 41"/>
          <p:cNvSpPr>
            <a:spLocks/>
          </p:cNvSpPr>
          <p:nvPr/>
        </p:nvSpPr>
        <p:spPr bwMode="auto">
          <a:xfrm>
            <a:off x="4122738" y="4868863"/>
            <a:ext cx="1138237" cy="368300"/>
          </a:xfrm>
          <a:custGeom>
            <a:avLst/>
            <a:gdLst>
              <a:gd name="T0" fmla="*/ 0 w 717"/>
              <a:gd name="T1" fmla="*/ 2147483647 h 232"/>
              <a:gd name="T2" fmla="*/ 2147483647 w 717"/>
              <a:gd name="T3" fmla="*/ 2147483647 h 232"/>
              <a:gd name="T4" fmla="*/ 2147483647 w 717"/>
              <a:gd name="T5" fmla="*/ 2147483647 h 232"/>
              <a:gd name="T6" fmla="*/ 0 60000 65536"/>
              <a:gd name="T7" fmla="*/ 0 60000 65536"/>
              <a:gd name="T8" fmla="*/ 0 60000 65536"/>
              <a:gd name="T9" fmla="*/ 0 w 717"/>
              <a:gd name="T10" fmla="*/ 0 h 232"/>
              <a:gd name="T11" fmla="*/ 717 w 717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232">
                <a:moveTo>
                  <a:pt x="0" y="29"/>
                </a:moveTo>
                <a:cubicBezTo>
                  <a:pt x="59" y="29"/>
                  <a:pt x="242" y="0"/>
                  <a:pt x="361" y="34"/>
                </a:cubicBezTo>
                <a:cubicBezTo>
                  <a:pt x="478" y="63"/>
                  <a:pt x="643" y="191"/>
                  <a:pt x="717" y="232"/>
                </a:cubicBezTo>
              </a:path>
            </a:pathLst>
          </a:custGeom>
          <a:noFill/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7423" name="Object 42"/>
          <p:cNvGraphicFramePr>
            <a:graphicFrameLocks noChangeAspect="1"/>
          </p:cNvGraphicFramePr>
          <p:nvPr/>
        </p:nvGraphicFramePr>
        <p:xfrm>
          <a:off x="4392613" y="3833813"/>
          <a:ext cx="4445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数式" r:id="rId29" imgW="139680" imgH="139680" progId="Equation.3">
                  <p:embed/>
                </p:oleObj>
              </mc:Choice>
              <mc:Fallback>
                <p:oleObj name="数式" r:id="rId29" imgW="139680" imgH="1396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3833813"/>
                        <a:ext cx="4445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89B4B41-EAF7-47D8-AC31-A6B5F1F751AA}" type="slidenum">
              <a:rPr lang="en-US" altLang="ja-JP" sz="2000"/>
              <a:pPr eaLnBrk="1" hangingPunct="1"/>
              <a:t>31</a:t>
            </a:fld>
            <a:endParaRPr lang="en-US" altLang="ja-JP" sz="200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altLang="ja-JP" smtClean="0"/>
              <a:t>1D</a:t>
            </a:r>
            <a:r>
              <a:rPr lang="ja-JP" altLang="en-US" smtClean="0"/>
              <a:t>：平滑化</a:t>
            </a:r>
            <a:endParaRPr lang="en-US" altLang="ja-JP" smtClean="0"/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863600"/>
            <a:ext cx="8415338" cy="1709738"/>
          </a:xfrm>
        </p:spPr>
        <p:txBody>
          <a:bodyPr/>
          <a:lstStyle/>
          <a:p>
            <a:r>
              <a:rPr lang="ja-JP" altLang="en-US" smtClean="0"/>
              <a:t>凹凸を減らしていくこと</a:t>
            </a:r>
          </a:p>
          <a:p>
            <a:pPr lvl="1"/>
            <a:r>
              <a:rPr lang="ja-JP" altLang="en-US" smtClean="0"/>
              <a:t>最も単純な方法として、</a:t>
            </a:r>
            <a:br>
              <a:rPr lang="ja-JP" altLang="en-US" smtClean="0"/>
            </a:br>
            <a:r>
              <a:rPr lang="ja-JP" altLang="en-US" smtClean="0"/>
              <a:t>　　　　熱拡散のシミュレーションをする方法がある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376488" y="2438400"/>
          <a:ext cx="401955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数式" r:id="rId3" imgW="1117440" imgH="253800" progId="Equation.3">
                  <p:embed/>
                </p:oleObj>
              </mc:Choice>
              <mc:Fallback>
                <p:oleObj name="数式" r:id="rId3" imgW="11174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438400"/>
                        <a:ext cx="4019550" cy="912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6"/>
          <p:cNvSpPr txBox="1">
            <a:spLocks noChangeArrowheads="1"/>
          </p:cNvSpPr>
          <p:nvPr/>
        </p:nvSpPr>
        <p:spPr bwMode="auto">
          <a:xfrm>
            <a:off x="555625" y="3357563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(</a:t>
            </a:r>
            <a:r>
              <a:rPr lang="ja-JP" altLang="en-US"/>
              <a:t>単位時間あたりの温度の変化は温度の２階微分に比例する</a:t>
            </a:r>
            <a:r>
              <a:rPr lang="en-US" altLang="ja-JP"/>
              <a:t>)</a:t>
            </a:r>
          </a:p>
        </p:txBody>
      </p:sp>
      <p:sp>
        <p:nvSpPr>
          <p:cNvPr id="18443" name="Line 7"/>
          <p:cNvSpPr>
            <a:spLocks noChangeShapeType="1"/>
          </p:cNvSpPr>
          <p:nvPr/>
        </p:nvSpPr>
        <p:spPr bwMode="auto">
          <a:xfrm>
            <a:off x="1479550" y="6399213"/>
            <a:ext cx="6121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4" name="Line 8"/>
          <p:cNvSpPr>
            <a:spLocks noChangeShapeType="1"/>
          </p:cNvSpPr>
          <p:nvPr/>
        </p:nvSpPr>
        <p:spPr bwMode="auto">
          <a:xfrm flipH="1" flipV="1">
            <a:off x="1646238" y="4868863"/>
            <a:ext cx="14287" cy="18002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5" name="Freeform 9"/>
          <p:cNvSpPr>
            <a:spLocks/>
          </p:cNvSpPr>
          <p:nvPr/>
        </p:nvSpPr>
        <p:spPr bwMode="auto">
          <a:xfrm>
            <a:off x="1463675" y="4641850"/>
            <a:ext cx="6184900" cy="1284288"/>
          </a:xfrm>
          <a:custGeom>
            <a:avLst/>
            <a:gdLst>
              <a:gd name="T0" fmla="*/ 0 w 3896"/>
              <a:gd name="T1" fmla="*/ 2147483647 h 809"/>
              <a:gd name="T2" fmla="*/ 2147483647 w 3896"/>
              <a:gd name="T3" fmla="*/ 2147483647 h 809"/>
              <a:gd name="T4" fmla="*/ 2147483647 w 3896"/>
              <a:gd name="T5" fmla="*/ 2147483647 h 809"/>
              <a:gd name="T6" fmla="*/ 2147483647 w 3896"/>
              <a:gd name="T7" fmla="*/ 0 h 809"/>
              <a:gd name="T8" fmla="*/ 2147483647 w 3896"/>
              <a:gd name="T9" fmla="*/ 2147483647 h 809"/>
              <a:gd name="T10" fmla="*/ 2147483647 w 3896"/>
              <a:gd name="T11" fmla="*/ 2147483647 h 809"/>
              <a:gd name="T12" fmla="*/ 2147483647 w 3896"/>
              <a:gd name="T13" fmla="*/ 2147483647 h 8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6"/>
              <a:gd name="T22" fmla="*/ 0 h 809"/>
              <a:gd name="T23" fmla="*/ 3896 w 3896"/>
              <a:gd name="T24" fmla="*/ 809 h 8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6" h="809">
                <a:moveTo>
                  <a:pt x="0" y="717"/>
                </a:moveTo>
                <a:lnTo>
                  <a:pt x="321" y="515"/>
                </a:lnTo>
                <a:lnTo>
                  <a:pt x="1170" y="251"/>
                </a:lnTo>
                <a:lnTo>
                  <a:pt x="2006" y="0"/>
                </a:lnTo>
                <a:lnTo>
                  <a:pt x="2902" y="809"/>
                </a:lnTo>
                <a:lnTo>
                  <a:pt x="3711" y="493"/>
                </a:lnTo>
                <a:lnTo>
                  <a:pt x="3896" y="431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6" name="Line 10"/>
          <p:cNvSpPr>
            <a:spLocks noChangeShapeType="1"/>
          </p:cNvSpPr>
          <p:nvPr/>
        </p:nvSpPr>
        <p:spPr bwMode="auto">
          <a:xfrm>
            <a:off x="3370263" y="50482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7" name="Line 11"/>
          <p:cNvSpPr>
            <a:spLocks noChangeShapeType="1"/>
          </p:cNvSpPr>
          <p:nvPr/>
        </p:nvSpPr>
        <p:spPr bwMode="auto">
          <a:xfrm>
            <a:off x="2006600" y="5408613"/>
            <a:ext cx="12700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8" name="Line 12"/>
          <p:cNvSpPr>
            <a:spLocks noChangeShapeType="1"/>
          </p:cNvSpPr>
          <p:nvPr/>
        </p:nvSpPr>
        <p:spPr bwMode="auto">
          <a:xfrm>
            <a:off x="7451725" y="5408613"/>
            <a:ext cx="0" cy="990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9" name="Line 13"/>
          <p:cNvSpPr>
            <a:spLocks noChangeShapeType="1"/>
          </p:cNvSpPr>
          <p:nvPr/>
        </p:nvSpPr>
        <p:spPr bwMode="auto">
          <a:xfrm>
            <a:off x="6057900" y="5903913"/>
            <a:ext cx="0" cy="4953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0" name="Line 14"/>
          <p:cNvSpPr>
            <a:spLocks noChangeShapeType="1"/>
          </p:cNvSpPr>
          <p:nvPr/>
        </p:nvSpPr>
        <p:spPr bwMode="auto">
          <a:xfrm flipH="1">
            <a:off x="4629150" y="4689475"/>
            <a:ext cx="33338" cy="17113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1" name="Line 15"/>
          <p:cNvSpPr>
            <a:spLocks noChangeShapeType="1"/>
          </p:cNvSpPr>
          <p:nvPr/>
        </p:nvSpPr>
        <p:spPr bwMode="auto">
          <a:xfrm>
            <a:off x="3343275" y="5003800"/>
            <a:ext cx="14288" cy="139541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2" name="Oval 16"/>
          <p:cNvSpPr>
            <a:spLocks noChangeArrowheads="1"/>
          </p:cNvSpPr>
          <p:nvPr/>
        </p:nvSpPr>
        <p:spPr bwMode="auto">
          <a:xfrm>
            <a:off x="1884363" y="53181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53" name="Oval 17"/>
          <p:cNvSpPr>
            <a:spLocks noChangeArrowheads="1"/>
          </p:cNvSpPr>
          <p:nvPr/>
        </p:nvSpPr>
        <p:spPr bwMode="auto">
          <a:xfrm>
            <a:off x="3235325" y="4913313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54" name="Oval 18"/>
          <p:cNvSpPr>
            <a:spLocks noChangeArrowheads="1"/>
          </p:cNvSpPr>
          <p:nvPr/>
        </p:nvSpPr>
        <p:spPr bwMode="auto">
          <a:xfrm>
            <a:off x="5935663" y="58134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55" name="Oval 19"/>
          <p:cNvSpPr>
            <a:spLocks noChangeArrowheads="1"/>
          </p:cNvSpPr>
          <p:nvPr/>
        </p:nvSpPr>
        <p:spPr bwMode="auto">
          <a:xfrm>
            <a:off x="7331075" y="53181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8435" name="Object 20"/>
          <p:cNvGraphicFramePr>
            <a:graphicFrameLocks noChangeAspect="1"/>
          </p:cNvGraphicFramePr>
          <p:nvPr/>
        </p:nvGraphicFramePr>
        <p:xfrm>
          <a:off x="7589838" y="621823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数式" r:id="rId5" imgW="126720" imgH="139680" progId="Equation.3">
                  <p:embed/>
                </p:oleObj>
              </mc:Choice>
              <mc:Fallback>
                <p:oleObj name="数式" r:id="rId5" imgW="126720" imgH="1396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621823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21"/>
          <p:cNvGraphicFramePr>
            <a:graphicFrameLocks noChangeAspect="1"/>
          </p:cNvGraphicFramePr>
          <p:nvPr/>
        </p:nvGraphicFramePr>
        <p:xfrm>
          <a:off x="1087438" y="46339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数式" r:id="rId7" imgW="152280" imgH="203040" progId="Equation.3">
                  <p:embed/>
                </p:oleObj>
              </mc:Choice>
              <mc:Fallback>
                <p:oleObj name="数式" r:id="rId7" imgW="15228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6339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Oval 28"/>
          <p:cNvSpPr>
            <a:spLocks noChangeArrowheads="1"/>
          </p:cNvSpPr>
          <p:nvPr/>
        </p:nvSpPr>
        <p:spPr bwMode="auto">
          <a:xfrm>
            <a:off x="4527550" y="4508500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8437" name="Object 31"/>
          <p:cNvGraphicFramePr>
            <a:graphicFrameLocks noChangeAspect="1"/>
          </p:cNvGraphicFramePr>
          <p:nvPr/>
        </p:nvGraphicFramePr>
        <p:xfrm>
          <a:off x="4076700" y="4014788"/>
          <a:ext cx="4476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数式" r:id="rId9" imgW="152280" imgH="228600" progId="Equation.3">
                  <p:embed/>
                </p:oleObj>
              </mc:Choice>
              <mc:Fallback>
                <p:oleObj name="数式" r:id="rId9" imgW="15228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4014788"/>
                        <a:ext cx="4476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Oval 32"/>
          <p:cNvSpPr>
            <a:spLocks noChangeArrowheads="1"/>
          </p:cNvSpPr>
          <p:nvPr/>
        </p:nvSpPr>
        <p:spPr bwMode="auto">
          <a:xfrm>
            <a:off x="1871663" y="5589588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58" name="Oval 33"/>
          <p:cNvSpPr>
            <a:spLocks noChangeArrowheads="1"/>
          </p:cNvSpPr>
          <p:nvPr/>
        </p:nvSpPr>
        <p:spPr bwMode="auto">
          <a:xfrm>
            <a:off x="3222625" y="5049838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59" name="Oval 34"/>
          <p:cNvSpPr>
            <a:spLocks noChangeArrowheads="1"/>
          </p:cNvSpPr>
          <p:nvPr/>
        </p:nvSpPr>
        <p:spPr bwMode="auto">
          <a:xfrm>
            <a:off x="5921375" y="5319713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60" name="Oval 35"/>
          <p:cNvSpPr>
            <a:spLocks noChangeArrowheads="1"/>
          </p:cNvSpPr>
          <p:nvPr/>
        </p:nvSpPr>
        <p:spPr bwMode="auto">
          <a:xfrm>
            <a:off x="7316788" y="5138738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61" name="Oval 36"/>
          <p:cNvSpPr>
            <a:spLocks noChangeArrowheads="1"/>
          </p:cNvSpPr>
          <p:nvPr/>
        </p:nvSpPr>
        <p:spPr bwMode="auto">
          <a:xfrm>
            <a:off x="4527550" y="5049838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462" name="Freeform 37"/>
          <p:cNvSpPr>
            <a:spLocks/>
          </p:cNvSpPr>
          <p:nvPr/>
        </p:nvSpPr>
        <p:spPr bwMode="auto">
          <a:xfrm>
            <a:off x="1514475" y="5165725"/>
            <a:ext cx="6170613" cy="774700"/>
          </a:xfrm>
          <a:custGeom>
            <a:avLst/>
            <a:gdLst>
              <a:gd name="T0" fmla="*/ 0 w 3887"/>
              <a:gd name="T1" fmla="*/ 2147483647 h 488"/>
              <a:gd name="T2" fmla="*/ 2147483647 w 3887"/>
              <a:gd name="T3" fmla="*/ 2147483647 h 488"/>
              <a:gd name="T4" fmla="*/ 2147483647 w 3887"/>
              <a:gd name="T5" fmla="*/ 2147483647 h 488"/>
              <a:gd name="T6" fmla="*/ 2147483647 w 3887"/>
              <a:gd name="T7" fmla="*/ 0 h 488"/>
              <a:gd name="T8" fmla="*/ 2147483647 w 3887"/>
              <a:gd name="T9" fmla="*/ 2147483647 h 488"/>
              <a:gd name="T10" fmla="*/ 2147483647 w 3887"/>
              <a:gd name="T11" fmla="*/ 2147483647 h 488"/>
              <a:gd name="T12" fmla="*/ 2147483647 w 3887"/>
              <a:gd name="T13" fmla="*/ 2147483647 h 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87"/>
              <a:gd name="T22" fmla="*/ 0 h 488"/>
              <a:gd name="T23" fmla="*/ 3887 w 3887"/>
              <a:gd name="T24" fmla="*/ 488 h 4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87" h="488">
                <a:moveTo>
                  <a:pt x="0" y="488"/>
                </a:moveTo>
                <a:lnTo>
                  <a:pt x="295" y="312"/>
                </a:lnTo>
                <a:lnTo>
                  <a:pt x="1148" y="4"/>
                </a:lnTo>
                <a:lnTo>
                  <a:pt x="1983" y="0"/>
                </a:lnTo>
                <a:lnTo>
                  <a:pt x="2854" y="162"/>
                </a:lnTo>
                <a:lnTo>
                  <a:pt x="3729" y="44"/>
                </a:lnTo>
                <a:lnTo>
                  <a:pt x="3887" y="48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3" name="Line 38"/>
          <p:cNvSpPr>
            <a:spLocks noChangeShapeType="1"/>
          </p:cNvSpPr>
          <p:nvPr/>
        </p:nvSpPr>
        <p:spPr bwMode="auto">
          <a:xfrm>
            <a:off x="4662488" y="4643438"/>
            <a:ext cx="0" cy="3603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/>
        </p:nvGraphicFramePr>
        <p:xfrm>
          <a:off x="3671888" y="5499100"/>
          <a:ext cx="1006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数式" r:id="rId11" imgW="342720" imgH="253800" progId="Equation.3">
                  <p:embed/>
                </p:oleObj>
              </mc:Choice>
              <mc:Fallback>
                <p:oleObj name="数式" r:id="rId11" imgW="342720" imgH="2538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5499100"/>
                        <a:ext cx="10064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4" name="Line 40"/>
          <p:cNvSpPr>
            <a:spLocks noChangeShapeType="1"/>
          </p:cNvSpPr>
          <p:nvPr/>
        </p:nvSpPr>
        <p:spPr bwMode="auto">
          <a:xfrm flipV="1">
            <a:off x="4257675" y="5229225"/>
            <a:ext cx="358775" cy="314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5" name="Line 41"/>
          <p:cNvSpPr>
            <a:spLocks noChangeShapeType="1"/>
          </p:cNvSpPr>
          <p:nvPr/>
        </p:nvSpPr>
        <p:spPr bwMode="auto">
          <a:xfrm flipV="1">
            <a:off x="6057900" y="5589588"/>
            <a:ext cx="0" cy="40481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6" name="Line 42"/>
          <p:cNvSpPr>
            <a:spLocks noChangeShapeType="1"/>
          </p:cNvSpPr>
          <p:nvPr/>
        </p:nvSpPr>
        <p:spPr bwMode="auto">
          <a:xfrm flipV="1">
            <a:off x="7407275" y="5229225"/>
            <a:ext cx="0" cy="2254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7" name="Line 43"/>
          <p:cNvSpPr>
            <a:spLocks noChangeShapeType="1"/>
          </p:cNvSpPr>
          <p:nvPr/>
        </p:nvSpPr>
        <p:spPr bwMode="auto">
          <a:xfrm>
            <a:off x="3311525" y="5003800"/>
            <a:ext cx="0" cy="18097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8" name="Line 44"/>
          <p:cNvSpPr>
            <a:spLocks noChangeShapeType="1"/>
          </p:cNvSpPr>
          <p:nvPr/>
        </p:nvSpPr>
        <p:spPr bwMode="auto">
          <a:xfrm>
            <a:off x="2006600" y="5408613"/>
            <a:ext cx="0" cy="2254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9" name="Text Box 45"/>
          <p:cNvSpPr txBox="1">
            <a:spLocks noChangeArrowheads="1"/>
          </p:cNvSpPr>
          <p:nvPr/>
        </p:nvSpPr>
        <p:spPr bwMode="auto">
          <a:xfrm>
            <a:off x="5067300" y="4059238"/>
            <a:ext cx="3348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上に凸なので負側に動く</a:t>
            </a:r>
          </a:p>
        </p:txBody>
      </p:sp>
      <p:sp>
        <p:nvSpPr>
          <p:cNvPr id="18470" name="Line 46"/>
          <p:cNvSpPr>
            <a:spLocks noChangeShapeType="1"/>
          </p:cNvSpPr>
          <p:nvPr/>
        </p:nvSpPr>
        <p:spPr bwMode="auto">
          <a:xfrm flipV="1">
            <a:off x="4751388" y="4329113"/>
            <a:ext cx="360362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A63989C-796C-4E18-B757-7C802A45A860}" type="slidenum">
              <a:rPr lang="en-US" altLang="ja-JP" sz="2000"/>
              <a:pPr eaLnBrk="1" hangingPunct="1"/>
              <a:t>32</a:t>
            </a:fld>
            <a:endParaRPr lang="en-US" altLang="ja-JP" sz="20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1D</a:t>
            </a:r>
            <a:r>
              <a:rPr lang="ja-JP" altLang="en-US" smtClean="0"/>
              <a:t>：平滑化の結果</a:t>
            </a:r>
            <a:endParaRPr lang="en-US" altLang="ja-JP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50950"/>
            <a:ext cx="8229600" cy="1738313"/>
          </a:xfrm>
        </p:spPr>
        <p:txBody>
          <a:bodyPr/>
          <a:lstStyle/>
          <a:p>
            <a:r>
              <a:rPr lang="ja-JP" altLang="en-US" smtClean="0"/>
              <a:t>どんどん溶けてく感じ。</a:t>
            </a:r>
            <a:endParaRPr lang="en-US" altLang="ja-JP" smtClean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006600"/>
            <a:ext cx="31305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384550"/>
            <a:ext cx="30924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917700"/>
            <a:ext cx="31051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162550"/>
            <a:ext cx="31702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517900"/>
            <a:ext cx="31511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5295900"/>
            <a:ext cx="3111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 rot="16200000" flipH="1">
            <a:off x="2371725" y="4384675"/>
            <a:ext cx="3200400" cy="444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 flipH="1" flipV="1">
            <a:off x="3171825" y="3984625"/>
            <a:ext cx="2800350" cy="71120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6200000" flipH="1">
            <a:off x="3527425" y="4384675"/>
            <a:ext cx="3200400" cy="444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CE5B046-07F1-4D5E-9B8B-B5B2B35BA154}" type="slidenum">
              <a:rPr lang="en-US" altLang="ja-JP" sz="2000"/>
              <a:pPr eaLnBrk="1" hangingPunct="1"/>
              <a:t>33</a:t>
            </a:fld>
            <a:endParaRPr lang="en-US" altLang="ja-JP" sz="2000"/>
          </a:p>
        </p:txBody>
      </p:sp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altLang="ja-JP" smtClean="0"/>
              <a:t>2D: 2</a:t>
            </a:r>
            <a:r>
              <a:rPr lang="ja-JP" altLang="en-US" smtClean="0"/>
              <a:t>階微分値</a:t>
            </a:r>
          </a:p>
        </p:txBody>
      </p:sp>
      <p:sp>
        <p:nvSpPr>
          <p:cNvPr id="194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93725"/>
            <a:ext cx="8229600" cy="1738313"/>
          </a:xfrm>
        </p:spPr>
        <p:txBody>
          <a:bodyPr/>
          <a:lstStyle/>
          <a:p>
            <a:r>
              <a:rPr lang="ja-JP" altLang="en-US" smtClean="0"/>
              <a:t>横横、縦縦、横縦</a:t>
            </a:r>
            <a:r>
              <a:rPr lang="en-US" altLang="ja-JP" smtClean="0"/>
              <a:t>(=</a:t>
            </a:r>
            <a:r>
              <a:rPr lang="ja-JP" altLang="en-US" smtClean="0"/>
              <a:t>縦横</a:t>
            </a:r>
            <a:r>
              <a:rPr lang="en-US" altLang="ja-JP" smtClean="0"/>
              <a:t>) </a:t>
            </a:r>
            <a:r>
              <a:rPr lang="ja-JP" altLang="en-US" smtClean="0"/>
              <a:t>の</a:t>
            </a:r>
            <a:r>
              <a:rPr lang="en-US" altLang="ja-JP" smtClean="0"/>
              <a:t>3</a:t>
            </a:r>
            <a:r>
              <a:rPr lang="ja-JP" altLang="en-US" smtClean="0"/>
              <a:t>つがある</a:t>
            </a:r>
          </a:p>
        </p:txBody>
      </p:sp>
      <p:graphicFrame>
        <p:nvGraphicFramePr>
          <p:cNvPr id="19458" name="Object 6"/>
          <p:cNvGraphicFramePr>
            <a:graphicFrameLocks noChangeAspect="1"/>
          </p:cNvGraphicFramePr>
          <p:nvPr/>
        </p:nvGraphicFramePr>
        <p:xfrm>
          <a:off x="1089025" y="1089025"/>
          <a:ext cx="62103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数式" r:id="rId3" imgW="3771720" imgH="482400" progId="Equation.3">
                  <p:embed/>
                </p:oleObj>
              </mc:Choice>
              <mc:Fallback>
                <p:oleObj name="数式" r:id="rId3" imgW="377172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089025"/>
                        <a:ext cx="6210300" cy="795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1089025" y="1914525"/>
          <a:ext cx="62722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数式" r:id="rId5" imgW="3809880" imgH="482400" progId="Equation.3">
                  <p:embed/>
                </p:oleObj>
              </mc:Choice>
              <mc:Fallback>
                <p:oleObj name="数式" r:id="rId5" imgW="380988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914525"/>
                        <a:ext cx="6272213" cy="795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9"/>
          <p:cNvGraphicFramePr>
            <a:graphicFrameLocks noChangeAspect="1"/>
          </p:cNvGraphicFramePr>
          <p:nvPr/>
        </p:nvGraphicFramePr>
        <p:xfrm>
          <a:off x="1089025" y="2724150"/>
          <a:ext cx="62531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数式" r:id="rId7" imgW="3797280" imgH="482400" progId="Equation.3">
                  <p:embed/>
                </p:oleObj>
              </mc:Choice>
              <mc:Fallback>
                <p:oleObj name="数式" r:id="rId7" imgW="379728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724150"/>
                        <a:ext cx="6253163" cy="795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2" name="Picture 11" descr="normal_m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192588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Line 12"/>
          <p:cNvSpPr>
            <a:spLocks noChangeShapeType="1"/>
          </p:cNvSpPr>
          <p:nvPr/>
        </p:nvSpPr>
        <p:spPr bwMode="auto">
          <a:xfrm>
            <a:off x="882650" y="5857875"/>
            <a:ext cx="1528763" cy="720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4" name="Line 13"/>
          <p:cNvSpPr>
            <a:spLocks noChangeShapeType="1"/>
          </p:cNvSpPr>
          <p:nvPr/>
        </p:nvSpPr>
        <p:spPr bwMode="auto">
          <a:xfrm flipH="1" flipV="1">
            <a:off x="1062038" y="5048250"/>
            <a:ext cx="92075" cy="11255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9461" name="Object 14"/>
          <p:cNvGraphicFramePr>
            <a:graphicFrameLocks noChangeAspect="1"/>
          </p:cNvGraphicFramePr>
          <p:nvPr/>
        </p:nvGraphicFramePr>
        <p:xfrm>
          <a:off x="2368550" y="648811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数式" r:id="rId10" imgW="126720" imgH="139680" progId="Equation.3">
                  <p:embed/>
                </p:oleObj>
              </mc:Choice>
              <mc:Fallback>
                <p:oleObj name="数式" r:id="rId10" imgW="126720" imgH="1396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648811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5"/>
          <p:cNvGraphicFramePr>
            <a:graphicFrameLocks noChangeAspect="1"/>
          </p:cNvGraphicFramePr>
          <p:nvPr/>
        </p:nvGraphicFramePr>
        <p:xfrm>
          <a:off x="612775" y="49133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数式" r:id="rId12" imgW="152280" imgH="203040" progId="Equation.3">
                  <p:embed/>
                </p:oleObj>
              </mc:Choice>
              <mc:Fallback>
                <p:oleObj name="数式" r:id="rId12" imgW="15228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9133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Line 16"/>
          <p:cNvSpPr>
            <a:spLocks noChangeShapeType="1"/>
          </p:cNvSpPr>
          <p:nvPr/>
        </p:nvSpPr>
        <p:spPr bwMode="auto">
          <a:xfrm flipV="1">
            <a:off x="973138" y="5273675"/>
            <a:ext cx="944562" cy="8540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9463" name="Object 17"/>
          <p:cNvGraphicFramePr>
            <a:graphicFrameLocks noChangeAspect="1"/>
          </p:cNvGraphicFramePr>
          <p:nvPr/>
        </p:nvGraphicFramePr>
        <p:xfrm>
          <a:off x="1512888" y="4913313"/>
          <a:ext cx="4079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数式" r:id="rId14" imgW="139680" imgH="164880" progId="Equation.3">
                  <p:embed/>
                </p:oleObj>
              </mc:Choice>
              <mc:Fallback>
                <p:oleObj name="数式" r:id="rId14" imgW="139680" imgH="1648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4913313"/>
                        <a:ext cx="4079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6" name="Picture 18" descr="normal_max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56088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Text Box 19"/>
          <p:cNvSpPr txBox="1">
            <a:spLocks noChangeArrowheads="1"/>
          </p:cNvSpPr>
          <p:nvPr/>
        </p:nvSpPr>
        <p:spPr bwMode="auto">
          <a:xfrm>
            <a:off x="746125" y="3451225"/>
            <a:ext cx="2622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横方向の断面上の</a:t>
            </a:r>
            <a:br>
              <a:rPr lang="ja-JP" altLang="en-US"/>
            </a:br>
            <a:r>
              <a:rPr lang="ja-JP" altLang="en-US"/>
              <a:t>     曲線の凹凸</a:t>
            </a:r>
            <a:r>
              <a:rPr lang="en-US" altLang="ja-JP"/>
              <a:t>:</a:t>
            </a:r>
          </a:p>
        </p:txBody>
      </p:sp>
      <p:graphicFrame>
        <p:nvGraphicFramePr>
          <p:cNvPr id="19464" name="Object 20"/>
          <p:cNvGraphicFramePr>
            <a:graphicFrameLocks noChangeAspect="1"/>
          </p:cNvGraphicFramePr>
          <p:nvPr/>
        </p:nvGraphicFramePr>
        <p:xfrm>
          <a:off x="2863850" y="3857625"/>
          <a:ext cx="15176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数式" r:id="rId17" imgW="672840" imgH="228600" progId="Equation.3">
                  <p:embed/>
                </p:oleObj>
              </mc:Choice>
              <mc:Fallback>
                <p:oleObj name="数式" r:id="rId17" imgW="67284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857625"/>
                        <a:ext cx="15176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Line 21"/>
          <p:cNvSpPr>
            <a:spLocks noChangeShapeType="1"/>
          </p:cNvSpPr>
          <p:nvPr/>
        </p:nvSpPr>
        <p:spPr bwMode="auto">
          <a:xfrm flipV="1">
            <a:off x="3133725" y="4283075"/>
            <a:ext cx="628650" cy="946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>
            <a:off x="4905375" y="5813425"/>
            <a:ext cx="1528763" cy="720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0" name="Line 23"/>
          <p:cNvSpPr>
            <a:spLocks noChangeShapeType="1"/>
          </p:cNvSpPr>
          <p:nvPr/>
        </p:nvSpPr>
        <p:spPr bwMode="auto">
          <a:xfrm flipH="1" flipV="1">
            <a:off x="5084763" y="5003800"/>
            <a:ext cx="92075" cy="11255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9465" name="Object 24"/>
          <p:cNvGraphicFramePr>
            <a:graphicFrameLocks noChangeAspect="1"/>
          </p:cNvGraphicFramePr>
          <p:nvPr/>
        </p:nvGraphicFramePr>
        <p:xfrm>
          <a:off x="6391275" y="644366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数式" r:id="rId19" imgW="126720" imgH="139680" progId="Equation.3">
                  <p:embed/>
                </p:oleObj>
              </mc:Choice>
              <mc:Fallback>
                <p:oleObj name="数式" r:id="rId19" imgW="126720" imgH="1396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644366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25"/>
          <p:cNvGraphicFramePr>
            <a:graphicFrameLocks noChangeAspect="1"/>
          </p:cNvGraphicFramePr>
          <p:nvPr/>
        </p:nvGraphicFramePr>
        <p:xfrm>
          <a:off x="4635500" y="486886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数式" r:id="rId20" imgW="152280" imgH="203040" progId="Equation.3">
                  <p:embed/>
                </p:oleObj>
              </mc:Choice>
              <mc:Fallback>
                <p:oleObj name="数式" r:id="rId20" imgW="152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86886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Line 26"/>
          <p:cNvSpPr>
            <a:spLocks noChangeShapeType="1"/>
          </p:cNvSpPr>
          <p:nvPr/>
        </p:nvSpPr>
        <p:spPr bwMode="auto">
          <a:xfrm flipV="1">
            <a:off x="4995863" y="5229225"/>
            <a:ext cx="944562" cy="8540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9467" name="Object 27"/>
          <p:cNvGraphicFramePr>
            <a:graphicFrameLocks noChangeAspect="1"/>
          </p:cNvGraphicFramePr>
          <p:nvPr/>
        </p:nvGraphicFramePr>
        <p:xfrm>
          <a:off x="5535613" y="4868863"/>
          <a:ext cx="4079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数式" r:id="rId21" imgW="139680" imgH="164880" progId="Equation.3">
                  <p:embed/>
                </p:oleObj>
              </mc:Choice>
              <mc:Fallback>
                <p:oleObj name="数式" r:id="rId21" imgW="139680" imgH="1648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4868863"/>
                        <a:ext cx="4079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2" name="Text Box 28"/>
          <p:cNvSpPr txBox="1">
            <a:spLocks noChangeArrowheads="1"/>
          </p:cNvSpPr>
          <p:nvPr/>
        </p:nvSpPr>
        <p:spPr bwMode="auto">
          <a:xfrm>
            <a:off x="4805363" y="3460750"/>
            <a:ext cx="2622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縦方向の断面上の</a:t>
            </a:r>
            <a:br>
              <a:rPr lang="ja-JP" altLang="en-US"/>
            </a:br>
            <a:r>
              <a:rPr lang="ja-JP" altLang="en-US"/>
              <a:t>     曲線の凹凸</a:t>
            </a:r>
            <a:r>
              <a:rPr lang="en-US" altLang="ja-JP"/>
              <a:t>:</a:t>
            </a:r>
          </a:p>
        </p:txBody>
      </p:sp>
      <p:graphicFrame>
        <p:nvGraphicFramePr>
          <p:cNvPr id="19468" name="Object 29"/>
          <p:cNvGraphicFramePr>
            <a:graphicFrameLocks noChangeAspect="1"/>
          </p:cNvGraphicFramePr>
          <p:nvPr/>
        </p:nvGraphicFramePr>
        <p:xfrm>
          <a:off x="6877050" y="3806825"/>
          <a:ext cx="15176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数式" r:id="rId23" imgW="672840" imgH="241200" progId="Equation.3">
                  <p:embed/>
                </p:oleObj>
              </mc:Choice>
              <mc:Fallback>
                <p:oleObj name="数式" r:id="rId23" imgW="672840" imgH="241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806825"/>
                        <a:ext cx="15176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Line 30"/>
          <p:cNvSpPr>
            <a:spLocks noChangeShapeType="1"/>
          </p:cNvSpPr>
          <p:nvPr/>
        </p:nvSpPr>
        <p:spPr bwMode="auto">
          <a:xfrm>
            <a:off x="4437063" y="3787775"/>
            <a:ext cx="0" cy="279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4" name="Freeform 31"/>
          <p:cNvSpPr>
            <a:spLocks/>
          </p:cNvSpPr>
          <p:nvPr/>
        </p:nvSpPr>
        <p:spPr bwMode="auto">
          <a:xfrm>
            <a:off x="2170113" y="5021263"/>
            <a:ext cx="1681162" cy="657225"/>
          </a:xfrm>
          <a:custGeom>
            <a:avLst/>
            <a:gdLst>
              <a:gd name="T0" fmla="*/ 0 w 1059"/>
              <a:gd name="T1" fmla="*/ 0 h 414"/>
              <a:gd name="T2" fmla="*/ 2147483647 w 1059"/>
              <a:gd name="T3" fmla="*/ 2147483647 h 414"/>
              <a:gd name="T4" fmla="*/ 2147483647 w 1059"/>
              <a:gd name="T5" fmla="*/ 2147483647 h 414"/>
              <a:gd name="T6" fmla="*/ 0 60000 65536"/>
              <a:gd name="T7" fmla="*/ 0 60000 65536"/>
              <a:gd name="T8" fmla="*/ 0 60000 65536"/>
              <a:gd name="T9" fmla="*/ 0 w 1059"/>
              <a:gd name="T10" fmla="*/ 0 h 414"/>
              <a:gd name="T11" fmla="*/ 1059 w 1059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9" h="414">
                <a:moveTo>
                  <a:pt x="0" y="0"/>
                </a:moveTo>
                <a:cubicBezTo>
                  <a:pt x="80" y="18"/>
                  <a:pt x="299" y="37"/>
                  <a:pt x="475" y="106"/>
                </a:cubicBezTo>
                <a:cubicBezTo>
                  <a:pt x="654" y="172"/>
                  <a:pt x="937" y="350"/>
                  <a:pt x="1059" y="414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5" name="Oval 32"/>
          <p:cNvSpPr>
            <a:spLocks noChangeArrowheads="1"/>
          </p:cNvSpPr>
          <p:nvPr/>
        </p:nvSpPr>
        <p:spPr bwMode="auto">
          <a:xfrm>
            <a:off x="2817813" y="5138738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6" name="Freeform 33"/>
          <p:cNvSpPr>
            <a:spLocks/>
          </p:cNvSpPr>
          <p:nvPr/>
        </p:nvSpPr>
        <p:spPr bwMode="auto">
          <a:xfrm>
            <a:off x="2592388" y="5094288"/>
            <a:ext cx="630237" cy="225425"/>
          </a:xfrm>
          <a:custGeom>
            <a:avLst/>
            <a:gdLst>
              <a:gd name="T0" fmla="*/ 0 w 397"/>
              <a:gd name="T1" fmla="*/ 0 h 142"/>
              <a:gd name="T2" fmla="*/ 2147483647 w 397"/>
              <a:gd name="T3" fmla="*/ 2147483647 h 142"/>
              <a:gd name="T4" fmla="*/ 2147483647 w 397"/>
              <a:gd name="T5" fmla="*/ 2147483647 h 142"/>
              <a:gd name="T6" fmla="*/ 0 60000 65536"/>
              <a:gd name="T7" fmla="*/ 0 60000 65536"/>
              <a:gd name="T8" fmla="*/ 0 60000 65536"/>
              <a:gd name="T9" fmla="*/ 0 w 397"/>
              <a:gd name="T10" fmla="*/ 0 h 142"/>
              <a:gd name="T11" fmla="*/ 397 w 397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142">
                <a:moveTo>
                  <a:pt x="0" y="0"/>
                </a:moveTo>
                <a:cubicBezTo>
                  <a:pt x="34" y="8"/>
                  <a:pt x="139" y="26"/>
                  <a:pt x="205" y="50"/>
                </a:cubicBezTo>
                <a:cubicBezTo>
                  <a:pt x="271" y="74"/>
                  <a:pt x="357" y="123"/>
                  <a:pt x="397" y="142"/>
                </a:cubicBezTo>
              </a:path>
            </a:pathLst>
          </a:custGeom>
          <a:noFill/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7" name="Freeform 34"/>
          <p:cNvSpPr>
            <a:spLocks/>
          </p:cNvSpPr>
          <p:nvPr/>
        </p:nvSpPr>
        <p:spPr bwMode="auto">
          <a:xfrm>
            <a:off x="6450013" y="4979988"/>
            <a:ext cx="900112" cy="1171575"/>
          </a:xfrm>
          <a:custGeom>
            <a:avLst/>
            <a:gdLst>
              <a:gd name="T0" fmla="*/ 0 w 567"/>
              <a:gd name="T1" fmla="*/ 2147483647 h 738"/>
              <a:gd name="T2" fmla="*/ 2147483647 w 567"/>
              <a:gd name="T3" fmla="*/ 2147483647 h 738"/>
              <a:gd name="T4" fmla="*/ 2147483647 w 567"/>
              <a:gd name="T5" fmla="*/ 2147483647 h 738"/>
              <a:gd name="T6" fmla="*/ 0 60000 65536"/>
              <a:gd name="T7" fmla="*/ 0 60000 65536"/>
              <a:gd name="T8" fmla="*/ 0 60000 65536"/>
              <a:gd name="T9" fmla="*/ 0 w 567"/>
              <a:gd name="T10" fmla="*/ 0 h 738"/>
              <a:gd name="T11" fmla="*/ 567 w 567"/>
              <a:gd name="T12" fmla="*/ 738 h 7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738">
                <a:moveTo>
                  <a:pt x="0" y="738"/>
                </a:moveTo>
                <a:cubicBezTo>
                  <a:pt x="61" y="634"/>
                  <a:pt x="281" y="228"/>
                  <a:pt x="369" y="114"/>
                </a:cubicBezTo>
                <a:cubicBezTo>
                  <a:pt x="457" y="0"/>
                  <a:pt x="526" y="27"/>
                  <a:pt x="567" y="4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8" name="Oval 35"/>
          <p:cNvSpPr>
            <a:spLocks noChangeArrowheads="1"/>
          </p:cNvSpPr>
          <p:nvPr/>
        </p:nvSpPr>
        <p:spPr bwMode="auto">
          <a:xfrm>
            <a:off x="6642100" y="5543550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89" name="Freeform 36"/>
          <p:cNvSpPr>
            <a:spLocks/>
          </p:cNvSpPr>
          <p:nvPr/>
        </p:nvSpPr>
        <p:spPr bwMode="auto">
          <a:xfrm>
            <a:off x="6596063" y="5365750"/>
            <a:ext cx="315912" cy="584200"/>
          </a:xfrm>
          <a:custGeom>
            <a:avLst/>
            <a:gdLst>
              <a:gd name="T0" fmla="*/ 0 w 199"/>
              <a:gd name="T1" fmla="*/ 2147483647 h 368"/>
              <a:gd name="T2" fmla="*/ 2147483647 w 199"/>
              <a:gd name="T3" fmla="*/ 2147483647 h 368"/>
              <a:gd name="T4" fmla="*/ 2147483647 w 199"/>
              <a:gd name="T5" fmla="*/ 0 h 368"/>
              <a:gd name="T6" fmla="*/ 0 60000 65536"/>
              <a:gd name="T7" fmla="*/ 0 60000 65536"/>
              <a:gd name="T8" fmla="*/ 0 60000 65536"/>
              <a:gd name="T9" fmla="*/ 0 w 199"/>
              <a:gd name="T10" fmla="*/ 0 h 368"/>
              <a:gd name="T11" fmla="*/ 199 w 199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" h="368">
                <a:moveTo>
                  <a:pt x="0" y="368"/>
                </a:moveTo>
                <a:cubicBezTo>
                  <a:pt x="13" y="331"/>
                  <a:pt x="48" y="204"/>
                  <a:pt x="81" y="143"/>
                </a:cubicBezTo>
                <a:cubicBezTo>
                  <a:pt x="114" y="82"/>
                  <a:pt x="175" y="30"/>
                  <a:pt x="199" y="0"/>
                </a:cubicBezTo>
              </a:path>
            </a:pathLst>
          </a:custGeom>
          <a:noFill/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90" name="Line 37"/>
          <p:cNvSpPr>
            <a:spLocks noChangeShapeType="1"/>
          </p:cNvSpPr>
          <p:nvPr/>
        </p:nvSpPr>
        <p:spPr bwMode="auto">
          <a:xfrm flipV="1">
            <a:off x="6867525" y="4194175"/>
            <a:ext cx="944563" cy="12588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91" name="Text Box 38"/>
          <p:cNvSpPr txBox="1">
            <a:spLocks noChangeArrowheads="1"/>
          </p:cNvSpPr>
          <p:nvPr/>
        </p:nvSpPr>
        <p:spPr bwMode="auto">
          <a:xfrm>
            <a:off x="222250" y="12684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/>
              <a:t>横横</a:t>
            </a:r>
          </a:p>
        </p:txBody>
      </p:sp>
      <p:sp>
        <p:nvSpPr>
          <p:cNvPr id="19492" name="Text Box 39"/>
          <p:cNvSpPr txBox="1">
            <a:spLocks noChangeArrowheads="1"/>
          </p:cNvSpPr>
          <p:nvPr/>
        </p:nvSpPr>
        <p:spPr bwMode="auto">
          <a:xfrm>
            <a:off x="222250" y="20796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/>
              <a:t>縦縦</a:t>
            </a:r>
          </a:p>
        </p:txBody>
      </p:sp>
      <p:sp>
        <p:nvSpPr>
          <p:cNvPr id="19493" name="Text Box 40"/>
          <p:cNvSpPr txBox="1">
            <a:spLocks noChangeArrowheads="1"/>
          </p:cNvSpPr>
          <p:nvPr/>
        </p:nvSpPr>
        <p:spPr bwMode="auto">
          <a:xfrm>
            <a:off x="206375" y="28432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/>
              <a:t>横縦</a:t>
            </a:r>
          </a:p>
        </p:txBody>
      </p:sp>
      <p:sp>
        <p:nvSpPr>
          <p:cNvPr id="19494" name="Text Box 41"/>
          <p:cNvSpPr txBox="1">
            <a:spLocks noChangeArrowheads="1"/>
          </p:cNvSpPr>
          <p:nvPr/>
        </p:nvSpPr>
        <p:spPr bwMode="auto">
          <a:xfrm>
            <a:off x="7519988" y="2349500"/>
            <a:ext cx="1552575" cy="1330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これの</a:t>
            </a:r>
            <a:br>
              <a:rPr lang="ja-JP" altLang="en-US" sz="2000"/>
            </a:br>
            <a:r>
              <a:rPr lang="ja-JP" altLang="en-US" sz="2000"/>
              <a:t>意味は後で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斜めの凹凸</a:t>
            </a:r>
            <a:br>
              <a:rPr lang="ja-JP" altLang="en-US" sz="2000"/>
            </a:br>
            <a:r>
              <a:rPr lang="ja-JP" altLang="en-US" sz="2000"/>
              <a:t>ではない</a:t>
            </a:r>
            <a:r>
              <a:rPr lang="en-US" altLang="ja-JP" sz="2000"/>
              <a:t>)</a:t>
            </a:r>
          </a:p>
        </p:txBody>
      </p:sp>
      <p:sp>
        <p:nvSpPr>
          <p:cNvPr id="19495" name="Line 42"/>
          <p:cNvSpPr>
            <a:spLocks noChangeShapeType="1"/>
          </p:cNvSpPr>
          <p:nvPr/>
        </p:nvSpPr>
        <p:spPr bwMode="auto">
          <a:xfrm flipH="1">
            <a:off x="7316788" y="3114675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6544859-C3D3-49D1-A65A-74AB070F2D92}" type="slidenum">
              <a:rPr lang="en-US" altLang="ja-JP" sz="2000"/>
              <a:pPr eaLnBrk="1" hangingPunct="1"/>
              <a:t>34</a:t>
            </a:fld>
            <a:endParaRPr lang="en-US" altLang="ja-JP" sz="2000"/>
          </a:p>
        </p:txBody>
      </p:sp>
      <p:sp>
        <p:nvSpPr>
          <p:cNvPr id="204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2D: 2</a:t>
            </a:r>
            <a:r>
              <a:rPr lang="ja-JP" altLang="en-US" smtClean="0"/>
              <a:t>階微分の近似</a:t>
            </a:r>
            <a:r>
              <a:rPr lang="en-US" altLang="ja-JP" smtClean="0"/>
              <a:t>(</a:t>
            </a:r>
            <a:r>
              <a:rPr lang="ja-JP" altLang="en-US" smtClean="0"/>
              <a:t>横横、縦縦</a:t>
            </a:r>
            <a:r>
              <a:rPr lang="en-US" altLang="ja-JP" smtClean="0"/>
              <a:t>)</a:t>
            </a:r>
          </a:p>
        </p:txBody>
      </p:sp>
      <p:sp>
        <p:nvSpPr>
          <p:cNvPr id="20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58900"/>
            <a:ext cx="8229600" cy="720725"/>
          </a:xfrm>
        </p:spPr>
        <p:txBody>
          <a:bodyPr/>
          <a:lstStyle/>
          <a:p>
            <a:r>
              <a:rPr lang="en-US" altLang="ja-JP" smtClean="0"/>
              <a:t>1</a:t>
            </a:r>
            <a:r>
              <a:rPr lang="ja-JP" altLang="en-US" smtClean="0"/>
              <a:t>次元の場合と同じ</a:t>
            </a:r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206375" y="2033588"/>
          <a:ext cx="423068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数式" r:id="rId3" imgW="1726920" imgH="419040" progId="Equation.3">
                  <p:embed/>
                </p:oleObj>
              </mc:Choice>
              <mc:Fallback>
                <p:oleObj name="数式" r:id="rId3" imgW="17269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2033588"/>
                        <a:ext cx="4230688" cy="10271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7"/>
          <p:cNvGraphicFramePr>
            <a:graphicFrameLocks noChangeAspect="1"/>
          </p:cNvGraphicFramePr>
          <p:nvPr/>
        </p:nvGraphicFramePr>
        <p:xfrm>
          <a:off x="4913313" y="2033588"/>
          <a:ext cx="423068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数式" r:id="rId5" imgW="1726920" imgH="419040" progId="Equation.3">
                  <p:embed/>
                </p:oleObj>
              </mc:Choice>
              <mc:Fallback>
                <p:oleObj name="数式" r:id="rId5" imgW="172692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2033588"/>
                        <a:ext cx="4230687" cy="10271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Line 8"/>
          <p:cNvSpPr>
            <a:spLocks noChangeShapeType="1"/>
          </p:cNvSpPr>
          <p:nvPr/>
        </p:nvSpPr>
        <p:spPr bwMode="auto">
          <a:xfrm>
            <a:off x="1374775" y="6443663"/>
            <a:ext cx="1441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9" name="Line 9"/>
          <p:cNvSpPr>
            <a:spLocks noChangeShapeType="1"/>
          </p:cNvSpPr>
          <p:nvPr/>
        </p:nvSpPr>
        <p:spPr bwMode="auto">
          <a:xfrm flipV="1">
            <a:off x="1644650" y="5454650"/>
            <a:ext cx="1588" cy="1168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84" name="Object 10"/>
          <p:cNvGraphicFramePr>
            <a:graphicFrameLocks noChangeAspect="1"/>
          </p:cNvGraphicFramePr>
          <p:nvPr/>
        </p:nvGraphicFramePr>
        <p:xfrm>
          <a:off x="2625725" y="648811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648811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1"/>
          <p:cNvGraphicFramePr>
            <a:graphicFrameLocks noChangeAspect="1"/>
          </p:cNvGraphicFramePr>
          <p:nvPr/>
        </p:nvGraphicFramePr>
        <p:xfrm>
          <a:off x="1196975" y="5184775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184775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Line 12"/>
          <p:cNvSpPr>
            <a:spLocks noChangeShapeType="1"/>
          </p:cNvSpPr>
          <p:nvPr/>
        </p:nvSpPr>
        <p:spPr bwMode="auto">
          <a:xfrm flipV="1">
            <a:off x="1463675" y="5815013"/>
            <a:ext cx="903288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86" name="Object 13"/>
          <p:cNvGraphicFramePr>
            <a:graphicFrameLocks noChangeAspect="1"/>
          </p:cNvGraphicFramePr>
          <p:nvPr/>
        </p:nvGraphicFramePr>
        <p:xfrm>
          <a:off x="2006600" y="5468938"/>
          <a:ext cx="4079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数式" r:id="rId11" imgW="139680" imgH="164880" progId="Equation.3">
                  <p:embed/>
                </p:oleObj>
              </mc:Choice>
              <mc:Fallback>
                <p:oleObj name="数式" r:id="rId11" imgW="139680" imgH="164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468938"/>
                        <a:ext cx="4079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Line 14"/>
          <p:cNvSpPr>
            <a:spLocks noChangeShapeType="1"/>
          </p:cNvSpPr>
          <p:nvPr/>
        </p:nvSpPr>
        <p:spPr bwMode="auto">
          <a:xfrm>
            <a:off x="5157788" y="4373563"/>
            <a:ext cx="14287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2" name="Arc 15"/>
          <p:cNvSpPr>
            <a:spLocks/>
          </p:cNvSpPr>
          <p:nvPr/>
        </p:nvSpPr>
        <p:spPr bwMode="auto">
          <a:xfrm rot="19216874" flipV="1">
            <a:off x="6173788" y="5853113"/>
            <a:ext cx="674687" cy="404812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0487" name="Object 16"/>
          <p:cNvGraphicFramePr>
            <a:graphicFrameLocks noChangeAspect="1"/>
          </p:cNvGraphicFramePr>
          <p:nvPr/>
        </p:nvGraphicFramePr>
        <p:xfrm>
          <a:off x="6530975" y="5994400"/>
          <a:ext cx="2905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数式" r:id="rId13" imgW="126720" imgH="177480" progId="Equation.3">
                  <p:embed/>
                </p:oleObj>
              </mc:Choice>
              <mc:Fallback>
                <p:oleObj name="数式" r:id="rId13" imgW="12672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5994400"/>
                        <a:ext cx="29051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3" name="Arc 17"/>
          <p:cNvSpPr>
            <a:spLocks/>
          </p:cNvSpPr>
          <p:nvPr/>
        </p:nvSpPr>
        <p:spPr bwMode="auto">
          <a:xfrm flipV="1">
            <a:off x="5202238" y="6038850"/>
            <a:ext cx="1062037" cy="539750"/>
          </a:xfrm>
          <a:custGeom>
            <a:avLst/>
            <a:gdLst>
              <a:gd name="T0" fmla="*/ 0 w 37509"/>
              <a:gd name="T1" fmla="*/ 2147483647 h 21600"/>
              <a:gd name="T2" fmla="*/ 2147483647 w 37509"/>
              <a:gd name="T3" fmla="*/ 2147483647 h 21600"/>
              <a:gd name="T4" fmla="*/ 2147483647 w 37509"/>
              <a:gd name="T5" fmla="*/ 2147483647 h 21600"/>
              <a:gd name="T6" fmla="*/ 0 60000 65536"/>
              <a:gd name="T7" fmla="*/ 0 60000 65536"/>
              <a:gd name="T8" fmla="*/ 0 60000 65536"/>
              <a:gd name="T9" fmla="*/ 0 w 37509"/>
              <a:gd name="T10" fmla="*/ 0 h 21600"/>
              <a:gd name="T11" fmla="*/ 37509 w 375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09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</a:path>
              <a:path w="37509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0488" name="Object 18"/>
          <p:cNvGraphicFramePr>
            <a:graphicFrameLocks noChangeAspect="1"/>
          </p:cNvGraphicFramePr>
          <p:nvPr/>
        </p:nvGraphicFramePr>
        <p:xfrm>
          <a:off x="5562600" y="6453188"/>
          <a:ext cx="2905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数式" r:id="rId15" imgW="126720" imgH="177480" progId="Equation.3">
                  <p:embed/>
                </p:oleObj>
              </mc:Choice>
              <mc:Fallback>
                <p:oleObj name="数式" r:id="rId15" imgW="12672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453188"/>
                        <a:ext cx="290513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Line 19"/>
          <p:cNvSpPr>
            <a:spLocks noChangeShapeType="1"/>
          </p:cNvSpPr>
          <p:nvPr/>
        </p:nvSpPr>
        <p:spPr bwMode="auto">
          <a:xfrm>
            <a:off x="1916113" y="6308725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5" name="Line 20"/>
          <p:cNvSpPr>
            <a:spLocks noChangeShapeType="1"/>
          </p:cNvSpPr>
          <p:nvPr/>
        </p:nvSpPr>
        <p:spPr bwMode="auto">
          <a:xfrm>
            <a:off x="2455863" y="585946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6" name="Line 21"/>
          <p:cNvSpPr>
            <a:spLocks noChangeShapeType="1"/>
          </p:cNvSpPr>
          <p:nvPr/>
        </p:nvSpPr>
        <p:spPr bwMode="auto">
          <a:xfrm>
            <a:off x="2995613" y="540861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7" name="Line 22"/>
          <p:cNvSpPr>
            <a:spLocks noChangeShapeType="1"/>
          </p:cNvSpPr>
          <p:nvPr/>
        </p:nvSpPr>
        <p:spPr bwMode="auto">
          <a:xfrm>
            <a:off x="3535363" y="495935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8" name="Line 23"/>
          <p:cNvSpPr>
            <a:spLocks noChangeShapeType="1"/>
          </p:cNvSpPr>
          <p:nvPr/>
        </p:nvSpPr>
        <p:spPr bwMode="auto">
          <a:xfrm>
            <a:off x="4075113" y="450850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9" name="Line 24"/>
          <p:cNvSpPr>
            <a:spLocks noChangeShapeType="1"/>
          </p:cNvSpPr>
          <p:nvPr/>
        </p:nvSpPr>
        <p:spPr bwMode="auto">
          <a:xfrm flipV="1">
            <a:off x="1916113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0" name="Line 25"/>
          <p:cNvSpPr>
            <a:spLocks noChangeShapeType="1"/>
          </p:cNvSpPr>
          <p:nvPr/>
        </p:nvSpPr>
        <p:spPr bwMode="auto">
          <a:xfrm flipV="1">
            <a:off x="299720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1" name="Line 26"/>
          <p:cNvSpPr>
            <a:spLocks noChangeShapeType="1"/>
          </p:cNvSpPr>
          <p:nvPr/>
        </p:nvSpPr>
        <p:spPr bwMode="auto">
          <a:xfrm flipV="1">
            <a:off x="407670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2" name="Line 27"/>
          <p:cNvSpPr>
            <a:spLocks noChangeShapeType="1"/>
          </p:cNvSpPr>
          <p:nvPr/>
        </p:nvSpPr>
        <p:spPr bwMode="auto">
          <a:xfrm flipV="1">
            <a:off x="515778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3" name="Line 28"/>
          <p:cNvSpPr>
            <a:spLocks noChangeShapeType="1"/>
          </p:cNvSpPr>
          <p:nvPr/>
        </p:nvSpPr>
        <p:spPr bwMode="auto">
          <a:xfrm flipV="1">
            <a:off x="623728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4" name="Oval 29"/>
          <p:cNvSpPr>
            <a:spLocks noChangeArrowheads="1"/>
          </p:cNvSpPr>
          <p:nvPr/>
        </p:nvSpPr>
        <p:spPr bwMode="auto">
          <a:xfrm>
            <a:off x="5067300" y="4284663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15" name="Line 30"/>
          <p:cNvSpPr>
            <a:spLocks noChangeShapeType="1"/>
          </p:cNvSpPr>
          <p:nvPr/>
        </p:nvSpPr>
        <p:spPr bwMode="auto">
          <a:xfrm>
            <a:off x="4616450" y="5049838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6" name="Oval 31"/>
          <p:cNvSpPr>
            <a:spLocks noChangeArrowheads="1"/>
          </p:cNvSpPr>
          <p:nvPr/>
        </p:nvSpPr>
        <p:spPr bwMode="auto">
          <a:xfrm>
            <a:off x="4527550" y="4959350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17" name="Line 32"/>
          <p:cNvSpPr>
            <a:spLocks noChangeShapeType="1"/>
          </p:cNvSpPr>
          <p:nvPr/>
        </p:nvSpPr>
        <p:spPr bwMode="auto">
          <a:xfrm>
            <a:off x="6237288" y="4778375"/>
            <a:ext cx="15875" cy="6302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8" name="Oval 33"/>
          <p:cNvSpPr>
            <a:spLocks noChangeArrowheads="1"/>
          </p:cNvSpPr>
          <p:nvPr/>
        </p:nvSpPr>
        <p:spPr bwMode="auto">
          <a:xfrm>
            <a:off x="6146800" y="468947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19" name="Line 34"/>
          <p:cNvSpPr>
            <a:spLocks noChangeShapeType="1"/>
          </p:cNvSpPr>
          <p:nvPr/>
        </p:nvSpPr>
        <p:spPr bwMode="auto">
          <a:xfrm>
            <a:off x="4076700" y="5634038"/>
            <a:ext cx="14288" cy="6746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0" name="Line 36"/>
          <p:cNvSpPr>
            <a:spLocks noChangeShapeType="1"/>
          </p:cNvSpPr>
          <p:nvPr/>
        </p:nvSpPr>
        <p:spPr bwMode="auto">
          <a:xfrm>
            <a:off x="6237288" y="4149725"/>
            <a:ext cx="12700" cy="3587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1" name="Line 38"/>
          <p:cNvSpPr>
            <a:spLocks noChangeShapeType="1"/>
          </p:cNvSpPr>
          <p:nvPr/>
        </p:nvSpPr>
        <p:spPr bwMode="auto">
          <a:xfrm>
            <a:off x="4078288" y="4149725"/>
            <a:ext cx="14287" cy="12604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2" name="Line 39"/>
          <p:cNvSpPr>
            <a:spLocks noChangeShapeType="1"/>
          </p:cNvSpPr>
          <p:nvPr/>
        </p:nvSpPr>
        <p:spPr bwMode="auto">
          <a:xfrm>
            <a:off x="5697538" y="4194175"/>
            <a:ext cx="14287" cy="7651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3" name="Oval 40"/>
          <p:cNvSpPr>
            <a:spLocks noChangeArrowheads="1"/>
          </p:cNvSpPr>
          <p:nvPr/>
        </p:nvSpPr>
        <p:spPr bwMode="auto">
          <a:xfrm>
            <a:off x="5607050" y="41036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24" name="Line 41"/>
          <p:cNvSpPr>
            <a:spLocks noChangeShapeType="1"/>
          </p:cNvSpPr>
          <p:nvPr/>
        </p:nvSpPr>
        <p:spPr bwMode="auto">
          <a:xfrm>
            <a:off x="7304088" y="5049838"/>
            <a:ext cx="12700" cy="3587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5" name="Oval 43"/>
          <p:cNvSpPr>
            <a:spLocks noChangeArrowheads="1"/>
          </p:cNvSpPr>
          <p:nvPr/>
        </p:nvSpPr>
        <p:spPr bwMode="auto">
          <a:xfrm>
            <a:off x="3987800" y="41036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26" name="Line 44"/>
          <p:cNvSpPr>
            <a:spLocks noChangeShapeType="1"/>
          </p:cNvSpPr>
          <p:nvPr/>
        </p:nvSpPr>
        <p:spPr bwMode="auto">
          <a:xfrm>
            <a:off x="2997200" y="4148138"/>
            <a:ext cx="14288" cy="12604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7" name="Freeform 46"/>
          <p:cNvSpPr>
            <a:spLocks/>
          </p:cNvSpPr>
          <p:nvPr/>
        </p:nvSpPr>
        <p:spPr bwMode="auto">
          <a:xfrm>
            <a:off x="2997200" y="4149725"/>
            <a:ext cx="4319588" cy="900113"/>
          </a:xfrm>
          <a:custGeom>
            <a:avLst/>
            <a:gdLst>
              <a:gd name="T0" fmla="*/ 0 w 2721"/>
              <a:gd name="T1" fmla="*/ 0 h 567"/>
              <a:gd name="T2" fmla="*/ 2147483647 w 2721"/>
              <a:gd name="T3" fmla="*/ 2147483647 h 567"/>
              <a:gd name="T4" fmla="*/ 2147483647 w 2721"/>
              <a:gd name="T5" fmla="*/ 2147483647 h 567"/>
              <a:gd name="T6" fmla="*/ 2147483647 w 2721"/>
              <a:gd name="T7" fmla="*/ 2147483647 h 567"/>
              <a:gd name="T8" fmla="*/ 2147483647 w 2721"/>
              <a:gd name="T9" fmla="*/ 2147483647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1"/>
              <a:gd name="T16" fmla="*/ 0 h 567"/>
              <a:gd name="T17" fmla="*/ 2721 w 2721"/>
              <a:gd name="T18" fmla="*/ 567 h 5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1" h="567">
                <a:moveTo>
                  <a:pt x="0" y="0"/>
                </a:moveTo>
                <a:lnTo>
                  <a:pt x="675" y="29"/>
                </a:lnTo>
                <a:lnTo>
                  <a:pt x="1361" y="152"/>
                </a:lnTo>
                <a:lnTo>
                  <a:pt x="2038" y="394"/>
                </a:lnTo>
                <a:lnTo>
                  <a:pt x="2721" y="56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8" name="Freeform 47"/>
          <p:cNvSpPr>
            <a:spLocks/>
          </p:cNvSpPr>
          <p:nvPr/>
        </p:nvSpPr>
        <p:spPr bwMode="auto">
          <a:xfrm>
            <a:off x="4076700" y="4160838"/>
            <a:ext cx="2178050" cy="1465262"/>
          </a:xfrm>
          <a:custGeom>
            <a:avLst/>
            <a:gdLst>
              <a:gd name="T0" fmla="*/ 0 w 1372"/>
              <a:gd name="T1" fmla="*/ 2147483647 h 923"/>
              <a:gd name="T2" fmla="*/ 2147483647 w 1372"/>
              <a:gd name="T3" fmla="*/ 2147483647 h 923"/>
              <a:gd name="T4" fmla="*/ 2147483647 w 1372"/>
              <a:gd name="T5" fmla="*/ 2147483647 h 923"/>
              <a:gd name="T6" fmla="*/ 2147483647 w 1372"/>
              <a:gd name="T7" fmla="*/ 2147483647 h 923"/>
              <a:gd name="T8" fmla="*/ 2147483647 w 1372"/>
              <a:gd name="T9" fmla="*/ 0 h 9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2"/>
              <a:gd name="T16" fmla="*/ 0 h 923"/>
              <a:gd name="T17" fmla="*/ 1372 w 1372"/>
              <a:gd name="T18" fmla="*/ 923 h 9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2" h="923">
                <a:moveTo>
                  <a:pt x="0" y="923"/>
                </a:moveTo>
                <a:lnTo>
                  <a:pt x="343" y="545"/>
                </a:lnTo>
                <a:lnTo>
                  <a:pt x="686" y="140"/>
                </a:lnTo>
                <a:lnTo>
                  <a:pt x="1024" y="35"/>
                </a:lnTo>
                <a:lnTo>
                  <a:pt x="137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9" name="Oval 48"/>
          <p:cNvSpPr>
            <a:spLocks noChangeArrowheads="1"/>
          </p:cNvSpPr>
          <p:nvPr/>
        </p:nvSpPr>
        <p:spPr bwMode="auto">
          <a:xfrm>
            <a:off x="5067300" y="5319713"/>
            <a:ext cx="179388" cy="1793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0489" name="Object 49"/>
          <p:cNvGraphicFramePr>
            <a:graphicFrameLocks noChangeAspect="1"/>
          </p:cNvGraphicFramePr>
          <p:nvPr/>
        </p:nvGraphicFramePr>
        <p:xfrm>
          <a:off x="4932363" y="5454650"/>
          <a:ext cx="585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数式" r:id="rId17" imgW="330120" imgH="203040" progId="Equation.3">
                  <p:embed/>
                </p:oleObj>
              </mc:Choice>
              <mc:Fallback>
                <p:oleObj name="数式" r:id="rId17" imgW="330120" imgH="2030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454650"/>
                        <a:ext cx="5857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50"/>
          <p:cNvGraphicFramePr>
            <a:graphicFrameLocks noChangeAspect="1"/>
          </p:cNvGraphicFramePr>
          <p:nvPr/>
        </p:nvGraphicFramePr>
        <p:xfrm>
          <a:off x="4756150" y="3786188"/>
          <a:ext cx="5191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数式" r:id="rId19" imgW="228600" imgH="241200" progId="Equation.3">
                  <p:embed/>
                </p:oleObj>
              </mc:Choice>
              <mc:Fallback>
                <p:oleObj name="数式" r:id="rId19" imgW="228600" imgH="2412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3786188"/>
                        <a:ext cx="5191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51"/>
          <p:cNvGraphicFramePr>
            <a:graphicFrameLocks noChangeAspect="1"/>
          </p:cNvGraphicFramePr>
          <p:nvPr/>
        </p:nvGraphicFramePr>
        <p:xfrm>
          <a:off x="6327775" y="4238625"/>
          <a:ext cx="720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数式" r:id="rId21" imgW="317160" imgH="241200" progId="Equation.3">
                  <p:embed/>
                </p:oleObj>
              </mc:Choice>
              <mc:Fallback>
                <p:oleObj name="数式" r:id="rId21" imgW="317160" imgH="2412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4238625"/>
                        <a:ext cx="7207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52"/>
          <p:cNvGraphicFramePr>
            <a:graphicFrameLocks noChangeAspect="1"/>
          </p:cNvGraphicFramePr>
          <p:nvPr/>
        </p:nvGraphicFramePr>
        <p:xfrm>
          <a:off x="3806825" y="3608388"/>
          <a:ext cx="7191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数式" r:id="rId23" imgW="317160" imgH="241200" progId="Equation.3">
                  <p:embed/>
                </p:oleObj>
              </mc:Choice>
              <mc:Fallback>
                <p:oleObj name="数式" r:id="rId23" imgW="317160" imgH="241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608388"/>
                        <a:ext cx="7191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53"/>
          <p:cNvGraphicFramePr>
            <a:graphicFrameLocks noChangeAspect="1"/>
          </p:cNvGraphicFramePr>
          <p:nvPr/>
        </p:nvGraphicFramePr>
        <p:xfrm>
          <a:off x="5303838" y="3589338"/>
          <a:ext cx="720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数式" r:id="rId25" imgW="317160" imgH="241200" progId="Equation.3">
                  <p:embed/>
                </p:oleObj>
              </mc:Choice>
              <mc:Fallback>
                <p:oleObj name="数式" r:id="rId25" imgW="317160" imgH="2412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3589338"/>
                        <a:ext cx="7207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54"/>
          <p:cNvGraphicFramePr>
            <a:graphicFrameLocks noChangeAspect="1"/>
          </p:cNvGraphicFramePr>
          <p:nvPr/>
        </p:nvGraphicFramePr>
        <p:xfrm>
          <a:off x="4032250" y="4464050"/>
          <a:ext cx="7191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数式" r:id="rId27" imgW="317160" imgH="241200" progId="Equation.3">
                  <p:embed/>
                </p:oleObj>
              </mc:Choice>
              <mc:Fallback>
                <p:oleObj name="数式" r:id="rId27" imgW="317160" imgH="2412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4464050"/>
                        <a:ext cx="7191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0" name="Line 57"/>
          <p:cNvSpPr>
            <a:spLocks noChangeShapeType="1"/>
          </p:cNvSpPr>
          <p:nvPr/>
        </p:nvSpPr>
        <p:spPr bwMode="auto">
          <a:xfrm>
            <a:off x="3851275" y="3114675"/>
            <a:ext cx="990600" cy="11699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1" name="Text Box 58"/>
          <p:cNvSpPr txBox="1">
            <a:spLocks noChangeArrowheads="1"/>
          </p:cNvSpPr>
          <p:nvPr/>
        </p:nvSpPr>
        <p:spPr bwMode="auto">
          <a:xfrm>
            <a:off x="1285875" y="3114675"/>
            <a:ext cx="255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左右の和との差分</a:t>
            </a:r>
          </a:p>
        </p:txBody>
      </p:sp>
      <p:sp>
        <p:nvSpPr>
          <p:cNvPr id="20532" name="Text Box 59"/>
          <p:cNvSpPr txBox="1">
            <a:spLocks noChangeArrowheads="1"/>
          </p:cNvSpPr>
          <p:nvPr/>
        </p:nvSpPr>
        <p:spPr bwMode="auto">
          <a:xfrm>
            <a:off x="5835650" y="3114675"/>
            <a:ext cx="2246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上下和との差分</a:t>
            </a:r>
          </a:p>
        </p:txBody>
      </p:sp>
      <p:sp>
        <p:nvSpPr>
          <p:cNvPr id="20533" name="Line 60"/>
          <p:cNvSpPr>
            <a:spLocks noChangeShapeType="1"/>
          </p:cNvSpPr>
          <p:nvPr/>
        </p:nvSpPr>
        <p:spPr bwMode="auto">
          <a:xfrm flipH="1" flipV="1">
            <a:off x="5246688" y="3114675"/>
            <a:ext cx="90487" cy="11255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4" name="Freeform 61"/>
          <p:cNvSpPr>
            <a:spLocks/>
          </p:cNvSpPr>
          <p:nvPr/>
        </p:nvSpPr>
        <p:spPr bwMode="auto">
          <a:xfrm>
            <a:off x="4662488" y="4284663"/>
            <a:ext cx="944562" cy="225425"/>
          </a:xfrm>
          <a:custGeom>
            <a:avLst/>
            <a:gdLst>
              <a:gd name="T0" fmla="*/ 0 w 397"/>
              <a:gd name="T1" fmla="*/ 0 h 142"/>
              <a:gd name="T2" fmla="*/ 2147483647 w 397"/>
              <a:gd name="T3" fmla="*/ 2147483647 h 142"/>
              <a:gd name="T4" fmla="*/ 2147483647 w 397"/>
              <a:gd name="T5" fmla="*/ 2147483647 h 142"/>
              <a:gd name="T6" fmla="*/ 0 60000 65536"/>
              <a:gd name="T7" fmla="*/ 0 60000 65536"/>
              <a:gd name="T8" fmla="*/ 0 60000 65536"/>
              <a:gd name="T9" fmla="*/ 0 w 397"/>
              <a:gd name="T10" fmla="*/ 0 h 142"/>
              <a:gd name="T11" fmla="*/ 397 w 397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142">
                <a:moveTo>
                  <a:pt x="0" y="0"/>
                </a:moveTo>
                <a:cubicBezTo>
                  <a:pt x="34" y="8"/>
                  <a:pt x="139" y="26"/>
                  <a:pt x="205" y="50"/>
                </a:cubicBezTo>
                <a:cubicBezTo>
                  <a:pt x="271" y="74"/>
                  <a:pt x="357" y="123"/>
                  <a:pt x="397" y="142"/>
                </a:cubicBezTo>
              </a:path>
            </a:pathLst>
          </a:custGeom>
          <a:noFill/>
          <a:ln w="571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5" name="Freeform 62"/>
          <p:cNvSpPr>
            <a:spLocks/>
          </p:cNvSpPr>
          <p:nvPr/>
        </p:nvSpPr>
        <p:spPr bwMode="auto">
          <a:xfrm rot="1278255">
            <a:off x="5022850" y="3994150"/>
            <a:ext cx="431800" cy="895350"/>
          </a:xfrm>
          <a:custGeom>
            <a:avLst/>
            <a:gdLst>
              <a:gd name="T0" fmla="*/ 0 w 199"/>
              <a:gd name="T1" fmla="*/ 2147483647 h 368"/>
              <a:gd name="T2" fmla="*/ 2147483647 w 199"/>
              <a:gd name="T3" fmla="*/ 2147483647 h 368"/>
              <a:gd name="T4" fmla="*/ 2147483647 w 199"/>
              <a:gd name="T5" fmla="*/ 0 h 368"/>
              <a:gd name="T6" fmla="*/ 0 60000 65536"/>
              <a:gd name="T7" fmla="*/ 0 60000 65536"/>
              <a:gd name="T8" fmla="*/ 0 60000 65536"/>
              <a:gd name="T9" fmla="*/ 0 w 199"/>
              <a:gd name="T10" fmla="*/ 0 h 368"/>
              <a:gd name="T11" fmla="*/ 199 w 199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" h="368">
                <a:moveTo>
                  <a:pt x="0" y="368"/>
                </a:moveTo>
                <a:cubicBezTo>
                  <a:pt x="13" y="331"/>
                  <a:pt x="48" y="204"/>
                  <a:pt x="81" y="143"/>
                </a:cubicBezTo>
                <a:cubicBezTo>
                  <a:pt x="114" y="82"/>
                  <a:pt x="175" y="30"/>
                  <a:pt x="199" y="0"/>
                </a:cubicBez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C9E3DCB-2FAC-4FB7-815E-9DB9E91C41F0}" type="slidenum">
              <a:rPr lang="en-US" altLang="ja-JP" sz="2000"/>
              <a:pPr eaLnBrk="1" hangingPunct="1"/>
              <a:t>35</a:t>
            </a:fld>
            <a:endParaRPr lang="en-US" altLang="ja-JP" sz="2000"/>
          </a:p>
        </p:txBody>
      </p:sp>
      <p:sp>
        <p:nvSpPr>
          <p:cNvPr id="215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5900"/>
            <a:ext cx="8229600" cy="1143000"/>
          </a:xfrm>
        </p:spPr>
        <p:txBody>
          <a:bodyPr/>
          <a:lstStyle/>
          <a:p>
            <a:r>
              <a:rPr lang="en-US" altLang="ja-JP" smtClean="0"/>
              <a:t>2D: 2</a:t>
            </a:r>
            <a:r>
              <a:rPr lang="ja-JP" altLang="en-US" smtClean="0"/>
              <a:t>階微分の近似</a:t>
            </a:r>
            <a:r>
              <a:rPr lang="en-US" altLang="ja-JP" smtClean="0"/>
              <a:t>(</a:t>
            </a:r>
            <a:r>
              <a:rPr lang="ja-JP" altLang="en-US" smtClean="0"/>
              <a:t>横縦</a:t>
            </a:r>
            <a:r>
              <a:rPr lang="en-US" altLang="ja-JP" smtClean="0"/>
              <a:t>)</a:t>
            </a:r>
          </a:p>
        </p:txBody>
      </p:sp>
      <p:sp>
        <p:nvSpPr>
          <p:cNvPr id="21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549275"/>
            <a:ext cx="8229600" cy="1738313"/>
          </a:xfrm>
        </p:spPr>
        <p:txBody>
          <a:bodyPr/>
          <a:lstStyle/>
          <a:p>
            <a:r>
              <a:rPr lang="ja-JP" altLang="en-US" smtClean="0"/>
              <a:t>横方向で微分したものを縦方向で微分する</a:t>
            </a:r>
          </a:p>
        </p:txBody>
      </p:sp>
      <p:graphicFrame>
        <p:nvGraphicFramePr>
          <p:cNvPr id="21506" name="Object 7"/>
          <p:cNvGraphicFramePr>
            <a:graphicFrameLocks noChangeAspect="1"/>
          </p:cNvGraphicFramePr>
          <p:nvPr/>
        </p:nvGraphicFramePr>
        <p:xfrm>
          <a:off x="1466850" y="2124075"/>
          <a:ext cx="24749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数式" r:id="rId3" imgW="1536480" imgH="419040" progId="Equation.3">
                  <p:embed/>
                </p:oleObj>
              </mc:Choice>
              <mc:Fallback>
                <p:oleObj name="数式" r:id="rId3" imgW="153648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2124075"/>
                        <a:ext cx="2474913" cy="676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8"/>
          <p:cNvGraphicFramePr>
            <a:graphicFrameLocks noChangeAspect="1"/>
          </p:cNvGraphicFramePr>
          <p:nvPr/>
        </p:nvGraphicFramePr>
        <p:xfrm>
          <a:off x="6102350" y="2124075"/>
          <a:ext cx="24749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数式" r:id="rId5" imgW="1536480" imgH="419040" progId="Equation.3">
                  <p:embed/>
                </p:oleObj>
              </mc:Choice>
              <mc:Fallback>
                <p:oleObj name="数式" r:id="rId5" imgW="153648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2124075"/>
                        <a:ext cx="2474913" cy="676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9"/>
          <p:cNvGraphicFramePr>
            <a:graphicFrameLocks noChangeAspect="1"/>
          </p:cNvGraphicFramePr>
          <p:nvPr/>
        </p:nvGraphicFramePr>
        <p:xfrm>
          <a:off x="2051050" y="1223963"/>
          <a:ext cx="48910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数式" r:id="rId7" imgW="2323800" imgH="419040" progId="Equation.3">
                  <p:embed/>
                </p:oleObj>
              </mc:Choice>
              <mc:Fallback>
                <p:oleObj name="数式" r:id="rId7" imgW="232380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23963"/>
                        <a:ext cx="4891088" cy="882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0"/>
          <p:cNvGraphicFramePr>
            <a:graphicFrameLocks noChangeAspect="1"/>
          </p:cNvGraphicFramePr>
          <p:nvPr/>
        </p:nvGraphicFramePr>
        <p:xfrm>
          <a:off x="1422400" y="2928938"/>
          <a:ext cx="64801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数式" r:id="rId9" imgW="2501640" imgH="419040" progId="Equation.3">
                  <p:embed/>
                </p:oleObj>
              </mc:Choice>
              <mc:Fallback>
                <p:oleObj name="数式" r:id="rId9" imgW="250164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928938"/>
                        <a:ext cx="6480175" cy="1085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Oval 11"/>
          <p:cNvSpPr>
            <a:spLocks noChangeArrowheads="1"/>
          </p:cNvSpPr>
          <p:nvPr/>
        </p:nvSpPr>
        <p:spPr bwMode="auto">
          <a:xfrm>
            <a:off x="4662488" y="1133475"/>
            <a:ext cx="1079500" cy="630238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1524" name="Oval 12"/>
          <p:cNvSpPr>
            <a:spLocks noChangeArrowheads="1"/>
          </p:cNvSpPr>
          <p:nvPr/>
        </p:nvSpPr>
        <p:spPr bwMode="auto">
          <a:xfrm>
            <a:off x="5921375" y="1133475"/>
            <a:ext cx="1079500" cy="630238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1525" name="Line 13"/>
          <p:cNvSpPr>
            <a:spLocks noChangeShapeType="1"/>
          </p:cNvSpPr>
          <p:nvPr/>
        </p:nvSpPr>
        <p:spPr bwMode="auto">
          <a:xfrm flipV="1">
            <a:off x="3986213" y="1719263"/>
            <a:ext cx="855662" cy="854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26" name="Line 14"/>
          <p:cNvSpPr>
            <a:spLocks noChangeShapeType="1"/>
          </p:cNvSpPr>
          <p:nvPr/>
        </p:nvSpPr>
        <p:spPr bwMode="auto">
          <a:xfrm flipH="1" flipV="1">
            <a:off x="7002463" y="1584325"/>
            <a:ext cx="725487" cy="55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27" name="Line 15"/>
          <p:cNvSpPr>
            <a:spLocks noChangeShapeType="1"/>
          </p:cNvSpPr>
          <p:nvPr/>
        </p:nvSpPr>
        <p:spPr bwMode="auto">
          <a:xfrm>
            <a:off x="4976813" y="2124075"/>
            <a:ext cx="0" cy="765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28" name="Line 16"/>
          <p:cNvSpPr>
            <a:spLocks noChangeShapeType="1"/>
          </p:cNvSpPr>
          <p:nvPr/>
        </p:nvSpPr>
        <p:spPr bwMode="auto">
          <a:xfrm>
            <a:off x="1374775" y="6578600"/>
            <a:ext cx="1441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 flipV="1">
            <a:off x="1644650" y="5589588"/>
            <a:ext cx="1588" cy="1168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1510" name="Object 18"/>
          <p:cNvGraphicFramePr>
            <a:graphicFrameLocks noChangeAspect="1"/>
          </p:cNvGraphicFramePr>
          <p:nvPr/>
        </p:nvGraphicFramePr>
        <p:xfrm>
          <a:off x="2771775" y="6445250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数式" r:id="rId11" imgW="126720" imgH="139680" progId="Equation.3">
                  <p:embed/>
                </p:oleObj>
              </mc:Choice>
              <mc:Fallback>
                <p:oleObj name="数式" r:id="rId11" imgW="126720" imgH="1396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6445250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19"/>
          <p:cNvGraphicFramePr>
            <a:graphicFrameLocks noChangeAspect="1"/>
          </p:cNvGraphicFramePr>
          <p:nvPr/>
        </p:nvGraphicFramePr>
        <p:xfrm>
          <a:off x="1196975" y="53197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数式" r:id="rId13" imgW="152280" imgH="203040" progId="Equation.3">
                  <p:embed/>
                </p:oleObj>
              </mc:Choice>
              <mc:Fallback>
                <p:oleObj name="数式" r:id="rId13" imgW="15228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3197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0" name="Line 20"/>
          <p:cNvSpPr>
            <a:spLocks noChangeShapeType="1"/>
          </p:cNvSpPr>
          <p:nvPr/>
        </p:nvSpPr>
        <p:spPr bwMode="auto">
          <a:xfrm flipV="1">
            <a:off x="1463675" y="5949950"/>
            <a:ext cx="903288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1512" name="Object 21"/>
          <p:cNvGraphicFramePr>
            <a:graphicFrameLocks noChangeAspect="1"/>
          </p:cNvGraphicFramePr>
          <p:nvPr/>
        </p:nvGraphicFramePr>
        <p:xfrm>
          <a:off x="2006600" y="5603875"/>
          <a:ext cx="4079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数式" r:id="rId15" imgW="139680" imgH="164880" progId="Equation.3">
                  <p:embed/>
                </p:oleObj>
              </mc:Choice>
              <mc:Fallback>
                <p:oleObj name="数式" r:id="rId15" imgW="139680" imgH="1648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603875"/>
                        <a:ext cx="40798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Arc 23"/>
          <p:cNvSpPr>
            <a:spLocks/>
          </p:cNvSpPr>
          <p:nvPr/>
        </p:nvSpPr>
        <p:spPr bwMode="auto">
          <a:xfrm rot="19216874" flipV="1">
            <a:off x="6173788" y="5988050"/>
            <a:ext cx="674687" cy="404813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1513" name="Object 24"/>
          <p:cNvGraphicFramePr>
            <a:graphicFrameLocks noChangeAspect="1"/>
          </p:cNvGraphicFramePr>
          <p:nvPr/>
        </p:nvGraphicFramePr>
        <p:xfrm>
          <a:off x="6530975" y="6129338"/>
          <a:ext cx="2905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数式" r:id="rId17" imgW="126720" imgH="177480" progId="Equation.3">
                  <p:embed/>
                </p:oleObj>
              </mc:Choice>
              <mc:Fallback>
                <p:oleObj name="数式" r:id="rId17" imgW="126720" imgH="177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6129338"/>
                        <a:ext cx="290513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Arc 25"/>
          <p:cNvSpPr>
            <a:spLocks/>
          </p:cNvSpPr>
          <p:nvPr/>
        </p:nvSpPr>
        <p:spPr bwMode="auto">
          <a:xfrm flipV="1">
            <a:off x="5202238" y="6173788"/>
            <a:ext cx="1062037" cy="539750"/>
          </a:xfrm>
          <a:custGeom>
            <a:avLst/>
            <a:gdLst>
              <a:gd name="T0" fmla="*/ 0 w 37509"/>
              <a:gd name="T1" fmla="*/ 2147483647 h 21600"/>
              <a:gd name="T2" fmla="*/ 2147483647 w 37509"/>
              <a:gd name="T3" fmla="*/ 2147483647 h 21600"/>
              <a:gd name="T4" fmla="*/ 2147483647 w 37509"/>
              <a:gd name="T5" fmla="*/ 2147483647 h 21600"/>
              <a:gd name="T6" fmla="*/ 0 60000 65536"/>
              <a:gd name="T7" fmla="*/ 0 60000 65536"/>
              <a:gd name="T8" fmla="*/ 0 60000 65536"/>
              <a:gd name="T9" fmla="*/ 0 w 37509"/>
              <a:gd name="T10" fmla="*/ 0 h 21600"/>
              <a:gd name="T11" fmla="*/ 37509 w 375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09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</a:path>
              <a:path w="37509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1514" name="Object 26"/>
          <p:cNvGraphicFramePr>
            <a:graphicFrameLocks noChangeAspect="1"/>
          </p:cNvGraphicFramePr>
          <p:nvPr/>
        </p:nvGraphicFramePr>
        <p:xfrm>
          <a:off x="5562600" y="6443663"/>
          <a:ext cx="2905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数式" r:id="rId19" imgW="126720" imgH="177480" progId="Equation.3">
                  <p:embed/>
                </p:oleObj>
              </mc:Choice>
              <mc:Fallback>
                <p:oleObj name="数式" r:id="rId19" imgW="126720" imgH="177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443663"/>
                        <a:ext cx="290513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Line 27"/>
          <p:cNvSpPr>
            <a:spLocks noChangeShapeType="1"/>
          </p:cNvSpPr>
          <p:nvPr/>
        </p:nvSpPr>
        <p:spPr bwMode="auto">
          <a:xfrm>
            <a:off x="1916113" y="644366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34" name="Line 28"/>
          <p:cNvSpPr>
            <a:spLocks noChangeShapeType="1"/>
          </p:cNvSpPr>
          <p:nvPr/>
        </p:nvSpPr>
        <p:spPr bwMode="auto">
          <a:xfrm>
            <a:off x="2455863" y="5994400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35" name="Line 29"/>
          <p:cNvSpPr>
            <a:spLocks noChangeShapeType="1"/>
          </p:cNvSpPr>
          <p:nvPr/>
        </p:nvSpPr>
        <p:spPr bwMode="auto">
          <a:xfrm>
            <a:off x="2995613" y="5543550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36" name="Line 30"/>
          <p:cNvSpPr>
            <a:spLocks noChangeShapeType="1"/>
          </p:cNvSpPr>
          <p:nvPr/>
        </p:nvSpPr>
        <p:spPr bwMode="auto">
          <a:xfrm>
            <a:off x="3535363" y="5094288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37" name="Line 31"/>
          <p:cNvSpPr>
            <a:spLocks noChangeShapeType="1"/>
          </p:cNvSpPr>
          <p:nvPr/>
        </p:nvSpPr>
        <p:spPr bwMode="auto">
          <a:xfrm>
            <a:off x="4075113" y="4643438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38" name="Line 32"/>
          <p:cNvSpPr>
            <a:spLocks noChangeShapeType="1"/>
          </p:cNvSpPr>
          <p:nvPr/>
        </p:nvSpPr>
        <p:spPr bwMode="auto">
          <a:xfrm flipV="1">
            <a:off x="1916113" y="4643438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39" name="Line 33"/>
          <p:cNvSpPr>
            <a:spLocks noChangeShapeType="1"/>
          </p:cNvSpPr>
          <p:nvPr/>
        </p:nvSpPr>
        <p:spPr bwMode="auto">
          <a:xfrm flipV="1">
            <a:off x="2997200" y="4643438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40" name="Line 34"/>
          <p:cNvSpPr>
            <a:spLocks noChangeShapeType="1"/>
          </p:cNvSpPr>
          <p:nvPr/>
        </p:nvSpPr>
        <p:spPr bwMode="auto">
          <a:xfrm flipV="1">
            <a:off x="4076700" y="4643438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41" name="Line 35"/>
          <p:cNvSpPr>
            <a:spLocks noChangeShapeType="1"/>
          </p:cNvSpPr>
          <p:nvPr/>
        </p:nvSpPr>
        <p:spPr bwMode="auto">
          <a:xfrm flipV="1">
            <a:off x="5157788" y="4643438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42" name="Line 36"/>
          <p:cNvSpPr>
            <a:spLocks noChangeShapeType="1"/>
          </p:cNvSpPr>
          <p:nvPr/>
        </p:nvSpPr>
        <p:spPr bwMode="auto">
          <a:xfrm flipV="1">
            <a:off x="6237288" y="4643438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43" name="Line 38"/>
          <p:cNvSpPr>
            <a:spLocks noChangeShapeType="1"/>
          </p:cNvSpPr>
          <p:nvPr/>
        </p:nvSpPr>
        <p:spPr bwMode="auto">
          <a:xfrm>
            <a:off x="5651500" y="5184775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44" name="Line 42"/>
          <p:cNvSpPr>
            <a:spLocks noChangeShapeType="1"/>
          </p:cNvSpPr>
          <p:nvPr/>
        </p:nvSpPr>
        <p:spPr bwMode="auto">
          <a:xfrm>
            <a:off x="3492500" y="5319713"/>
            <a:ext cx="14288" cy="6746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45" name="Line 46"/>
          <p:cNvSpPr>
            <a:spLocks noChangeShapeType="1"/>
          </p:cNvSpPr>
          <p:nvPr/>
        </p:nvSpPr>
        <p:spPr bwMode="auto">
          <a:xfrm>
            <a:off x="4616450" y="4238625"/>
            <a:ext cx="14288" cy="85566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46" name="Line 47"/>
          <p:cNvSpPr>
            <a:spLocks noChangeShapeType="1"/>
          </p:cNvSpPr>
          <p:nvPr/>
        </p:nvSpPr>
        <p:spPr bwMode="auto">
          <a:xfrm>
            <a:off x="6778625" y="4329113"/>
            <a:ext cx="14288" cy="7651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47" name="Oval 48"/>
          <p:cNvSpPr>
            <a:spLocks noChangeArrowheads="1"/>
          </p:cNvSpPr>
          <p:nvPr/>
        </p:nvSpPr>
        <p:spPr bwMode="auto">
          <a:xfrm>
            <a:off x="6688138" y="4238625"/>
            <a:ext cx="179387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</a:t>
            </a:r>
          </a:p>
        </p:txBody>
      </p:sp>
      <p:sp>
        <p:nvSpPr>
          <p:cNvPr id="21548" name="Oval 56"/>
          <p:cNvSpPr>
            <a:spLocks noChangeArrowheads="1"/>
          </p:cNvSpPr>
          <p:nvPr/>
        </p:nvSpPr>
        <p:spPr bwMode="auto">
          <a:xfrm>
            <a:off x="5067300" y="5454650"/>
            <a:ext cx="179388" cy="1793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1515" name="Object 57"/>
          <p:cNvGraphicFramePr>
            <a:graphicFrameLocks noChangeAspect="1"/>
          </p:cNvGraphicFramePr>
          <p:nvPr/>
        </p:nvGraphicFramePr>
        <p:xfrm>
          <a:off x="4932363" y="5589588"/>
          <a:ext cx="585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数式" r:id="rId21" imgW="330120" imgH="203040" progId="Equation.3">
                  <p:embed/>
                </p:oleObj>
              </mc:Choice>
              <mc:Fallback>
                <p:oleObj name="数式" r:id="rId21" imgW="330120" imgH="20304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589588"/>
                        <a:ext cx="5857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59"/>
          <p:cNvGraphicFramePr>
            <a:graphicFrameLocks noChangeAspect="1"/>
          </p:cNvGraphicFramePr>
          <p:nvPr/>
        </p:nvGraphicFramePr>
        <p:xfrm>
          <a:off x="6858000" y="4014788"/>
          <a:ext cx="9223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数式" r:id="rId23" imgW="406080" imgH="241200" progId="Equation.3">
                  <p:embed/>
                </p:oleObj>
              </mc:Choice>
              <mc:Fallback>
                <p:oleObj name="数式" r:id="rId23" imgW="406080" imgH="241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14788"/>
                        <a:ext cx="9223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60"/>
          <p:cNvGraphicFramePr>
            <a:graphicFrameLocks noChangeAspect="1"/>
          </p:cNvGraphicFramePr>
          <p:nvPr/>
        </p:nvGraphicFramePr>
        <p:xfrm>
          <a:off x="3671888" y="4059238"/>
          <a:ext cx="920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数式" r:id="rId25" imgW="406080" imgH="241200" progId="Equation.3">
                  <p:embed/>
                </p:oleObj>
              </mc:Choice>
              <mc:Fallback>
                <p:oleObj name="数式" r:id="rId25" imgW="406080" imgH="241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4059238"/>
                        <a:ext cx="9207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61"/>
          <p:cNvGraphicFramePr>
            <a:graphicFrameLocks noChangeAspect="1"/>
          </p:cNvGraphicFramePr>
          <p:nvPr/>
        </p:nvGraphicFramePr>
        <p:xfrm>
          <a:off x="5732463" y="5046663"/>
          <a:ext cx="9223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数式" r:id="rId27" imgW="406080" imgH="241200" progId="Equation.3">
                  <p:embed/>
                </p:oleObj>
              </mc:Choice>
              <mc:Fallback>
                <p:oleObj name="数式" r:id="rId27" imgW="406080" imgH="241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5046663"/>
                        <a:ext cx="9223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62"/>
          <p:cNvGraphicFramePr>
            <a:graphicFrameLocks noChangeAspect="1"/>
          </p:cNvGraphicFramePr>
          <p:nvPr/>
        </p:nvGraphicFramePr>
        <p:xfrm>
          <a:off x="3606800" y="4959350"/>
          <a:ext cx="920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数式" r:id="rId29" imgW="406080" imgH="241200" progId="Equation.3">
                  <p:embed/>
                </p:oleObj>
              </mc:Choice>
              <mc:Fallback>
                <p:oleObj name="数式" r:id="rId29" imgW="406080" imgH="2412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959350"/>
                        <a:ext cx="9207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9" name="Oval 66"/>
          <p:cNvSpPr>
            <a:spLocks noChangeArrowheads="1"/>
          </p:cNvSpPr>
          <p:nvPr/>
        </p:nvSpPr>
        <p:spPr bwMode="auto">
          <a:xfrm>
            <a:off x="3402013" y="5229225"/>
            <a:ext cx="179387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+</a:t>
            </a:r>
          </a:p>
        </p:txBody>
      </p:sp>
      <p:sp>
        <p:nvSpPr>
          <p:cNvPr id="21550" name="Oval 68"/>
          <p:cNvSpPr>
            <a:spLocks noChangeArrowheads="1"/>
          </p:cNvSpPr>
          <p:nvPr/>
        </p:nvSpPr>
        <p:spPr bwMode="auto">
          <a:xfrm>
            <a:off x="5562600" y="50942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</a:p>
        </p:txBody>
      </p:sp>
      <p:sp>
        <p:nvSpPr>
          <p:cNvPr id="21551" name="Oval 69"/>
          <p:cNvSpPr>
            <a:spLocks noChangeArrowheads="1"/>
          </p:cNvSpPr>
          <p:nvPr/>
        </p:nvSpPr>
        <p:spPr bwMode="auto">
          <a:xfrm>
            <a:off x="4527550" y="414972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6F25196-84CC-40AE-BB1E-ED1E38D07A9A}" type="slidenum">
              <a:rPr lang="en-US" altLang="ja-JP" sz="2000"/>
              <a:pPr eaLnBrk="1" hangingPunct="1"/>
              <a:t>36</a:t>
            </a:fld>
            <a:endParaRPr lang="en-US" altLang="ja-JP" sz="2000"/>
          </a:p>
        </p:txBody>
      </p:sp>
      <p:sp>
        <p:nvSpPr>
          <p:cNvPr id="225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altLang="ja-JP" smtClean="0"/>
              <a:t>2D: </a:t>
            </a:r>
            <a:r>
              <a:rPr lang="ja-JP" altLang="en-US" smtClean="0"/>
              <a:t>ラプラシアンの近似</a:t>
            </a:r>
            <a:endParaRPr lang="en-US" altLang="ja-JP" smtClean="0"/>
          </a:p>
        </p:txBody>
      </p:sp>
      <p:sp>
        <p:nvSpPr>
          <p:cNvPr id="225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819150"/>
            <a:ext cx="8229600" cy="855663"/>
          </a:xfrm>
        </p:spPr>
        <p:txBody>
          <a:bodyPr/>
          <a:lstStyle/>
          <a:p>
            <a:r>
              <a:rPr lang="ja-JP" altLang="en-US" smtClean="0"/>
              <a:t>縦方向と横方向の凹凸の平均値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457450" y="1403350"/>
          <a:ext cx="35909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数式" r:id="rId3" imgW="1143000" imgH="241200" progId="Equation.3">
                  <p:embed/>
                </p:oleObj>
              </mc:Choice>
              <mc:Fallback>
                <p:oleObj name="数式" r:id="rId3" imgW="11430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403350"/>
                        <a:ext cx="3590925" cy="760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476250" y="2303463"/>
          <a:ext cx="777875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数式" r:id="rId5" imgW="2476440" imgH="419040" progId="Equation.3">
                  <p:embed/>
                </p:oleObj>
              </mc:Choice>
              <mc:Fallback>
                <p:oleObj name="数式" r:id="rId5" imgW="247644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303463"/>
                        <a:ext cx="7778750" cy="13192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Line 7"/>
          <p:cNvSpPr>
            <a:spLocks noChangeShapeType="1"/>
          </p:cNvSpPr>
          <p:nvPr/>
        </p:nvSpPr>
        <p:spPr bwMode="auto">
          <a:xfrm>
            <a:off x="1374775" y="6443663"/>
            <a:ext cx="1441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7" name="Line 8"/>
          <p:cNvSpPr>
            <a:spLocks noChangeShapeType="1"/>
          </p:cNvSpPr>
          <p:nvPr/>
        </p:nvSpPr>
        <p:spPr bwMode="auto">
          <a:xfrm flipV="1">
            <a:off x="1644650" y="5454650"/>
            <a:ext cx="1588" cy="1168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532" name="Object 9"/>
          <p:cNvGraphicFramePr>
            <a:graphicFrameLocks noChangeAspect="1"/>
          </p:cNvGraphicFramePr>
          <p:nvPr/>
        </p:nvGraphicFramePr>
        <p:xfrm>
          <a:off x="2625725" y="648811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648811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0"/>
          <p:cNvGraphicFramePr>
            <a:graphicFrameLocks noChangeAspect="1"/>
          </p:cNvGraphicFramePr>
          <p:nvPr/>
        </p:nvGraphicFramePr>
        <p:xfrm>
          <a:off x="1196975" y="5184775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184775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Line 11"/>
          <p:cNvSpPr>
            <a:spLocks noChangeShapeType="1"/>
          </p:cNvSpPr>
          <p:nvPr/>
        </p:nvSpPr>
        <p:spPr bwMode="auto">
          <a:xfrm flipV="1">
            <a:off x="1463675" y="5815013"/>
            <a:ext cx="903288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534" name="Object 12"/>
          <p:cNvGraphicFramePr>
            <a:graphicFrameLocks noChangeAspect="1"/>
          </p:cNvGraphicFramePr>
          <p:nvPr/>
        </p:nvGraphicFramePr>
        <p:xfrm>
          <a:off x="2006600" y="5468938"/>
          <a:ext cx="4079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数式" r:id="rId11" imgW="139680" imgH="164880" progId="Equation.3">
                  <p:embed/>
                </p:oleObj>
              </mc:Choice>
              <mc:Fallback>
                <p:oleObj name="数式" r:id="rId11" imgW="139680" imgH="1648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468938"/>
                        <a:ext cx="4079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Line 13"/>
          <p:cNvSpPr>
            <a:spLocks noChangeShapeType="1"/>
          </p:cNvSpPr>
          <p:nvPr/>
        </p:nvSpPr>
        <p:spPr bwMode="auto">
          <a:xfrm>
            <a:off x="5157788" y="4373563"/>
            <a:ext cx="14287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0" name="Arc 14"/>
          <p:cNvSpPr>
            <a:spLocks/>
          </p:cNvSpPr>
          <p:nvPr/>
        </p:nvSpPr>
        <p:spPr bwMode="auto">
          <a:xfrm rot="19216874" flipV="1">
            <a:off x="6173788" y="5853113"/>
            <a:ext cx="674687" cy="404812"/>
          </a:xfrm>
          <a:custGeom>
            <a:avLst/>
            <a:gdLst>
              <a:gd name="T0" fmla="*/ 0 w 37650"/>
              <a:gd name="T1" fmla="*/ 2147483647 h 21600"/>
              <a:gd name="T2" fmla="*/ 2147483647 w 37650"/>
              <a:gd name="T3" fmla="*/ 2147483647 h 21600"/>
              <a:gd name="T4" fmla="*/ 2147483647 w 37650"/>
              <a:gd name="T5" fmla="*/ 2147483647 h 21600"/>
              <a:gd name="T6" fmla="*/ 0 60000 65536"/>
              <a:gd name="T7" fmla="*/ 0 60000 65536"/>
              <a:gd name="T8" fmla="*/ 0 60000 65536"/>
              <a:gd name="T9" fmla="*/ 0 w 37650"/>
              <a:gd name="T10" fmla="*/ 0 h 21600"/>
              <a:gd name="T11" fmla="*/ 37650 w 37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0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</a:path>
              <a:path w="37650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598" y="0"/>
                  <a:pt x="33857" y="4296"/>
                  <a:pt x="37650" y="11208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2535" name="Object 15"/>
          <p:cNvGraphicFramePr>
            <a:graphicFrameLocks noChangeAspect="1"/>
          </p:cNvGraphicFramePr>
          <p:nvPr/>
        </p:nvGraphicFramePr>
        <p:xfrm>
          <a:off x="6530975" y="5994400"/>
          <a:ext cx="2905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数式" r:id="rId13" imgW="126720" imgH="177480" progId="Equation.3">
                  <p:embed/>
                </p:oleObj>
              </mc:Choice>
              <mc:Fallback>
                <p:oleObj name="数式" r:id="rId13" imgW="126720" imgH="177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5994400"/>
                        <a:ext cx="290513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Arc 16"/>
          <p:cNvSpPr>
            <a:spLocks/>
          </p:cNvSpPr>
          <p:nvPr/>
        </p:nvSpPr>
        <p:spPr bwMode="auto">
          <a:xfrm flipV="1">
            <a:off x="5202238" y="6038850"/>
            <a:ext cx="1062037" cy="539750"/>
          </a:xfrm>
          <a:custGeom>
            <a:avLst/>
            <a:gdLst>
              <a:gd name="T0" fmla="*/ 0 w 37509"/>
              <a:gd name="T1" fmla="*/ 2147483647 h 21600"/>
              <a:gd name="T2" fmla="*/ 2147483647 w 37509"/>
              <a:gd name="T3" fmla="*/ 2147483647 h 21600"/>
              <a:gd name="T4" fmla="*/ 2147483647 w 37509"/>
              <a:gd name="T5" fmla="*/ 2147483647 h 21600"/>
              <a:gd name="T6" fmla="*/ 0 60000 65536"/>
              <a:gd name="T7" fmla="*/ 0 60000 65536"/>
              <a:gd name="T8" fmla="*/ 0 60000 65536"/>
              <a:gd name="T9" fmla="*/ 0 w 37509"/>
              <a:gd name="T10" fmla="*/ 0 h 21600"/>
              <a:gd name="T11" fmla="*/ 37509 w 375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09" h="21600" fill="none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</a:path>
              <a:path w="37509" h="21600" stroke="0" extrusionOk="0">
                <a:moveTo>
                  <a:pt x="-1" y="10813"/>
                </a:moveTo>
                <a:cubicBezTo>
                  <a:pt x="3856" y="4123"/>
                  <a:pt x="10991" y="-1"/>
                  <a:pt x="18714" y="0"/>
                </a:cubicBezTo>
                <a:cubicBezTo>
                  <a:pt x="26495" y="0"/>
                  <a:pt x="33674" y="4185"/>
                  <a:pt x="37509" y="10955"/>
                </a:cubicBezTo>
                <a:lnTo>
                  <a:pt x="18714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2536" name="Object 17"/>
          <p:cNvGraphicFramePr>
            <a:graphicFrameLocks noChangeAspect="1"/>
          </p:cNvGraphicFramePr>
          <p:nvPr/>
        </p:nvGraphicFramePr>
        <p:xfrm>
          <a:off x="5562600" y="6453188"/>
          <a:ext cx="2905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数式" r:id="rId15" imgW="126720" imgH="177480" progId="Equation.3">
                  <p:embed/>
                </p:oleObj>
              </mc:Choice>
              <mc:Fallback>
                <p:oleObj name="数式" r:id="rId15" imgW="12672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453188"/>
                        <a:ext cx="290513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Line 18"/>
          <p:cNvSpPr>
            <a:spLocks noChangeShapeType="1"/>
          </p:cNvSpPr>
          <p:nvPr/>
        </p:nvSpPr>
        <p:spPr bwMode="auto">
          <a:xfrm>
            <a:off x="1916113" y="6308725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3" name="Line 19"/>
          <p:cNvSpPr>
            <a:spLocks noChangeShapeType="1"/>
          </p:cNvSpPr>
          <p:nvPr/>
        </p:nvSpPr>
        <p:spPr bwMode="auto">
          <a:xfrm>
            <a:off x="2455863" y="585946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4" name="Line 20"/>
          <p:cNvSpPr>
            <a:spLocks noChangeShapeType="1"/>
          </p:cNvSpPr>
          <p:nvPr/>
        </p:nvSpPr>
        <p:spPr bwMode="auto">
          <a:xfrm>
            <a:off x="2995613" y="540861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5" name="Line 21"/>
          <p:cNvSpPr>
            <a:spLocks noChangeShapeType="1"/>
          </p:cNvSpPr>
          <p:nvPr/>
        </p:nvSpPr>
        <p:spPr bwMode="auto">
          <a:xfrm>
            <a:off x="3535363" y="495935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6" name="Line 22"/>
          <p:cNvSpPr>
            <a:spLocks noChangeShapeType="1"/>
          </p:cNvSpPr>
          <p:nvPr/>
        </p:nvSpPr>
        <p:spPr bwMode="auto">
          <a:xfrm>
            <a:off x="4075113" y="450850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7" name="Line 23"/>
          <p:cNvSpPr>
            <a:spLocks noChangeShapeType="1"/>
          </p:cNvSpPr>
          <p:nvPr/>
        </p:nvSpPr>
        <p:spPr bwMode="auto">
          <a:xfrm flipV="1">
            <a:off x="1916113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8" name="Line 24"/>
          <p:cNvSpPr>
            <a:spLocks noChangeShapeType="1"/>
          </p:cNvSpPr>
          <p:nvPr/>
        </p:nvSpPr>
        <p:spPr bwMode="auto">
          <a:xfrm flipV="1">
            <a:off x="299720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9" name="Line 25"/>
          <p:cNvSpPr>
            <a:spLocks noChangeShapeType="1"/>
          </p:cNvSpPr>
          <p:nvPr/>
        </p:nvSpPr>
        <p:spPr bwMode="auto">
          <a:xfrm flipV="1">
            <a:off x="407670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0" name="Line 26"/>
          <p:cNvSpPr>
            <a:spLocks noChangeShapeType="1"/>
          </p:cNvSpPr>
          <p:nvPr/>
        </p:nvSpPr>
        <p:spPr bwMode="auto">
          <a:xfrm flipV="1">
            <a:off x="515778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1" name="Line 27"/>
          <p:cNvSpPr>
            <a:spLocks noChangeShapeType="1"/>
          </p:cNvSpPr>
          <p:nvPr/>
        </p:nvSpPr>
        <p:spPr bwMode="auto">
          <a:xfrm flipV="1">
            <a:off x="623728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2" name="Line 29"/>
          <p:cNvSpPr>
            <a:spLocks noChangeShapeType="1"/>
          </p:cNvSpPr>
          <p:nvPr/>
        </p:nvSpPr>
        <p:spPr bwMode="auto">
          <a:xfrm>
            <a:off x="4616450" y="5049838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3" name="Line 31"/>
          <p:cNvSpPr>
            <a:spLocks noChangeShapeType="1"/>
          </p:cNvSpPr>
          <p:nvPr/>
        </p:nvSpPr>
        <p:spPr bwMode="auto">
          <a:xfrm>
            <a:off x="6237288" y="4778375"/>
            <a:ext cx="15875" cy="6302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4078288" y="4149725"/>
            <a:ext cx="14287" cy="12604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5697538" y="4194175"/>
            <a:ext cx="14287" cy="7651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6" name="Freeform 45"/>
          <p:cNvSpPr>
            <a:spLocks/>
          </p:cNvSpPr>
          <p:nvPr/>
        </p:nvSpPr>
        <p:spPr bwMode="auto">
          <a:xfrm>
            <a:off x="4068763" y="4195763"/>
            <a:ext cx="2163762" cy="579437"/>
          </a:xfrm>
          <a:custGeom>
            <a:avLst/>
            <a:gdLst>
              <a:gd name="T0" fmla="*/ 0 w 1363"/>
              <a:gd name="T1" fmla="*/ 0 h 365"/>
              <a:gd name="T2" fmla="*/ 2147483647 w 1363"/>
              <a:gd name="T3" fmla="*/ 2147483647 h 365"/>
              <a:gd name="T4" fmla="*/ 2147483647 w 1363"/>
              <a:gd name="T5" fmla="*/ 2147483647 h 365"/>
              <a:gd name="T6" fmla="*/ 0 60000 65536"/>
              <a:gd name="T7" fmla="*/ 0 60000 65536"/>
              <a:gd name="T8" fmla="*/ 0 60000 65536"/>
              <a:gd name="T9" fmla="*/ 0 w 1363"/>
              <a:gd name="T10" fmla="*/ 0 h 365"/>
              <a:gd name="T11" fmla="*/ 1363 w 1363"/>
              <a:gd name="T12" fmla="*/ 365 h 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3" h="365">
                <a:moveTo>
                  <a:pt x="0" y="0"/>
                </a:moveTo>
                <a:lnTo>
                  <a:pt x="686" y="123"/>
                </a:lnTo>
                <a:lnTo>
                  <a:pt x="1363" y="365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7" name="Freeform 46"/>
          <p:cNvSpPr>
            <a:spLocks/>
          </p:cNvSpPr>
          <p:nvPr/>
        </p:nvSpPr>
        <p:spPr bwMode="auto">
          <a:xfrm>
            <a:off x="4621213" y="4216400"/>
            <a:ext cx="1081087" cy="809625"/>
          </a:xfrm>
          <a:custGeom>
            <a:avLst/>
            <a:gdLst>
              <a:gd name="T0" fmla="*/ 0 w 681"/>
              <a:gd name="T1" fmla="*/ 2147483647 h 510"/>
              <a:gd name="T2" fmla="*/ 2147483647 w 681"/>
              <a:gd name="T3" fmla="*/ 2147483647 h 510"/>
              <a:gd name="T4" fmla="*/ 2147483647 w 681"/>
              <a:gd name="T5" fmla="*/ 0 h 510"/>
              <a:gd name="T6" fmla="*/ 0 60000 65536"/>
              <a:gd name="T7" fmla="*/ 0 60000 65536"/>
              <a:gd name="T8" fmla="*/ 0 60000 65536"/>
              <a:gd name="T9" fmla="*/ 0 w 681"/>
              <a:gd name="T10" fmla="*/ 0 h 510"/>
              <a:gd name="T11" fmla="*/ 681 w 681"/>
              <a:gd name="T12" fmla="*/ 510 h 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510">
                <a:moveTo>
                  <a:pt x="0" y="510"/>
                </a:moveTo>
                <a:lnTo>
                  <a:pt x="343" y="105"/>
                </a:lnTo>
                <a:lnTo>
                  <a:pt x="681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68" name="Oval 47"/>
          <p:cNvSpPr>
            <a:spLocks noChangeArrowheads="1"/>
          </p:cNvSpPr>
          <p:nvPr/>
        </p:nvSpPr>
        <p:spPr bwMode="auto">
          <a:xfrm>
            <a:off x="5067300" y="5319713"/>
            <a:ext cx="179388" cy="1793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2537" name="Object 48"/>
          <p:cNvGraphicFramePr>
            <a:graphicFrameLocks noChangeAspect="1"/>
          </p:cNvGraphicFramePr>
          <p:nvPr/>
        </p:nvGraphicFramePr>
        <p:xfrm>
          <a:off x="4932363" y="5454650"/>
          <a:ext cx="585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数式" r:id="rId17" imgW="330120" imgH="203040" progId="Equation.3">
                  <p:embed/>
                </p:oleObj>
              </mc:Choice>
              <mc:Fallback>
                <p:oleObj name="数式" r:id="rId17" imgW="330120" imgH="20304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454650"/>
                        <a:ext cx="5857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49"/>
          <p:cNvGraphicFramePr>
            <a:graphicFrameLocks noChangeAspect="1"/>
          </p:cNvGraphicFramePr>
          <p:nvPr/>
        </p:nvGraphicFramePr>
        <p:xfrm>
          <a:off x="4706938" y="3698875"/>
          <a:ext cx="5191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数式" r:id="rId19" imgW="228600" imgH="241200" progId="Equation.3">
                  <p:embed/>
                </p:oleObj>
              </mc:Choice>
              <mc:Fallback>
                <p:oleObj name="数式" r:id="rId19" imgW="228600" imgH="2412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698875"/>
                        <a:ext cx="5191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50"/>
          <p:cNvGraphicFramePr>
            <a:graphicFrameLocks noChangeAspect="1"/>
          </p:cNvGraphicFramePr>
          <p:nvPr/>
        </p:nvGraphicFramePr>
        <p:xfrm>
          <a:off x="6462713" y="4689475"/>
          <a:ext cx="720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数式" r:id="rId21" imgW="317160" imgH="241200" progId="Equation.3">
                  <p:embed/>
                </p:oleObj>
              </mc:Choice>
              <mc:Fallback>
                <p:oleObj name="数式" r:id="rId21" imgW="317160" imgH="2412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3" y="4689475"/>
                        <a:ext cx="7207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51"/>
          <p:cNvGraphicFramePr>
            <a:graphicFrameLocks noChangeAspect="1"/>
          </p:cNvGraphicFramePr>
          <p:nvPr/>
        </p:nvGraphicFramePr>
        <p:xfrm>
          <a:off x="3176588" y="3924300"/>
          <a:ext cx="7191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数式" r:id="rId23" imgW="317160" imgH="241200" progId="Equation.3">
                  <p:embed/>
                </p:oleObj>
              </mc:Choice>
              <mc:Fallback>
                <p:oleObj name="数式" r:id="rId23" imgW="317160" imgH="2412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3924300"/>
                        <a:ext cx="7191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52"/>
          <p:cNvGraphicFramePr>
            <a:graphicFrameLocks noChangeAspect="1"/>
          </p:cNvGraphicFramePr>
          <p:nvPr/>
        </p:nvGraphicFramePr>
        <p:xfrm>
          <a:off x="5832475" y="3789363"/>
          <a:ext cx="720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数式" r:id="rId25" imgW="317160" imgH="241200" progId="Equation.3">
                  <p:embed/>
                </p:oleObj>
              </mc:Choice>
              <mc:Fallback>
                <p:oleObj name="数式" r:id="rId25" imgW="317160" imgH="241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3789363"/>
                        <a:ext cx="7207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53"/>
          <p:cNvGraphicFramePr>
            <a:graphicFrameLocks noChangeAspect="1"/>
          </p:cNvGraphicFramePr>
          <p:nvPr/>
        </p:nvGraphicFramePr>
        <p:xfrm>
          <a:off x="3941763" y="5184775"/>
          <a:ext cx="7191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数式" r:id="rId27" imgW="317160" imgH="241200" progId="Equation.3">
                  <p:embed/>
                </p:oleObj>
              </mc:Choice>
              <mc:Fallback>
                <p:oleObj name="数式" r:id="rId27" imgW="317160" imgH="2412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184775"/>
                        <a:ext cx="7191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9" name="Oval 30"/>
          <p:cNvSpPr>
            <a:spLocks noChangeArrowheads="1"/>
          </p:cNvSpPr>
          <p:nvPr/>
        </p:nvSpPr>
        <p:spPr bwMode="auto">
          <a:xfrm>
            <a:off x="4437063" y="4824413"/>
            <a:ext cx="360362" cy="36036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22570" name="Oval 59"/>
          <p:cNvSpPr>
            <a:spLocks noChangeArrowheads="1"/>
          </p:cNvSpPr>
          <p:nvPr/>
        </p:nvSpPr>
        <p:spPr bwMode="auto">
          <a:xfrm>
            <a:off x="3897313" y="3968750"/>
            <a:ext cx="360362" cy="36036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22571" name="Oval 60"/>
          <p:cNvSpPr>
            <a:spLocks noChangeArrowheads="1"/>
          </p:cNvSpPr>
          <p:nvPr/>
        </p:nvSpPr>
        <p:spPr bwMode="auto">
          <a:xfrm>
            <a:off x="5516563" y="4014788"/>
            <a:ext cx="360362" cy="36036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22572" name="Oval 61"/>
          <p:cNvSpPr>
            <a:spLocks noChangeArrowheads="1"/>
          </p:cNvSpPr>
          <p:nvPr/>
        </p:nvSpPr>
        <p:spPr bwMode="auto">
          <a:xfrm>
            <a:off x="6057900" y="4598988"/>
            <a:ext cx="360363" cy="36036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22573" name="Oval 62"/>
          <p:cNvSpPr>
            <a:spLocks noChangeArrowheads="1"/>
          </p:cNvSpPr>
          <p:nvPr/>
        </p:nvSpPr>
        <p:spPr bwMode="auto">
          <a:xfrm>
            <a:off x="4976813" y="4194175"/>
            <a:ext cx="360362" cy="360363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6AAE0C15-7CF6-4556-9D1D-44EFAFA82701}" type="slidenum">
              <a:rPr lang="en-US" altLang="ja-JP" sz="2000"/>
              <a:pPr eaLnBrk="1" hangingPunct="1"/>
              <a:t>37</a:t>
            </a:fld>
            <a:endParaRPr lang="en-US" altLang="ja-JP" sz="2000"/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5900"/>
            <a:ext cx="8229600" cy="1143000"/>
          </a:xfrm>
        </p:spPr>
        <p:txBody>
          <a:bodyPr/>
          <a:lstStyle/>
          <a:p>
            <a:r>
              <a:rPr lang="en-US" altLang="ja-JP" smtClean="0"/>
              <a:t>2D</a:t>
            </a:r>
            <a:r>
              <a:rPr lang="ja-JP" altLang="en-US" smtClean="0"/>
              <a:t>：平滑化</a:t>
            </a:r>
            <a:endParaRPr lang="en-US" altLang="ja-JP" smtClean="0"/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773113"/>
            <a:ext cx="8229600" cy="1738312"/>
          </a:xfrm>
        </p:spPr>
        <p:txBody>
          <a:bodyPr/>
          <a:lstStyle/>
          <a:p>
            <a:r>
              <a:rPr lang="ja-JP" altLang="en-US" smtClean="0"/>
              <a:t>熱拡散方程式</a:t>
            </a:r>
            <a:endParaRPr lang="en-US" altLang="ja-JP" smtClean="0"/>
          </a:p>
        </p:txBody>
      </p:sp>
      <p:graphicFrame>
        <p:nvGraphicFramePr>
          <p:cNvPr id="23554" name="Object 6"/>
          <p:cNvGraphicFramePr>
            <a:graphicFrameLocks noChangeAspect="1"/>
          </p:cNvGraphicFramePr>
          <p:nvPr/>
        </p:nvGraphicFramePr>
        <p:xfrm>
          <a:off x="2070100" y="1358900"/>
          <a:ext cx="50228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数式" r:id="rId3" imgW="1396800" imgH="266400" progId="Equation.3">
                  <p:embed/>
                </p:oleObj>
              </mc:Choice>
              <mc:Fallback>
                <p:oleObj name="数式" r:id="rId3" imgW="139680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358900"/>
                        <a:ext cx="5022850" cy="958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Line 8"/>
          <p:cNvSpPr>
            <a:spLocks noChangeShapeType="1"/>
          </p:cNvSpPr>
          <p:nvPr/>
        </p:nvSpPr>
        <p:spPr bwMode="auto">
          <a:xfrm>
            <a:off x="1014413" y="6399213"/>
            <a:ext cx="1441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4" name="Line 9"/>
          <p:cNvSpPr>
            <a:spLocks noChangeShapeType="1"/>
          </p:cNvSpPr>
          <p:nvPr/>
        </p:nvSpPr>
        <p:spPr bwMode="auto">
          <a:xfrm flipV="1">
            <a:off x="1284288" y="5410200"/>
            <a:ext cx="1587" cy="1168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3555" name="Object 11"/>
          <p:cNvGraphicFramePr>
            <a:graphicFrameLocks noChangeAspect="1"/>
          </p:cNvGraphicFramePr>
          <p:nvPr/>
        </p:nvGraphicFramePr>
        <p:xfrm>
          <a:off x="836613" y="5140325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数式" r:id="rId5" imgW="152280" imgH="203040" progId="Equation.3">
                  <p:embed/>
                </p:oleObj>
              </mc:Choice>
              <mc:Fallback>
                <p:oleObj name="数式" r:id="rId5" imgW="152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5140325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Line 12"/>
          <p:cNvSpPr>
            <a:spLocks noChangeShapeType="1"/>
          </p:cNvSpPr>
          <p:nvPr/>
        </p:nvSpPr>
        <p:spPr bwMode="auto">
          <a:xfrm flipV="1">
            <a:off x="1103313" y="5770563"/>
            <a:ext cx="903287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3556" name="Object 13"/>
          <p:cNvGraphicFramePr>
            <a:graphicFrameLocks noChangeAspect="1"/>
          </p:cNvGraphicFramePr>
          <p:nvPr/>
        </p:nvGraphicFramePr>
        <p:xfrm>
          <a:off x="1646238" y="5424488"/>
          <a:ext cx="4079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数式" r:id="rId7" imgW="139680" imgH="164880" progId="Equation.3">
                  <p:embed/>
                </p:oleObj>
              </mc:Choice>
              <mc:Fallback>
                <p:oleObj name="数式" r:id="rId7" imgW="139680" imgH="164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5424488"/>
                        <a:ext cx="4079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797425" y="3517900"/>
            <a:ext cx="14288" cy="18478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>
            <a:off x="1555750" y="6264275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8" name="Line 20"/>
          <p:cNvSpPr>
            <a:spLocks noChangeShapeType="1"/>
          </p:cNvSpPr>
          <p:nvPr/>
        </p:nvSpPr>
        <p:spPr bwMode="auto">
          <a:xfrm>
            <a:off x="2095500" y="581501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>
            <a:off x="2635250" y="536416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>
            <a:off x="3175000" y="4914900"/>
            <a:ext cx="4322763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>
            <a:off x="3714750" y="4464050"/>
            <a:ext cx="4322763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2" name="Line 24"/>
          <p:cNvSpPr>
            <a:spLocks noChangeShapeType="1"/>
          </p:cNvSpPr>
          <p:nvPr/>
        </p:nvSpPr>
        <p:spPr bwMode="auto">
          <a:xfrm flipV="1">
            <a:off x="1555750" y="446405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3" name="Line 25"/>
          <p:cNvSpPr>
            <a:spLocks noChangeShapeType="1"/>
          </p:cNvSpPr>
          <p:nvPr/>
        </p:nvSpPr>
        <p:spPr bwMode="auto">
          <a:xfrm flipV="1">
            <a:off x="2636838" y="446405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4" name="Line 26"/>
          <p:cNvSpPr>
            <a:spLocks noChangeShapeType="1"/>
          </p:cNvSpPr>
          <p:nvPr/>
        </p:nvSpPr>
        <p:spPr bwMode="auto">
          <a:xfrm flipV="1">
            <a:off x="3716338" y="446405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5" name="Line 27"/>
          <p:cNvSpPr>
            <a:spLocks noChangeShapeType="1"/>
          </p:cNvSpPr>
          <p:nvPr/>
        </p:nvSpPr>
        <p:spPr bwMode="auto">
          <a:xfrm flipV="1">
            <a:off x="4797425" y="446405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 flipV="1">
            <a:off x="5876925" y="446405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7" name="Oval 29"/>
          <p:cNvSpPr>
            <a:spLocks noChangeArrowheads="1"/>
          </p:cNvSpPr>
          <p:nvPr/>
        </p:nvSpPr>
        <p:spPr bwMode="auto">
          <a:xfrm>
            <a:off x="4706938" y="3427413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78" name="Line 30"/>
          <p:cNvSpPr>
            <a:spLocks noChangeShapeType="1"/>
          </p:cNvSpPr>
          <p:nvPr/>
        </p:nvSpPr>
        <p:spPr bwMode="auto">
          <a:xfrm>
            <a:off x="4256088" y="5005388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9" name="Oval 31"/>
          <p:cNvSpPr>
            <a:spLocks noChangeArrowheads="1"/>
          </p:cNvSpPr>
          <p:nvPr/>
        </p:nvSpPr>
        <p:spPr bwMode="auto">
          <a:xfrm>
            <a:off x="4167188" y="4914900"/>
            <a:ext cx="179387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0" name="Line 32"/>
          <p:cNvSpPr>
            <a:spLocks noChangeShapeType="1"/>
          </p:cNvSpPr>
          <p:nvPr/>
        </p:nvSpPr>
        <p:spPr bwMode="auto">
          <a:xfrm>
            <a:off x="5876925" y="4733925"/>
            <a:ext cx="15875" cy="6302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1" name="Oval 33"/>
          <p:cNvSpPr>
            <a:spLocks noChangeArrowheads="1"/>
          </p:cNvSpPr>
          <p:nvPr/>
        </p:nvSpPr>
        <p:spPr bwMode="auto">
          <a:xfrm>
            <a:off x="5786438" y="4645025"/>
            <a:ext cx="179387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2" name="Line 38"/>
          <p:cNvSpPr>
            <a:spLocks noChangeShapeType="1"/>
          </p:cNvSpPr>
          <p:nvPr/>
        </p:nvSpPr>
        <p:spPr bwMode="auto">
          <a:xfrm>
            <a:off x="3717925" y="4105275"/>
            <a:ext cx="14288" cy="126047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3" name="Line 39"/>
          <p:cNvSpPr>
            <a:spLocks noChangeShapeType="1"/>
          </p:cNvSpPr>
          <p:nvPr/>
        </p:nvSpPr>
        <p:spPr bwMode="auto">
          <a:xfrm>
            <a:off x="5329238" y="4405313"/>
            <a:ext cx="22225" cy="509587"/>
          </a:xfrm>
          <a:custGeom>
            <a:avLst/>
            <a:gdLst>
              <a:gd name="T0" fmla="*/ 0 w 14"/>
              <a:gd name="T1" fmla="*/ 0 h 321"/>
              <a:gd name="T2" fmla="*/ 2147483647 w 14"/>
              <a:gd name="T3" fmla="*/ 2147483647 h 321"/>
              <a:gd name="T4" fmla="*/ 0 60000 65536"/>
              <a:gd name="T5" fmla="*/ 0 60000 65536"/>
              <a:gd name="T6" fmla="*/ 0 w 14"/>
              <a:gd name="T7" fmla="*/ 0 h 321"/>
              <a:gd name="T8" fmla="*/ 14 w 14"/>
              <a:gd name="T9" fmla="*/ 321 h 3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" h="321">
                <a:moveTo>
                  <a:pt x="0" y="0"/>
                </a:moveTo>
                <a:lnTo>
                  <a:pt x="14" y="321"/>
                </a:lnTo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4" name="Oval 40"/>
          <p:cNvSpPr>
            <a:spLocks noChangeArrowheads="1"/>
          </p:cNvSpPr>
          <p:nvPr/>
        </p:nvSpPr>
        <p:spPr bwMode="auto">
          <a:xfrm>
            <a:off x="5246688" y="4327525"/>
            <a:ext cx="179387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5" name="Oval 43"/>
          <p:cNvSpPr>
            <a:spLocks noChangeArrowheads="1"/>
          </p:cNvSpPr>
          <p:nvPr/>
        </p:nvSpPr>
        <p:spPr bwMode="auto">
          <a:xfrm>
            <a:off x="3627438" y="4059238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6" name="Freeform 46"/>
          <p:cNvSpPr>
            <a:spLocks/>
          </p:cNvSpPr>
          <p:nvPr/>
        </p:nvSpPr>
        <p:spPr bwMode="auto">
          <a:xfrm>
            <a:off x="3708400" y="3525838"/>
            <a:ext cx="2163763" cy="1204912"/>
          </a:xfrm>
          <a:custGeom>
            <a:avLst/>
            <a:gdLst>
              <a:gd name="T0" fmla="*/ 0 w 1363"/>
              <a:gd name="T1" fmla="*/ 0 h 759"/>
              <a:gd name="T2" fmla="*/ 2147483647 w 1363"/>
              <a:gd name="T3" fmla="*/ 2147483647 h 759"/>
              <a:gd name="T4" fmla="*/ 2147483647 w 1363"/>
              <a:gd name="T5" fmla="*/ 2147483647 h 759"/>
              <a:gd name="T6" fmla="*/ 2147483647 w 1363"/>
              <a:gd name="T7" fmla="*/ 2147483647 h 759"/>
              <a:gd name="T8" fmla="*/ 2147483647 w 1363"/>
              <a:gd name="T9" fmla="*/ 2147483647 h 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3"/>
              <a:gd name="T16" fmla="*/ 0 h 759"/>
              <a:gd name="T17" fmla="*/ 2721 w 1363"/>
              <a:gd name="T18" fmla="*/ 567 h 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3" h="759">
                <a:moveTo>
                  <a:pt x="0" y="394"/>
                </a:moveTo>
                <a:lnTo>
                  <a:pt x="692" y="0"/>
                </a:lnTo>
                <a:lnTo>
                  <a:pt x="1363" y="759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7" name="Freeform 47"/>
          <p:cNvSpPr>
            <a:spLocks/>
          </p:cNvSpPr>
          <p:nvPr/>
        </p:nvSpPr>
        <p:spPr bwMode="auto">
          <a:xfrm>
            <a:off x="4249738" y="3503613"/>
            <a:ext cx="1071562" cy="1536700"/>
          </a:xfrm>
          <a:custGeom>
            <a:avLst/>
            <a:gdLst>
              <a:gd name="T0" fmla="*/ 0 w 675"/>
              <a:gd name="T1" fmla="*/ 2147483647 h 968"/>
              <a:gd name="T2" fmla="*/ 2147483647 w 675"/>
              <a:gd name="T3" fmla="*/ 2147483647 h 968"/>
              <a:gd name="T4" fmla="*/ 2147483647 w 675"/>
              <a:gd name="T5" fmla="*/ 2147483647 h 968"/>
              <a:gd name="T6" fmla="*/ 2147483647 w 675"/>
              <a:gd name="T7" fmla="*/ 2147483647 h 968"/>
              <a:gd name="T8" fmla="*/ 2147483647 w 675"/>
              <a:gd name="T9" fmla="*/ 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5"/>
              <a:gd name="T16" fmla="*/ 0 h 968"/>
              <a:gd name="T17" fmla="*/ 1372 w 675"/>
              <a:gd name="T18" fmla="*/ 923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5" h="968">
                <a:moveTo>
                  <a:pt x="0" y="968"/>
                </a:moveTo>
                <a:lnTo>
                  <a:pt x="350" y="0"/>
                </a:lnTo>
                <a:lnTo>
                  <a:pt x="675" y="56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8" name="Oval 48"/>
          <p:cNvSpPr>
            <a:spLocks noChangeArrowheads="1"/>
          </p:cNvSpPr>
          <p:nvPr/>
        </p:nvSpPr>
        <p:spPr bwMode="auto">
          <a:xfrm>
            <a:off x="4706938" y="5275263"/>
            <a:ext cx="179387" cy="1793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3557" name="Object 49"/>
          <p:cNvGraphicFramePr>
            <a:graphicFrameLocks noChangeAspect="1"/>
          </p:cNvGraphicFramePr>
          <p:nvPr/>
        </p:nvGraphicFramePr>
        <p:xfrm>
          <a:off x="4572000" y="5410200"/>
          <a:ext cx="5857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数式" r:id="rId9" imgW="330120" imgH="203040" progId="Equation.3">
                  <p:embed/>
                </p:oleObj>
              </mc:Choice>
              <mc:Fallback>
                <p:oleObj name="数式" r:id="rId9" imgW="330120" imgH="2030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10200"/>
                        <a:ext cx="5857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50"/>
          <p:cNvGraphicFramePr>
            <a:graphicFrameLocks noChangeAspect="1"/>
          </p:cNvGraphicFramePr>
          <p:nvPr/>
        </p:nvGraphicFramePr>
        <p:xfrm>
          <a:off x="4167188" y="3024188"/>
          <a:ext cx="5191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数式" r:id="rId11" imgW="228600" imgH="241200" progId="Equation.3">
                  <p:embed/>
                </p:oleObj>
              </mc:Choice>
              <mc:Fallback>
                <p:oleObj name="数式" r:id="rId11" imgW="228600" imgH="2412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3024188"/>
                        <a:ext cx="5191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9"/>
          <p:cNvGraphicFramePr>
            <a:graphicFrameLocks noChangeAspect="1"/>
          </p:cNvGraphicFramePr>
          <p:nvPr/>
        </p:nvGraphicFramePr>
        <p:xfrm>
          <a:off x="2265363" y="644366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数式" r:id="rId13" imgW="126720" imgH="139680" progId="Equation.3">
                  <p:embed/>
                </p:oleObj>
              </mc:Choice>
              <mc:Fallback>
                <p:oleObj name="数式" r:id="rId13" imgW="126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644366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9" name="Oval 36"/>
          <p:cNvSpPr>
            <a:spLocks noChangeArrowheads="1"/>
          </p:cNvSpPr>
          <p:nvPr/>
        </p:nvSpPr>
        <p:spPr bwMode="auto">
          <a:xfrm>
            <a:off x="4706938" y="4237038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4797425" y="3652838"/>
            <a:ext cx="0" cy="53975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91" name="Oval 36"/>
          <p:cNvSpPr>
            <a:spLocks noChangeArrowheads="1"/>
          </p:cNvSpPr>
          <p:nvPr/>
        </p:nvSpPr>
        <p:spPr bwMode="auto">
          <a:xfrm>
            <a:off x="4122738" y="4551363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92" name="Oval 36"/>
          <p:cNvSpPr>
            <a:spLocks noChangeArrowheads="1"/>
          </p:cNvSpPr>
          <p:nvPr/>
        </p:nvSpPr>
        <p:spPr bwMode="auto">
          <a:xfrm>
            <a:off x="5246688" y="3876675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93" name="Oval 36"/>
          <p:cNvSpPr>
            <a:spLocks noChangeArrowheads="1"/>
          </p:cNvSpPr>
          <p:nvPr/>
        </p:nvSpPr>
        <p:spPr bwMode="auto">
          <a:xfrm>
            <a:off x="5786438" y="4192588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94" name="Oval 36"/>
          <p:cNvSpPr>
            <a:spLocks noChangeArrowheads="1"/>
          </p:cNvSpPr>
          <p:nvPr/>
        </p:nvSpPr>
        <p:spPr bwMode="auto">
          <a:xfrm>
            <a:off x="3627438" y="4327525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95" name="Freeform 46"/>
          <p:cNvSpPr>
            <a:spLocks/>
          </p:cNvSpPr>
          <p:nvPr/>
        </p:nvSpPr>
        <p:spPr bwMode="auto">
          <a:xfrm>
            <a:off x="3716338" y="4318000"/>
            <a:ext cx="2187575" cy="149225"/>
          </a:xfrm>
          <a:custGeom>
            <a:avLst/>
            <a:gdLst>
              <a:gd name="T0" fmla="*/ 0 w 1378"/>
              <a:gd name="T1" fmla="*/ 0 h 94"/>
              <a:gd name="T2" fmla="*/ 2147483647 w 1378"/>
              <a:gd name="T3" fmla="*/ 2147483647 h 94"/>
              <a:gd name="T4" fmla="*/ 2147483647 w 1378"/>
              <a:gd name="T5" fmla="*/ 2147483647 h 94"/>
              <a:gd name="T6" fmla="*/ 2147483647 w 1378"/>
              <a:gd name="T7" fmla="*/ 2147483647 h 94"/>
              <a:gd name="T8" fmla="*/ 2147483647 w 1378"/>
              <a:gd name="T9" fmla="*/ 2147483647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8"/>
              <a:gd name="T16" fmla="*/ 0 h 94"/>
              <a:gd name="T17" fmla="*/ 2721 w 1378"/>
              <a:gd name="T18" fmla="*/ 567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8" h="94">
                <a:moveTo>
                  <a:pt x="0" y="94"/>
                </a:moveTo>
                <a:lnTo>
                  <a:pt x="687" y="22"/>
                </a:lnTo>
                <a:lnTo>
                  <a:pt x="1378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96" name="Freeform 47"/>
          <p:cNvSpPr>
            <a:spLocks/>
          </p:cNvSpPr>
          <p:nvPr/>
        </p:nvSpPr>
        <p:spPr bwMode="auto">
          <a:xfrm>
            <a:off x="4257675" y="3995738"/>
            <a:ext cx="1123950" cy="698500"/>
          </a:xfrm>
          <a:custGeom>
            <a:avLst/>
            <a:gdLst>
              <a:gd name="T0" fmla="*/ 0 w 708"/>
              <a:gd name="T1" fmla="*/ 2147483647 h 440"/>
              <a:gd name="T2" fmla="*/ 2147483647 w 708"/>
              <a:gd name="T3" fmla="*/ 2147483647 h 440"/>
              <a:gd name="T4" fmla="*/ 2147483647 w 708"/>
              <a:gd name="T5" fmla="*/ 2147483647 h 440"/>
              <a:gd name="T6" fmla="*/ 2147483647 w 708"/>
              <a:gd name="T7" fmla="*/ 2147483647 h 440"/>
              <a:gd name="T8" fmla="*/ 2147483647 w 708"/>
              <a:gd name="T9" fmla="*/ 0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8"/>
              <a:gd name="T16" fmla="*/ 0 h 440"/>
              <a:gd name="T17" fmla="*/ 1372 w 708"/>
              <a:gd name="T18" fmla="*/ 923 h 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8" h="440">
                <a:moveTo>
                  <a:pt x="0" y="440"/>
                </a:moveTo>
                <a:lnTo>
                  <a:pt x="352" y="214"/>
                </a:lnTo>
                <a:lnTo>
                  <a:pt x="708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97" name="Line 38"/>
          <p:cNvSpPr>
            <a:spLocks noChangeShapeType="1"/>
          </p:cNvSpPr>
          <p:nvPr/>
        </p:nvSpPr>
        <p:spPr bwMode="auto">
          <a:xfrm flipV="1">
            <a:off x="5876925" y="4418013"/>
            <a:ext cx="0" cy="3143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98" name="Line 38"/>
          <p:cNvSpPr>
            <a:spLocks noChangeShapeType="1"/>
          </p:cNvSpPr>
          <p:nvPr/>
        </p:nvSpPr>
        <p:spPr bwMode="auto">
          <a:xfrm flipV="1">
            <a:off x="4257675" y="4732338"/>
            <a:ext cx="0" cy="3143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99" name="Line 38"/>
          <p:cNvSpPr>
            <a:spLocks noChangeShapeType="1"/>
          </p:cNvSpPr>
          <p:nvPr/>
        </p:nvSpPr>
        <p:spPr bwMode="auto">
          <a:xfrm>
            <a:off x="3716338" y="4011613"/>
            <a:ext cx="0" cy="31591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600" name="Text Box 63"/>
          <p:cNvSpPr txBox="1">
            <a:spLocks noChangeArrowheads="1"/>
          </p:cNvSpPr>
          <p:nvPr/>
        </p:nvSpPr>
        <p:spPr bwMode="auto">
          <a:xfrm>
            <a:off x="1304925" y="2476500"/>
            <a:ext cx="643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平均的に下に凸な所は上へ、上に凸な所は下へ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8471A14-7D82-4E88-A915-952B1A965442}" type="slidenum">
              <a:rPr lang="en-US" altLang="ja-JP" sz="2000"/>
              <a:pPr eaLnBrk="1" hangingPunct="1"/>
              <a:t>38</a:t>
            </a:fld>
            <a:endParaRPr lang="en-US" altLang="ja-JP" sz="2000"/>
          </a:p>
        </p:txBody>
      </p:sp>
      <p:sp>
        <p:nvSpPr>
          <p:cNvPr id="245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0963"/>
            <a:ext cx="8229600" cy="1143001"/>
          </a:xfrm>
        </p:spPr>
        <p:txBody>
          <a:bodyPr/>
          <a:lstStyle/>
          <a:p>
            <a:r>
              <a:rPr lang="en-US" altLang="ja-JP" smtClean="0"/>
              <a:t>2D</a:t>
            </a:r>
            <a:r>
              <a:rPr lang="ja-JP" altLang="en-US" smtClean="0"/>
              <a:t>：平滑化の簡単化</a:t>
            </a:r>
            <a:endParaRPr lang="en-US" altLang="ja-JP" smtClean="0"/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388" y="819150"/>
            <a:ext cx="8229600" cy="1738313"/>
          </a:xfrm>
        </p:spPr>
        <p:txBody>
          <a:bodyPr/>
          <a:lstStyle/>
          <a:p>
            <a:r>
              <a:rPr lang="ja-JP" altLang="en-US" smtClean="0"/>
              <a:t>隣</a:t>
            </a:r>
            <a:r>
              <a:rPr lang="en-US" altLang="ja-JP" smtClean="0"/>
              <a:t>4</a:t>
            </a:r>
            <a:r>
              <a:rPr lang="ja-JP" altLang="en-US" smtClean="0"/>
              <a:t>つの平均への更新へ書き直せる</a:t>
            </a:r>
          </a:p>
        </p:txBody>
      </p:sp>
      <p:graphicFrame>
        <p:nvGraphicFramePr>
          <p:cNvPr id="24578" name="Object 6"/>
          <p:cNvGraphicFramePr>
            <a:graphicFrameLocks noChangeAspect="1"/>
          </p:cNvGraphicFramePr>
          <p:nvPr/>
        </p:nvGraphicFramePr>
        <p:xfrm>
          <a:off x="1511300" y="5499100"/>
          <a:ext cx="59864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数式" r:id="rId3" imgW="2476440" imgH="419040" progId="Equation.3">
                  <p:embed/>
                </p:oleObj>
              </mc:Choice>
              <mc:Fallback>
                <p:oleObj name="数式" r:id="rId3" imgW="247644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499100"/>
                        <a:ext cx="59864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7"/>
          <p:cNvGraphicFramePr>
            <a:graphicFrameLocks noChangeAspect="1"/>
          </p:cNvGraphicFramePr>
          <p:nvPr/>
        </p:nvGraphicFramePr>
        <p:xfrm>
          <a:off x="2185988" y="4554538"/>
          <a:ext cx="429736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数式" r:id="rId5" imgW="1396800" imgH="266400" progId="Equation.3">
                  <p:embed/>
                </p:oleObj>
              </mc:Choice>
              <mc:Fallback>
                <p:oleObj name="数式" r:id="rId5" imgW="13968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4554538"/>
                        <a:ext cx="4297362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5849938" y="3756025"/>
          <a:ext cx="9271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数式" r:id="rId7" imgW="355320" imgH="203040" progId="Equation.3">
                  <p:embed/>
                </p:oleObj>
              </mc:Choice>
              <mc:Fallback>
                <p:oleObj name="数式" r:id="rId7" imgW="3553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3756025"/>
                        <a:ext cx="9271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0"/>
          <p:cNvGraphicFramePr>
            <a:graphicFrameLocks noChangeAspect="1"/>
          </p:cNvGraphicFramePr>
          <p:nvPr/>
        </p:nvGraphicFramePr>
        <p:xfrm>
          <a:off x="927100" y="1493838"/>
          <a:ext cx="7380288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数式" r:id="rId9" imgW="2209680" imgH="419040" progId="Equation.3">
                  <p:embed/>
                </p:oleObj>
              </mc:Choice>
              <mc:Fallback>
                <p:oleObj name="数式" r:id="rId9" imgW="220968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493838"/>
                        <a:ext cx="7380288" cy="1400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Oval 11"/>
          <p:cNvSpPr>
            <a:spLocks noChangeArrowheads="1"/>
          </p:cNvSpPr>
          <p:nvPr/>
        </p:nvSpPr>
        <p:spPr bwMode="auto">
          <a:xfrm>
            <a:off x="5067300" y="4556125"/>
            <a:ext cx="449263" cy="809625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4481513" y="3024188"/>
            <a:ext cx="4130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安定条件の基で</a:t>
            </a:r>
            <a:br>
              <a:rPr lang="ja-JP" altLang="en-US"/>
            </a:br>
            <a:r>
              <a:rPr lang="ja-JP" altLang="en-US"/>
              <a:t>任意の小さな数値でよいので、</a:t>
            </a:r>
            <a:br>
              <a:rPr lang="ja-JP" altLang="en-US"/>
            </a:br>
            <a:r>
              <a:rPr lang="ja-JP" altLang="en-US"/>
              <a:t>　　　　　　　とする</a:t>
            </a:r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 flipH="1">
            <a:off x="5472113" y="4103688"/>
            <a:ext cx="360362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 flipV="1">
            <a:off x="3762375" y="2933700"/>
            <a:ext cx="0" cy="1620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2699D8D-A97F-4576-8FFF-4A4A05318BD0}" type="slidenum">
              <a:rPr lang="en-US" altLang="ja-JP" sz="2000"/>
              <a:pPr eaLnBrk="1" hangingPunct="1"/>
              <a:t>39</a:t>
            </a:fld>
            <a:endParaRPr lang="en-US" altLang="ja-JP" sz="20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FF40FF"/>
                </a:solidFill>
              </a:rPr>
              <a:t>プログラミング課題 </a:t>
            </a:r>
            <a:r>
              <a:rPr lang="en-US" altLang="ja-JP" smtClean="0">
                <a:solidFill>
                  <a:srgbClr val="FF40FF"/>
                </a:solidFill>
              </a:rPr>
              <a:t>4</a:t>
            </a:r>
            <a:endParaRPr lang="ja-JP" altLang="en-US" smtClean="0">
              <a:solidFill>
                <a:srgbClr val="FF40FF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428750"/>
            <a:ext cx="8229600" cy="49339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u="sng" smtClean="0"/>
              <a:t>prog2-1</a:t>
            </a:r>
            <a:r>
              <a:rPr lang="ja-JP" altLang="en-US" u="sng" smtClean="0"/>
              <a:t>を使う</a:t>
            </a:r>
            <a:r>
              <a:rPr lang="en-US" altLang="ja-JP" u="sng" smtClean="0"/>
              <a:t>:</a:t>
            </a:r>
          </a:p>
          <a:p>
            <a:pPr>
              <a:buFontTx/>
              <a:buAutoNum type="arabicPeriod"/>
            </a:pPr>
            <a:r>
              <a:rPr lang="en-US" altLang="ja-JP" smtClean="0"/>
              <a:t>‘s’ </a:t>
            </a:r>
            <a:r>
              <a:rPr lang="ja-JP" altLang="en-US" smtClean="0"/>
              <a:t>キーを押すと呼ばれる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  <a:r>
              <a:rPr lang="ja-JP" altLang="en-US" smtClean="0"/>
              <a:t>平滑化のための関数 </a:t>
            </a:r>
            <a:r>
              <a:rPr lang="en-US" altLang="ja-JP" smtClean="0"/>
              <a:t>smooth </a:t>
            </a:r>
            <a:r>
              <a:rPr lang="ja-JP" altLang="en-US" smtClean="0"/>
              <a:t>を完成させよ</a:t>
            </a:r>
            <a:br>
              <a:rPr lang="ja-JP" altLang="en-US" smtClean="0"/>
            </a:br>
            <a:r>
              <a:rPr lang="ja-JP" altLang="en-US" smtClean="0"/>
              <a:t>　</a:t>
            </a:r>
            <a:r>
              <a:rPr lang="en-US" altLang="ja-JP" smtClean="0"/>
              <a:t>(</a:t>
            </a:r>
            <a:r>
              <a:rPr lang="ja-JP" altLang="en-US" smtClean="0"/>
              <a:t>前ページの簡単化は</a:t>
            </a:r>
            <a:r>
              <a:rPr lang="en-US" altLang="ja-JP" smtClean="0"/>
              <a:t>1D</a:t>
            </a:r>
            <a:r>
              <a:rPr lang="ja-JP" altLang="en-US" smtClean="0"/>
              <a:t>の時もできる</a:t>
            </a:r>
            <a:r>
              <a:rPr lang="en-US" altLang="ja-JP" smtClean="0"/>
              <a:t>)</a:t>
            </a:r>
          </a:p>
          <a:p>
            <a:pPr>
              <a:buFontTx/>
              <a:buNone/>
            </a:pPr>
            <a:endParaRPr lang="en-US" altLang="ja-JP" smtClean="0"/>
          </a:p>
          <a:p>
            <a:pPr>
              <a:buFontTx/>
              <a:buNone/>
            </a:pPr>
            <a:r>
              <a:rPr lang="en-US" altLang="ja-JP" u="sng" smtClean="0"/>
              <a:t>prog2-2</a:t>
            </a:r>
            <a:r>
              <a:rPr lang="ja-JP" altLang="en-US" u="sng" smtClean="0"/>
              <a:t>を使う</a:t>
            </a:r>
            <a:r>
              <a:rPr lang="en-US" altLang="ja-JP" smtClean="0"/>
              <a:t>:</a:t>
            </a:r>
          </a:p>
          <a:p>
            <a:pPr>
              <a:buFontTx/>
              <a:buNone/>
            </a:pPr>
            <a:r>
              <a:rPr lang="en-US" altLang="ja-JP" smtClean="0"/>
              <a:t>2. ‘s’ </a:t>
            </a:r>
            <a:r>
              <a:rPr lang="ja-JP" altLang="en-US" smtClean="0"/>
              <a:t>キーを押すと呼ばれる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</a:t>
            </a:r>
            <a:r>
              <a:rPr lang="ja-JP" altLang="en-US" smtClean="0"/>
              <a:t>平滑化のための関数 </a:t>
            </a:r>
            <a:r>
              <a:rPr lang="en-US" altLang="ja-JP" smtClean="0"/>
              <a:t>smooth </a:t>
            </a:r>
            <a:r>
              <a:rPr lang="ja-JP" altLang="en-US" smtClean="0"/>
              <a:t>を完成させよ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955372F-2CD4-43C2-84D7-055B0D8FBF26}" type="slidenum">
              <a:rPr lang="en-US" altLang="ja-JP" sz="2000"/>
              <a:pPr eaLnBrk="1" hangingPunct="1"/>
              <a:t>4</a:t>
            </a:fld>
            <a:endParaRPr lang="en-US" altLang="ja-JP" sz="20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ラスタデータ</a:t>
            </a:r>
            <a:endParaRPr lang="en-US" altLang="ja-JP" sz="400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8925"/>
            <a:ext cx="8524875" cy="1825625"/>
          </a:xfrm>
        </p:spPr>
        <p:txBody>
          <a:bodyPr/>
          <a:lstStyle/>
          <a:p>
            <a:pPr eaLnBrk="1" hangingPunct="1"/>
            <a:r>
              <a:rPr lang="ja-JP" altLang="en-US" smtClean="0"/>
              <a:t>等間隔に配置された値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387350" y="2809875"/>
          <a:ext cx="391477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グラフ" r:id="rId3" imgW="3914775" imgH="2771775" progId="Excel.Chart.8">
                  <p:embed/>
                </p:oleObj>
              </mc:Choice>
              <mc:Fallback>
                <p:oleObj name="グラフ" r:id="rId3" imgW="3914775" imgH="2771775" progId="Excel.Char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2809875"/>
                        <a:ext cx="3914775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/>
        </p:nvGraphicFramePr>
        <p:xfrm>
          <a:off x="4527550" y="2662238"/>
          <a:ext cx="45450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グラフ" r:id="rId5" imgW="4553069" imgH="3152894" progId="Excel.Chart.8">
                  <p:embed/>
                </p:oleObj>
              </mc:Choice>
              <mc:Fallback>
                <p:oleObj name="グラフ" r:id="rId5" imgW="4553069" imgH="3152894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017" t="3159" r="11993" b="3101"/>
                      <a:stretch>
                        <a:fillRect/>
                      </a:stretch>
                    </p:blipFill>
                    <p:spPr bwMode="auto">
                      <a:xfrm>
                        <a:off x="4527550" y="2662238"/>
                        <a:ext cx="4545013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1852613" y="2303463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1</a:t>
            </a:r>
            <a:r>
              <a:rPr lang="ja-JP" altLang="en-US"/>
              <a:t>次元 </a:t>
            </a:r>
            <a:r>
              <a:rPr lang="en-US" altLang="ja-JP"/>
              <a:t>(1D)</a:t>
            </a:r>
          </a:p>
        </p:txBody>
      </p:sp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6399213" y="2168525"/>
            <a:ext cx="164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2</a:t>
            </a:r>
            <a:r>
              <a:rPr lang="ja-JP" altLang="en-US"/>
              <a:t>次元 </a:t>
            </a:r>
            <a:r>
              <a:rPr lang="en-US" altLang="ja-JP"/>
              <a:t>(2D)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auto">
          <a:xfrm flipV="1">
            <a:off x="250825" y="2798763"/>
            <a:ext cx="0" cy="2700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4" name="Text Box 18"/>
          <p:cNvSpPr txBox="1">
            <a:spLocks noChangeArrowheads="1"/>
          </p:cNvSpPr>
          <p:nvPr/>
        </p:nvSpPr>
        <p:spPr bwMode="auto">
          <a:xfrm>
            <a:off x="26988" y="23479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値</a:t>
            </a:r>
          </a:p>
        </p:txBody>
      </p:sp>
      <p:sp>
        <p:nvSpPr>
          <p:cNvPr id="1035" name="Line 19"/>
          <p:cNvSpPr>
            <a:spLocks noChangeShapeType="1"/>
          </p:cNvSpPr>
          <p:nvPr/>
        </p:nvSpPr>
        <p:spPr bwMode="auto">
          <a:xfrm flipV="1">
            <a:off x="4706938" y="2754313"/>
            <a:ext cx="0" cy="2700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6" name="Text Box 20"/>
          <p:cNvSpPr txBox="1">
            <a:spLocks noChangeArrowheads="1"/>
          </p:cNvSpPr>
          <p:nvPr/>
        </p:nvSpPr>
        <p:spPr bwMode="auto">
          <a:xfrm>
            <a:off x="4483100" y="2303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値</a:t>
            </a:r>
          </a:p>
        </p:txBody>
      </p:sp>
      <p:sp>
        <p:nvSpPr>
          <p:cNvPr id="1037" name="Text Box 22"/>
          <p:cNvSpPr txBox="1">
            <a:spLocks noChangeArrowheads="1"/>
          </p:cNvSpPr>
          <p:nvPr/>
        </p:nvSpPr>
        <p:spPr bwMode="auto">
          <a:xfrm>
            <a:off x="1474788" y="5634038"/>
            <a:ext cx="1900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例</a:t>
            </a:r>
            <a:r>
              <a:rPr lang="en-US" altLang="ja-JP"/>
              <a:t>: </a:t>
            </a:r>
            <a:br>
              <a:rPr lang="en-US" altLang="ja-JP"/>
            </a:br>
            <a:r>
              <a:rPr lang="ja-JP" altLang="en-US"/>
              <a:t>デジタル音声</a:t>
            </a:r>
            <a:endParaRPr lang="en-US" altLang="ja-JP"/>
          </a:p>
        </p:txBody>
      </p:sp>
      <p:sp>
        <p:nvSpPr>
          <p:cNvPr id="1038" name="Text Box 23"/>
          <p:cNvSpPr txBox="1">
            <a:spLocks noChangeArrowheads="1"/>
          </p:cNvSpPr>
          <p:nvPr/>
        </p:nvSpPr>
        <p:spPr bwMode="auto">
          <a:xfrm>
            <a:off x="6005513" y="5616575"/>
            <a:ext cx="1916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例</a:t>
            </a:r>
            <a:r>
              <a:rPr lang="en-US" altLang="ja-JP"/>
              <a:t>: </a:t>
            </a:r>
            <a:br>
              <a:rPr lang="en-US" altLang="ja-JP"/>
            </a:br>
            <a:r>
              <a:rPr lang="ja-JP" altLang="en-US"/>
              <a:t>デジタル画像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A46D8545-017E-48DA-AA3C-DC0602FEBDE1}" type="slidenum">
              <a:rPr lang="en-US" altLang="ja-JP" sz="2000"/>
              <a:pPr eaLnBrk="1" hangingPunct="1"/>
              <a:t>40</a:t>
            </a:fld>
            <a:endParaRPr lang="en-US" altLang="ja-JP" sz="20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392737"/>
          </a:xfrm>
        </p:spPr>
        <p:txBody>
          <a:bodyPr/>
          <a:lstStyle/>
          <a:p>
            <a:pPr eaLnBrk="1" hangingPunct="1"/>
            <a:r>
              <a:rPr lang="ja-JP" altLang="en-US" smtClean="0"/>
              <a:t>微分量計算とその応用</a:t>
            </a:r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ラスタデータとは？</a:t>
            </a:r>
          </a:p>
          <a:p>
            <a:pPr lvl="1" eaLnBrk="1" hangingPunct="1"/>
            <a:r>
              <a:rPr lang="ja-JP" altLang="en-US" smtClean="0"/>
              <a:t>１階微分とエッジ検出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階微分と平滑化</a:t>
            </a:r>
            <a:endParaRPr lang="en-US" altLang="ja-JP" smtClean="0"/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エッジを保存した平滑化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階微分量を使った領域分割</a:t>
            </a:r>
          </a:p>
          <a:p>
            <a:pPr lvl="1" eaLnBrk="1" hangingPunct="1"/>
            <a:r>
              <a:rPr lang="ja-JP" altLang="en-US" smtClean="0"/>
              <a:t>より高度なエッジ検出方法 </a:t>
            </a:r>
            <a:r>
              <a:rPr lang="en-US" altLang="ja-JP" smtClean="0"/>
              <a:t>(Canny </a:t>
            </a:r>
            <a:r>
              <a:rPr lang="ja-JP" altLang="en-US" smtClean="0"/>
              <a:t>の方法</a:t>
            </a:r>
            <a:r>
              <a:rPr lang="en-US" altLang="ja-JP" smtClean="0"/>
              <a:t>)</a:t>
            </a:r>
          </a:p>
          <a:p>
            <a:pPr lvl="1" eaLnBrk="1" hangingPunct="1"/>
            <a:endParaRPr lang="ja-JP" altLang="en-US" smtClean="0"/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206375" y="4451350"/>
            <a:ext cx="630238" cy="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7795E041-7BE6-4D0B-B244-6AF99BDC44BB}" type="slidenum">
              <a:rPr lang="en-US" altLang="ja-JP" sz="2000"/>
              <a:pPr eaLnBrk="1" hangingPunct="1"/>
              <a:t>41</a:t>
            </a:fld>
            <a:endParaRPr lang="en-US" altLang="ja-JP" sz="20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r>
              <a:rPr lang="ja-JP" altLang="en-US" smtClean="0"/>
              <a:t>ラプラス平滑化の問題点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14450"/>
            <a:ext cx="8229600" cy="2024063"/>
          </a:xfrm>
        </p:spPr>
        <p:txBody>
          <a:bodyPr/>
          <a:lstStyle/>
          <a:p>
            <a:r>
              <a:rPr lang="ja-JP" altLang="en-US" smtClean="0"/>
              <a:t>隣との平均化を繰り返してるだけ</a:t>
            </a:r>
          </a:p>
          <a:p>
            <a:pPr lvl="1"/>
            <a:r>
              <a:rPr lang="ja-JP" altLang="en-US" smtClean="0"/>
              <a:t>エッジがなくなる</a:t>
            </a:r>
          </a:p>
          <a:p>
            <a:pPr lvl="1"/>
            <a:r>
              <a:rPr lang="ja-JP" altLang="en-US" smtClean="0"/>
              <a:t>最後には平らになってしまう</a:t>
            </a:r>
          </a:p>
        </p:txBody>
      </p:sp>
      <p:pic>
        <p:nvPicPr>
          <p:cNvPr id="58373" name="Picture 9" descr="spacy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998538"/>
            <a:ext cx="2540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878263"/>
            <a:ext cx="2116137" cy="2252662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6029" b="1801"/>
          <a:stretch>
            <a:fillRect/>
          </a:stretch>
        </p:blipFill>
        <p:spPr bwMode="auto">
          <a:xfrm>
            <a:off x="2366963" y="3878263"/>
            <a:ext cx="2144712" cy="225107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9854" r="12039" b="1378"/>
          <a:stretch>
            <a:fillRect/>
          </a:stretch>
        </p:blipFill>
        <p:spPr bwMode="auto">
          <a:xfrm>
            <a:off x="4679950" y="3878263"/>
            <a:ext cx="2097088" cy="225107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t="11433" r="11450" b="2837"/>
          <a:stretch>
            <a:fillRect/>
          </a:stretch>
        </p:blipFill>
        <p:spPr bwMode="auto">
          <a:xfrm>
            <a:off x="6926263" y="3878263"/>
            <a:ext cx="2146300" cy="225107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Rectangle 14"/>
          <p:cNvSpPr>
            <a:spLocks noChangeArrowheads="1"/>
          </p:cNvSpPr>
          <p:nvPr/>
        </p:nvSpPr>
        <p:spPr bwMode="auto">
          <a:xfrm>
            <a:off x="7723188" y="2212975"/>
            <a:ext cx="765175" cy="76517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8379" name="Line 15"/>
          <p:cNvSpPr>
            <a:spLocks noChangeShapeType="1"/>
          </p:cNvSpPr>
          <p:nvPr/>
        </p:nvSpPr>
        <p:spPr bwMode="auto">
          <a:xfrm>
            <a:off x="746125" y="6399213"/>
            <a:ext cx="7065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0" name="Text Box 16"/>
          <p:cNvSpPr txBox="1">
            <a:spLocks noChangeArrowheads="1"/>
          </p:cNvSpPr>
          <p:nvPr/>
        </p:nvSpPr>
        <p:spPr bwMode="auto">
          <a:xfrm>
            <a:off x="6958013" y="6399213"/>
            <a:ext cx="186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繰り返し回数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FD972CBE-04F6-4E76-9DDC-17D45C4D0C52}" type="slidenum">
              <a:rPr lang="en-US" altLang="ja-JP" sz="2000"/>
              <a:pPr eaLnBrk="1" hangingPunct="1"/>
              <a:t>42</a:t>
            </a:fld>
            <a:endParaRPr lang="en-US" altLang="ja-JP" sz="20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1143000"/>
          </a:xfrm>
        </p:spPr>
        <p:txBody>
          <a:bodyPr/>
          <a:lstStyle/>
          <a:p>
            <a:r>
              <a:rPr lang="ja-JP" altLang="en-US" smtClean="0"/>
              <a:t>エッジを保存するには？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30325"/>
            <a:ext cx="8229600" cy="1738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smtClean="0"/>
              <a:t>平均を計算する時に重みを付ける</a:t>
            </a:r>
            <a:br>
              <a:rPr lang="ja-JP" altLang="en-US" sz="2800" smtClean="0"/>
            </a:br>
            <a:r>
              <a:rPr lang="en-US" altLang="ja-JP" sz="2800" smtClean="0"/>
              <a:t>(Perona </a:t>
            </a:r>
            <a:r>
              <a:rPr lang="ja-JP" altLang="en-US" sz="2800" smtClean="0"/>
              <a:t>さん </a:t>
            </a:r>
            <a:r>
              <a:rPr lang="en-US" altLang="ja-JP" sz="2800" smtClean="0"/>
              <a:t>&amp; Malik </a:t>
            </a:r>
            <a:r>
              <a:rPr lang="ja-JP" altLang="en-US" sz="2800" smtClean="0"/>
              <a:t>さん </a:t>
            </a:r>
            <a:r>
              <a:rPr lang="en-US" altLang="ja-JP" sz="2800" smtClean="0"/>
              <a:t>1990</a:t>
            </a:r>
            <a:r>
              <a:rPr lang="ja-JP" altLang="en-US" sz="2800" smtClean="0"/>
              <a:t>年のアイディア</a:t>
            </a:r>
            <a:r>
              <a:rPr lang="en-US" altLang="ja-JP" sz="2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ja-JP" altLang="en-US" sz="2400" smtClean="0"/>
              <a:t>隣との差が大きい → 重みは小</a:t>
            </a:r>
          </a:p>
          <a:p>
            <a:pPr lvl="1">
              <a:lnSpc>
                <a:spcPct val="90000"/>
              </a:lnSpc>
            </a:pPr>
            <a:r>
              <a:rPr lang="ja-JP" altLang="en-US" sz="2400" smtClean="0"/>
              <a:t>隣との差が小さい → 重みは大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479550" y="6399213"/>
            <a:ext cx="6121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1646238" y="3698875"/>
            <a:ext cx="14287" cy="29702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1473200" y="3867150"/>
            <a:ext cx="6275388" cy="2058988"/>
          </a:xfrm>
          <a:custGeom>
            <a:avLst/>
            <a:gdLst>
              <a:gd name="T0" fmla="*/ 0 w 3953"/>
              <a:gd name="T1" fmla="*/ 2147483647 h 1297"/>
              <a:gd name="T2" fmla="*/ 2147483647 w 3953"/>
              <a:gd name="T3" fmla="*/ 2147483647 h 1297"/>
              <a:gd name="T4" fmla="*/ 2147483647 w 3953"/>
              <a:gd name="T5" fmla="*/ 0 h 1297"/>
              <a:gd name="T6" fmla="*/ 2147483647 w 3953"/>
              <a:gd name="T7" fmla="*/ 2147483647 h 1297"/>
              <a:gd name="T8" fmla="*/ 2147483647 w 3953"/>
              <a:gd name="T9" fmla="*/ 2147483647 h 1297"/>
              <a:gd name="T10" fmla="*/ 2147483647 w 3953"/>
              <a:gd name="T11" fmla="*/ 2147483647 h 1297"/>
              <a:gd name="T12" fmla="*/ 2147483647 w 3953"/>
              <a:gd name="T13" fmla="*/ 2147483647 h 1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53"/>
              <a:gd name="T22" fmla="*/ 0 h 1297"/>
              <a:gd name="T23" fmla="*/ 3953 w 3953"/>
              <a:gd name="T24" fmla="*/ 1297 h 12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53" h="1297">
                <a:moveTo>
                  <a:pt x="0" y="79"/>
                </a:moveTo>
                <a:lnTo>
                  <a:pt x="338" y="57"/>
                </a:lnTo>
                <a:lnTo>
                  <a:pt x="1174" y="0"/>
                </a:lnTo>
                <a:lnTo>
                  <a:pt x="2005" y="97"/>
                </a:lnTo>
                <a:lnTo>
                  <a:pt x="2896" y="1297"/>
                </a:lnTo>
                <a:lnTo>
                  <a:pt x="3772" y="1262"/>
                </a:lnTo>
                <a:lnTo>
                  <a:pt x="3953" y="1275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370263" y="50482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2006600" y="3968750"/>
            <a:ext cx="12700" cy="24765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7440613" y="5884863"/>
            <a:ext cx="12700" cy="514350"/>
          </a:xfrm>
          <a:custGeom>
            <a:avLst/>
            <a:gdLst>
              <a:gd name="T0" fmla="*/ 0 w 8"/>
              <a:gd name="T1" fmla="*/ 0 h 324"/>
              <a:gd name="T2" fmla="*/ 2147483647 w 8"/>
              <a:gd name="T3" fmla="*/ 2147483647 h 324"/>
              <a:gd name="T4" fmla="*/ 0 60000 65536"/>
              <a:gd name="T5" fmla="*/ 0 60000 65536"/>
              <a:gd name="T6" fmla="*/ 0 w 8"/>
              <a:gd name="T7" fmla="*/ 0 h 324"/>
              <a:gd name="T8" fmla="*/ 8 w 8"/>
              <a:gd name="T9" fmla="*/ 324 h 3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24">
                <a:moveTo>
                  <a:pt x="0" y="0"/>
                </a:moveTo>
                <a:lnTo>
                  <a:pt x="8" y="324"/>
                </a:lnTo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6057900" y="5903913"/>
            <a:ext cx="0" cy="4953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4629150" y="4014788"/>
            <a:ext cx="33338" cy="238601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311525" y="3878263"/>
            <a:ext cx="46038" cy="25209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1916113" y="3833813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222625" y="37433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5935663" y="58134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7331075" y="576897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5602" name="Object 20"/>
          <p:cNvGraphicFramePr>
            <a:graphicFrameLocks noChangeAspect="1"/>
          </p:cNvGraphicFramePr>
          <p:nvPr/>
        </p:nvGraphicFramePr>
        <p:xfrm>
          <a:off x="7589838" y="621823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数式" r:id="rId3" imgW="126720" imgH="139680" progId="Equation.3">
                  <p:embed/>
                </p:oleObj>
              </mc:Choice>
              <mc:Fallback>
                <p:oleObj name="数式" r:id="rId3" imgW="126720" imgH="1396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621823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1"/>
          <p:cNvGraphicFramePr>
            <a:graphicFrameLocks noChangeAspect="1"/>
          </p:cNvGraphicFramePr>
          <p:nvPr/>
        </p:nvGraphicFramePr>
        <p:xfrm>
          <a:off x="971550" y="338455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数式" r:id="rId5" imgW="152280" imgH="203040" progId="Equation.3">
                  <p:embed/>
                </p:oleObj>
              </mc:Choice>
              <mc:Fallback>
                <p:oleObj name="数式" r:id="rId5" imgW="15228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8455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0" name="Oval 30"/>
          <p:cNvSpPr>
            <a:spLocks noChangeArrowheads="1"/>
          </p:cNvSpPr>
          <p:nvPr/>
        </p:nvSpPr>
        <p:spPr bwMode="auto">
          <a:xfrm>
            <a:off x="4527550" y="3878263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21" name="Arc 31"/>
          <p:cNvSpPr>
            <a:spLocks/>
          </p:cNvSpPr>
          <p:nvPr/>
        </p:nvSpPr>
        <p:spPr bwMode="auto">
          <a:xfrm flipH="1">
            <a:off x="3357563" y="3521075"/>
            <a:ext cx="1266825" cy="360363"/>
          </a:xfrm>
          <a:custGeom>
            <a:avLst/>
            <a:gdLst>
              <a:gd name="T0" fmla="*/ 0 w 39574"/>
              <a:gd name="T1" fmla="*/ 2147483647 h 21600"/>
              <a:gd name="T2" fmla="*/ 2147483647 w 39574"/>
              <a:gd name="T3" fmla="*/ 2147483647 h 21600"/>
              <a:gd name="T4" fmla="*/ 2147483647 w 39574"/>
              <a:gd name="T5" fmla="*/ 2147483647 h 21600"/>
              <a:gd name="T6" fmla="*/ 0 60000 65536"/>
              <a:gd name="T7" fmla="*/ 0 60000 65536"/>
              <a:gd name="T8" fmla="*/ 0 60000 65536"/>
              <a:gd name="T9" fmla="*/ 0 w 39574"/>
              <a:gd name="T10" fmla="*/ 0 h 21600"/>
              <a:gd name="T11" fmla="*/ 39574 w 395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74" h="21600" fill="none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</a:path>
              <a:path w="39574" h="21600" stroke="0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  <a:lnTo>
                  <a:pt x="20412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2" name="Arc 32"/>
          <p:cNvSpPr>
            <a:spLocks/>
          </p:cNvSpPr>
          <p:nvPr/>
        </p:nvSpPr>
        <p:spPr bwMode="auto">
          <a:xfrm rot="3320193" flipH="1">
            <a:off x="4401344" y="4599781"/>
            <a:ext cx="2251075" cy="360363"/>
          </a:xfrm>
          <a:custGeom>
            <a:avLst/>
            <a:gdLst>
              <a:gd name="T0" fmla="*/ 0 w 39574"/>
              <a:gd name="T1" fmla="*/ 2147483647 h 21600"/>
              <a:gd name="T2" fmla="*/ 2147483647 w 39574"/>
              <a:gd name="T3" fmla="*/ 2147483647 h 21600"/>
              <a:gd name="T4" fmla="*/ 2147483647 w 39574"/>
              <a:gd name="T5" fmla="*/ 2147483647 h 21600"/>
              <a:gd name="T6" fmla="*/ 0 60000 65536"/>
              <a:gd name="T7" fmla="*/ 0 60000 65536"/>
              <a:gd name="T8" fmla="*/ 0 60000 65536"/>
              <a:gd name="T9" fmla="*/ 0 w 39574"/>
              <a:gd name="T10" fmla="*/ 0 h 21600"/>
              <a:gd name="T11" fmla="*/ 39574 w 395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74" h="21600" fill="none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</a:path>
              <a:path w="39574" h="21600" stroke="0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  <a:lnTo>
                  <a:pt x="20412" y="2160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3" name="Text Box 33"/>
          <p:cNvSpPr txBox="1">
            <a:spLocks noChangeArrowheads="1"/>
          </p:cNvSpPr>
          <p:nvPr/>
        </p:nvSpPr>
        <p:spPr bwMode="auto">
          <a:xfrm>
            <a:off x="3402013" y="30241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/>
              <a:t>重み大</a:t>
            </a:r>
          </a:p>
        </p:txBody>
      </p:sp>
      <p:sp>
        <p:nvSpPr>
          <p:cNvPr id="25624" name="Text Box 34"/>
          <p:cNvSpPr txBox="1">
            <a:spLocks noChangeArrowheads="1"/>
          </p:cNvSpPr>
          <p:nvPr/>
        </p:nvSpPr>
        <p:spPr bwMode="auto">
          <a:xfrm>
            <a:off x="5741988" y="44196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/>
              <a:t>重み小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DCE3D20-4C8D-4B28-AA87-A0470E0CA257}" type="slidenum">
              <a:rPr lang="en-US" altLang="ja-JP" sz="2000"/>
              <a:pPr eaLnBrk="1" hangingPunct="1"/>
              <a:t>43</a:t>
            </a:fld>
            <a:endParaRPr lang="en-US" altLang="ja-JP" sz="2000"/>
          </a:p>
        </p:txBody>
      </p:sp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-53975"/>
            <a:ext cx="8229600" cy="1143000"/>
          </a:xfrm>
        </p:spPr>
        <p:txBody>
          <a:bodyPr/>
          <a:lstStyle/>
          <a:p>
            <a:r>
              <a:rPr lang="en-US" altLang="ja-JP" smtClean="0"/>
              <a:t>1D: </a:t>
            </a:r>
            <a:r>
              <a:rPr lang="ja-JP" altLang="en-US" smtClean="0"/>
              <a:t>エッジ保存平滑化</a:t>
            </a:r>
          </a:p>
        </p:txBody>
      </p:sp>
      <p:graphicFrame>
        <p:nvGraphicFramePr>
          <p:cNvPr id="26626" name="Object 6"/>
          <p:cNvGraphicFramePr>
            <a:graphicFrameLocks noChangeAspect="1"/>
          </p:cNvGraphicFramePr>
          <p:nvPr/>
        </p:nvGraphicFramePr>
        <p:xfrm>
          <a:off x="341313" y="946150"/>
          <a:ext cx="80105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数式" r:id="rId3" imgW="2463480" imgH="431640" progId="Equation.3">
                  <p:embed/>
                </p:oleObj>
              </mc:Choice>
              <mc:Fallback>
                <p:oleObj name="数式" r:id="rId3" imgW="24634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946150"/>
                        <a:ext cx="8010525" cy="1403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Line 8"/>
          <p:cNvSpPr>
            <a:spLocks noChangeShapeType="1"/>
          </p:cNvSpPr>
          <p:nvPr/>
        </p:nvSpPr>
        <p:spPr bwMode="auto">
          <a:xfrm>
            <a:off x="1479550" y="6456363"/>
            <a:ext cx="6121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auto">
          <a:xfrm flipH="1" flipV="1">
            <a:off x="1646238" y="3756025"/>
            <a:ext cx="14287" cy="29702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6" name="Freeform 10"/>
          <p:cNvSpPr>
            <a:spLocks/>
          </p:cNvSpPr>
          <p:nvPr/>
        </p:nvSpPr>
        <p:spPr bwMode="auto">
          <a:xfrm>
            <a:off x="1473200" y="3924300"/>
            <a:ext cx="6275388" cy="2058988"/>
          </a:xfrm>
          <a:custGeom>
            <a:avLst/>
            <a:gdLst>
              <a:gd name="T0" fmla="*/ 0 w 3953"/>
              <a:gd name="T1" fmla="*/ 2147483647 h 1297"/>
              <a:gd name="T2" fmla="*/ 2147483647 w 3953"/>
              <a:gd name="T3" fmla="*/ 2147483647 h 1297"/>
              <a:gd name="T4" fmla="*/ 2147483647 w 3953"/>
              <a:gd name="T5" fmla="*/ 0 h 1297"/>
              <a:gd name="T6" fmla="*/ 2147483647 w 3953"/>
              <a:gd name="T7" fmla="*/ 2147483647 h 1297"/>
              <a:gd name="T8" fmla="*/ 2147483647 w 3953"/>
              <a:gd name="T9" fmla="*/ 2147483647 h 1297"/>
              <a:gd name="T10" fmla="*/ 2147483647 w 3953"/>
              <a:gd name="T11" fmla="*/ 2147483647 h 1297"/>
              <a:gd name="T12" fmla="*/ 2147483647 w 3953"/>
              <a:gd name="T13" fmla="*/ 2147483647 h 1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53"/>
              <a:gd name="T22" fmla="*/ 0 h 1297"/>
              <a:gd name="T23" fmla="*/ 3953 w 3953"/>
              <a:gd name="T24" fmla="*/ 1297 h 12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53" h="1297">
                <a:moveTo>
                  <a:pt x="0" y="79"/>
                </a:moveTo>
                <a:lnTo>
                  <a:pt x="338" y="57"/>
                </a:lnTo>
                <a:lnTo>
                  <a:pt x="1174" y="0"/>
                </a:lnTo>
                <a:lnTo>
                  <a:pt x="2005" y="97"/>
                </a:lnTo>
                <a:lnTo>
                  <a:pt x="2896" y="1297"/>
                </a:lnTo>
                <a:lnTo>
                  <a:pt x="3772" y="1262"/>
                </a:lnTo>
                <a:lnTo>
                  <a:pt x="3953" y="1275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7" name="Line 11"/>
          <p:cNvSpPr>
            <a:spLocks noChangeShapeType="1"/>
          </p:cNvSpPr>
          <p:nvPr/>
        </p:nvSpPr>
        <p:spPr bwMode="auto">
          <a:xfrm>
            <a:off x="3370263" y="510540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8" name="Line 12"/>
          <p:cNvSpPr>
            <a:spLocks noChangeShapeType="1"/>
          </p:cNvSpPr>
          <p:nvPr/>
        </p:nvSpPr>
        <p:spPr bwMode="auto">
          <a:xfrm>
            <a:off x="2006600" y="4025900"/>
            <a:ext cx="12700" cy="24765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9" name="Freeform 13"/>
          <p:cNvSpPr>
            <a:spLocks/>
          </p:cNvSpPr>
          <p:nvPr/>
        </p:nvSpPr>
        <p:spPr bwMode="auto">
          <a:xfrm>
            <a:off x="7440613" y="5942013"/>
            <a:ext cx="12700" cy="514350"/>
          </a:xfrm>
          <a:custGeom>
            <a:avLst/>
            <a:gdLst>
              <a:gd name="T0" fmla="*/ 0 w 8"/>
              <a:gd name="T1" fmla="*/ 0 h 324"/>
              <a:gd name="T2" fmla="*/ 2147483647 w 8"/>
              <a:gd name="T3" fmla="*/ 2147483647 h 324"/>
              <a:gd name="T4" fmla="*/ 0 60000 65536"/>
              <a:gd name="T5" fmla="*/ 0 60000 65536"/>
              <a:gd name="T6" fmla="*/ 0 w 8"/>
              <a:gd name="T7" fmla="*/ 0 h 324"/>
              <a:gd name="T8" fmla="*/ 8 w 8"/>
              <a:gd name="T9" fmla="*/ 324 h 3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324">
                <a:moveTo>
                  <a:pt x="0" y="0"/>
                </a:moveTo>
                <a:lnTo>
                  <a:pt x="8" y="324"/>
                </a:lnTo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0" name="Line 14"/>
          <p:cNvSpPr>
            <a:spLocks noChangeShapeType="1"/>
          </p:cNvSpPr>
          <p:nvPr/>
        </p:nvSpPr>
        <p:spPr bwMode="auto">
          <a:xfrm>
            <a:off x="6057900" y="5961063"/>
            <a:ext cx="0" cy="4953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1" name="Line 15"/>
          <p:cNvSpPr>
            <a:spLocks noChangeShapeType="1"/>
          </p:cNvSpPr>
          <p:nvPr/>
        </p:nvSpPr>
        <p:spPr bwMode="auto">
          <a:xfrm flipH="1">
            <a:off x="4629150" y="4071938"/>
            <a:ext cx="33338" cy="238601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2" name="Line 16"/>
          <p:cNvSpPr>
            <a:spLocks noChangeShapeType="1"/>
          </p:cNvSpPr>
          <p:nvPr/>
        </p:nvSpPr>
        <p:spPr bwMode="auto">
          <a:xfrm>
            <a:off x="3311525" y="3935413"/>
            <a:ext cx="46038" cy="25209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3" name="Oval 17"/>
          <p:cNvSpPr>
            <a:spLocks noChangeArrowheads="1"/>
          </p:cNvSpPr>
          <p:nvPr/>
        </p:nvSpPr>
        <p:spPr bwMode="auto">
          <a:xfrm>
            <a:off x="1916113" y="3890963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6644" name="Oval 18"/>
          <p:cNvSpPr>
            <a:spLocks noChangeArrowheads="1"/>
          </p:cNvSpPr>
          <p:nvPr/>
        </p:nvSpPr>
        <p:spPr bwMode="auto">
          <a:xfrm>
            <a:off x="3222625" y="380047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6645" name="Oval 19"/>
          <p:cNvSpPr>
            <a:spLocks noChangeArrowheads="1"/>
          </p:cNvSpPr>
          <p:nvPr/>
        </p:nvSpPr>
        <p:spPr bwMode="auto">
          <a:xfrm>
            <a:off x="5935663" y="587057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6646" name="Oval 20"/>
          <p:cNvSpPr>
            <a:spLocks noChangeArrowheads="1"/>
          </p:cNvSpPr>
          <p:nvPr/>
        </p:nvSpPr>
        <p:spPr bwMode="auto">
          <a:xfrm>
            <a:off x="7331075" y="58261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6627" name="Object 21"/>
          <p:cNvGraphicFramePr>
            <a:graphicFrameLocks noChangeAspect="1"/>
          </p:cNvGraphicFramePr>
          <p:nvPr/>
        </p:nvGraphicFramePr>
        <p:xfrm>
          <a:off x="7589838" y="627538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数式" r:id="rId5" imgW="126720" imgH="139680" progId="Equation.3">
                  <p:embed/>
                </p:oleObj>
              </mc:Choice>
              <mc:Fallback>
                <p:oleObj name="数式" r:id="rId5" imgW="126720" imgH="1396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627538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22"/>
          <p:cNvGraphicFramePr>
            <a:graphicFrameLocks noChangeAspect="1"/>
          </p:cNvGraphicFramePr>
          <p:nvPr/>
        </p:nvGraphicFramePr>
        <p:xfrm>
          <a:off x="971550" y="344170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数式" r:id="rId7" imgW="152280" imgH="203040" progId="Equation.3">
                  <p:embed/>
                </p:oleObj>
              </mc:Choice>
              <mc:Fallback>
                <p:oleObj name="数式" r:id="rId7" imgW="152280" imgH="203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4170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4527550" y="3935413"/>
            <a:ext cx="225425" cy="22542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6648" name="Arc 24"/>
          <p:cNvSpPr>
            <a:spLocks/>
          </p:cNvSpPr>
          <p:nvPr/>
        </p:nvSpPr>
        <p:spPr bwMode="auto">
          <a:xfrm flipH="1">
            <a:off x="3357563" y="3578225"/>
            <a:ext cx="1266825" cy="360363"/>
          </a:xfrm>
          <a:custGeom>
            <a:avLst/>
            <a:gdLst>
              <a:gd name="T0" fmla="*/ 0 w 39574"/>
              <a:gd name="T1" fmla="*/ 2147483647 h 21600"/>
              <a:gd name="T2" fmla="*/ 2147483647 w 39574"/>
              <a:gd name="T3" fmla="*/ 2147483647 h 21600"/>
              <a:gd name="T4" fmla="*/ 2147483647 w 39574"/>
              <a:gd name="T5" fmla="*/ 2147483647 h 21600"/>
              <a:gd name="T6" fmla="*/ 0 60000 65536"/>
              <a:gd name="T7" fmla="*/ 0 60000 65536"/>
              <a:gd name="T8" fmla="*/ 0 60000 65536"/>
              <a:gd name="T9" fmla="*/ 0 w 39574"/>
              <a:gd name="T10" fmla="*/ 0 h 21600"/>
              <a:gd name="T11" fmla="*/ 39574 w 395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74" h="21600" fill="none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</a:path>
              <a:path w="39574" h="21600" stroke="0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  <a:lnTo>
                  <a:pt x="20412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49" name="Arc 25"/>
          <p:cNvSpPr>
            <a:spLocks/>
          </p:cNvSpPr>
          <p:nvPr/>
        </p:nvSpPr>
        <p:spPr bwMode="auto">
          <a:xfrm rot="3320193" flipH="1">
            <a:off x="4401344" y="4656931"/>
            <a:ext cx="2251075" cy="360363"/>
          </a:xfrm>
          <a:custGeom>
            <a:avLst/>
            <a:gdLst>
              <a:gd name="T0" fmla="*/ 0 w 39574"/>
              <a:gd name="T1" fmla="*/ 2147483647 h 21600"/>
              <a:gd name="T2" fmla="*/ 2147483647 w 39574"/>
              <a:gd name="T3" fmla="*/ 2147483647 h 21600"/>
              <a:gd name="T4" fmla="*/ 2147483647 w 39574"/>
              <a:gd name="T5" fmla="*/ 2147483647 h 21600"/>
              <a:gd name="T6" fmla="*/ 0 60000 65536"/>
              <a:gd name="T7" fmla="*/ 0 60000 65536"/>
              <a:gd name="T8" fmla="*/ 0 60000 65536"/>
              <a:gd name="T9" fmla="*/ 0 w 39574"/>
              <a:gd name="T10" fmla="*/ 0 h 21600"/>
              <a:gd name="T11" fmla="*/ 39574 w 395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74" h="21600" fill="none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</a:path>
              <a:path w="39574" h="21600" stroke="0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  <a:lnTo>
                  <a:pt x="20412" y="2160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473450" y="30734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/>
              <a:t>重み大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 rot="3192594">
            <a:off x="5376863" y="43465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/>
              <a:t>重み小</a:t>
            </a:r>
          </a:p>
        </p:txBody>
      </p:sp>
      <p:graphicFrame>
        <p:nvGraphicFramePr>
          <p:cNvPr id="26629" name="Object 28"/>
          <p:cNvGraphicFramePr>
            <a:graphicFrameLocks noChangeAspect="1"/>
          </p:cNvGraphicFramePr>
          <p:nvPr/>
        </p:nvGraphicFramePr>
        <p:xfrm>
          <a:off x="2727325" y="3125788"/>
          <a:ext cx="7064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数式" r:id="rId9" imgW="241200" imgH="228600" progId="Equation.3">
                  <p:embed/>
                </p:oleObj>
              </mc:Choice>
              <mc:Fallback>
                <p:oleObj name="数式" r:id="rId9" imgW="2412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3125788"/>
                        <a:ext cx="7064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29"/>
          <p:cNvGraphicFramePr>
            <a:graphicFrameLocks noChangeAspect="1"/>
          </p:cNvGraphicFramePr>
          <p:nvPr/>
        </p:nvGraphicFramePr>
        <p:xfrm>
          <a:off x="4662488" y="3260725"/>
          <a:ext cx="447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数式" r:id="rId11" imgW="152280" imgH="228600" progId="Equation.3">
                  <p:embed/>
                </p:oleObj>
              </mc:Choice>
              <mc:Fallback>
                <p:oleObj name="数式" r:id="rId11" imgW="15228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3260725"/>
                        <a:ext cx="4476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30"/>
          <p:cNvGraphicFramePr>
            <a:graphicFrameLocks noChangeAspect="1"/>
          </p:cNvGraphicFramePr>
          <p:nvPr/>
        </p:nvGraphicFramePr>
        <p:xfrm>
          <a:off x="6146800" y="5195888"/>
          <a:ext cx="7080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数式" r:id="rId13" imgW="241200" imgH="228600" progId="Equation.3">
                  <p:embed/>
                </p:oleObj>
              </mc:Choice>
              <mc:Fallback>
                <p:oleObj name="数式" r:id="rId13" imgW="2412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5195888"/>
                        <a:ext cx="7080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Text Box 31"/>
          <p:cNvSpPr txBox="1">
            <a:spLocks noChangeArrowheads="1"/>
          </p:cNvSpPr>
          <p:nvPr/>
        </p:nvSpPr>
        <p:spPr bwMode="auto">
          <a:xfrm>
            <a:off x="5546725" y="3068638"/>
            <a:ext cx="2805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平均後は</a:t>
            </a:r>
          </a:p>
          <a:p>
            <a:pPr eaLnBrk="1" hangingPunct="1"/>
            <a:r>
              <a:rPr lang="ja-JP" altLang="en-US"/>
              <a:t>左側に近い値になる</a:t>
            </a:r>
          </a:p>
        </p:txBody>
      </p:sp>
      <p:sp>
        <p:nvSpPr>
          <p:cNvPr id="26653" name="Line 32"/>
          <p:cNvSpPr>
            <a:spLocks noChangeShapeType="1"/>
          </p:cNvSpPr>
          <p:nvPr/>
        </p:nvSpPr>
        <p:spPr bwMode="auto">
          <a:xfrm>
            <a:off x="5111750" y="3621088"/>
            <a:ext cx="450850" cy="90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54" name="Text Box 34"/>
          <p:cNvSpPr txBox="1">
            <a:spLocks noChangeArrowheads="1"/>
          </p:cNvSpPr>
          <p:nvPr/>
        </p:nvSpPr>
        <p:spPr bwMode="auto">
          <a:xfrm>
            <a:off x="2087563" y="2341563"/>
            <a:ext cx="491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/>
              <a:t>重み関数 </a:t>
            </a:r>
            <a:r>
              <a:rPr lang="en-US" altLang="ja-JP" i="1">
                <a:latin typeface="Times New Roman" panose="02020603050405020304" pitchFamily="18" charset="0"/>
              </a:rPr>
              <a:t>w</a:t>
            </a:r>
            <a:r>
              <a:rPr lang="en-US" altLang="ja-JP"/>
              <a:t> </a:t>
            </a:r>
            <a:r>
              <a:rPr lang="ja-JP" altLang="en-US"/>
              <a:t>は反比例するような関数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A9787E10-0260-44F7-97BA-3A9018834AE1}" type="slidenum">
              <a:rPr lang="en-US" altLang="ja-JP" sz="2000"/>
              <a:pPr eaLnBrk="1" hangingPunct="1"/>
              <a:t>44</a:t>
            </a:fld>
            <a:endParaRPr lang="en-US" altLang="ja-JP" sz="2000"/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ja-JP" altLang="en-US" smtClean="0"/>
              <a:t>重み関数の例</a:t>
            </a:r>
          </a:p>
        </p:txBody>
      </p:sp>
      <p:sp>
        <p:nvSpPr>
          <p:cNvPr id="27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42988"/>
            <a:ext cx="8505825" cy="1125537"/>
          </a:xfrm>
        </p:spPr>
        <p:txBody>
          <a:bodyPr/>
          <a:lstStyle/>
          <a:p>
            <a:r>
              <a:rPr lang="ja-JP" altLang="en-US" sz="2800" smtClean="0"/>
              <a:t>２乗に反比例 </a:t>
            </a:r>
            <a:r>
              <a:rPr lang="en-US" altLang="ja-JP" sz="2800" smtClean="0"/>
              <a:t>(</a:t>
            </a:r>
            <a:r>
              <a:rPr lang="ja-JP" altLang="en-US" sz="2800" smtClean="0"/>
              <a:t>分母の１はゼロ割を防ぐため</a:t>
            </a:r>
            <a:r>
              <a:rPr lang="en-US" altLang="ja-JP" sz="2800" smtClean="0"/>
              <a:t>)</a:t>
            </a:r>
          </a:p>
          <a:p>
            <a:pPr lvl="1"/>
            <a:r>
              <a:rPr lang="ja-JP" altLang="en-US" sz="2400" smtClean="0"/>
              <a:t>その他、ガウス関数を使ったものも有名 </a:t>
            </a:r>
            <a:r>
              <a:rPr lang="en-US" altLang="ja-JP" sz="2400" smtClean="0"/>
              <a:t>(Bilateral </a:t>
            </a:r>
            <a:r>
              <a:rPr lang="ja-JP" altLang="en-US" sz="2400" smtClean="0"/>
              <a:t>フィルタ</a:t>
            </a:r>
            <a:r>
              <a:rPr lang="en-US" altLang="ja-JP" sz="2400" smtClean="0"/>
              <a:t>)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2592388" y="2124075"/>
          <a:ext cx="31496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数式" r:id="rId3" imgW="1054080" imgH="431640" progId="Equation.3">
                  <p:embed/>
                </p:oleObj>
              </mc:Choice>
              <mc:Fallback>
                <p:oleObj name="数式" r:id="rId3" imgW="10540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2124075"/>
                        <a:ext cx="3149600" cy="1292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1601788" y="3473450"/>
            <a:ext cx="559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i="1">
                <a:latin typeface="Times New Roman" panose="02020603050405020304" pitchFamily="18" charset="0"/>
              </a:rPr>
              <a:t>S </a:t>
            </a:r>
            <a:r>
              <a:rPr lang="ja-JP" altLang="en-US"/>
              <a:t>はパラメータで，大きくすると敏感になる</a:t>
            </a:r>
          </a:p>
        </p:txBody>
      </p:sp>
      <p:pic>
        <p:nvPicPr>
          <p:cNvPr id="27659" name="Picture 8" descr="kern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371975"/>
            <a:ext cx="65039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5908675" y="4643438"/>
          <a:ext cx="19002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数式" r:id="rId6" imgW="736560" imgH="190440" progId="Equation.3">
                  <p:embed/>
                </p:oleObj>
              </mc:Choice>
              <mc:Fallback>
                <p:oleObj name="数式" r:id="rId6" imgW="736560" imgH="1904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643438"/>
                        <a:ext cx="1900238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1"/>
          <p:cNvGraphicFramePr>
            <a:graphicFrameLocks noChangeAspect="1"/>
          </p:cNvGraphicFramePr>
          <p:nvPr/>
        </p:nvGraphicFramePr>
        <p:xfrm>
          <a:off x="4527550" y="3986213"/>
          <a:ext cx="374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数式" r:id="rId8" imgW="152280" imgH="139680" progId="Equation.3">
                  <p:embed/>
                </p:oleObj>
              </mc:Choice>
              <mc:Fallback>
                <p:oleObj name="数式" r:id="rId8" imgW="152280" imgH="1396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986213"/>
                        <a:ext cx="374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106488" y="6489700"/>
            <a:ext cx="6886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437063" y="4149725"/>
            <a:ext cx="0" cy="2474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3" name="Object 14"/>
          <p:cNvGraphicFramePr>
            <a:graphicFrameLocks noChangeAspect="1"/>
          </p:cNvGraphicFramePr>
          <p:nvPr/>
        </p:nvGraphicFramePr>
        <p:xfrm>
          <a:off x="4122738" y="6421438"/>
          <a:ext cx="3127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数式" r:id="rId10" imgW="126720" imgH="177480" progId="Equation.3">
                  <p:embed/>
                </p:oleObj>
              </mc:Choice>
              <mc:Fallback>
                <p:oleObj name="数式" r:id="rId10" imgW="12672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6421438"/>
                        <a:ext cx="31273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Line 15"/>
          <p:cNvSpPr>
            <a:spLocks noChangeShapeType="1"/>
          </p:cNvSpPr>
          <p:nvPr/>
        </p:nvSpPr>
        <p:spPr bwMode="auto">
          <a:xfrm flipH="1">
            <a:off x="5921375" y="5138738"/>
            <a:ext cx="585788" cy="49530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4" name="Object 16"/>
          <p:cNvGraphicFramePr>
            <a:graphicFrameLocks noChangeAspect="1"/>
          </p:cNvGraphicFramePr>
          <p:nvPr/>
        </p:nvGraphicFramePr>
        <p:xfrm>
          <a:off x="1317625" y="4464050"/>
          <a:ext cx="18986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数式" r:id="rId12" imgW="736560" imgH="190440" progId="Equation.3">
                  <p:embed/>
                </p:oleObj>
              </mc:Choice>
              <mc:Fallback>
                <p:oleObj name="数式" r:id="rId12" imgW="736560" imgH="1904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4464050"/>
                        <a:ext cx="1898650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Line 17"/>
          <p:cNvSpPr>
            <a:spLocks noChangeShapeType="1"/>
          </p:cNvSpPr>
          <p:nvPr/>
        </p:nvSpPr>
        <p:spPr bwMode="auto">
          <a:xfrm>
            <a:off x="2232025" y="5003800"/>
            <a:ext cx="1530350" cy="900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ACE5579-C63A-47FB-89AC-A390C66952FA}" type="slidenum">
              <a:rPr lang="en-US" altLang="ja-JP" sz="2000"/>
              <a:pPr eaLnBrk="1" hangingPunct="1"/>
              <a:t>45</a:t>
            </a:fld>
            <a:endParaRPr lang="en-US" altLang="ja-JP" sz="200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altLang="ja-JP" smtClean="0"/>
              <a:t>1D: </a:t>
            </a:r>
            <a:r>
              <a:rPr lang="ja-JP" altLang="en-US" smtClean="0"/>
              <a:t>エッジ保存平滑化の結果</a:t>
            </a:r>
            <a:endParaRPr lang="en-US" altLang="ja-JP" smtClean="0"/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7092950" y="1493838"/>
          <a:ext cx="15938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数式" r:id="rId3" imgW="533160" imgH="203040" progId="Equation.3">
                  <p:embed/>
                </p:oleObj>
              </mc:Choice>
              <mc:Fallback>
                <p:oleObj name="数式" r:id="rId3" imgW="5331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493838"/>
                        <a:ext cx="1593850" cy="608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629150"/>
            <a:ext cx="39560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73038" y="1473200"/>
          <a:ext cx="22383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数式" r:id="rId6" imgW="749160" imgH="228600" progId="Equation.3">
                  <p:embed/>
                </p:oleObj>
              </mc:Choice>
              <mc:Fallback>
                <p:oleObj name="数式" r:id="rId6" imgW="7491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473200"/>
                        <a:ext cx="2238375" cy="682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673100"/>
            <a:ext cx="4267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700"/>
            <a:ext cx="42052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717800"/>
            <a:ext cx="42576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4806950"/>
            <a:ext cx="424973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 rot="5400000">
            <a:off x="1882775" y="2028825"/>
            <a:ext cx="666750" cy="62230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1749426" y="4518025"/>
            <a:ext cx="488950" cy="3175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6200000" flipH="1">
            <a:off x="6750050" y="2095500"/>
            <a:ext cx="666750" cy="5778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26632" idx="2"/>
            <a:endCxn id="26633" idx="0"/>
          </p:cNvCxnSpPr>
          <p:nvPr/>
        </p:nvCxnSpPr>
        <p:spPr>
          <a:xfrm rot="16200000" flipH="1">
            <a:off x="6826250" y="4613276"/>
            <a:ext cx="382587" cy="4762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AA86013A-815F-407B-AB7E-F4098C23405C}" type="slidenum">
              <a:rPr lang="en-US" altLang="ja-JP" sz="2000"/>
              <a:pPr eaLnBrk="1" hangingPunct="1"/>
              <a:t>46</a:t>
            </a:fld>
            <a:endParaRPr lang="en-US" altLang="ja-JP" sz="2000"/>
          </a:p>
        </p:txBody>
      </p:sp>
      <p:sp>
        <p:nvSpPr>
          <p:cNvPr id="29709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88913"/>
            <a:ext cx="8229600" cy="1143000"/>
          </a:xfrm>
        </p:spPr>
        <p:txBody>
          <a:bodyPr/>
          <a:lstStyle/>
          <a:p>
            <a:r>
              <a:rPr lang="en-US" altLang="ja-JP" smtClean="0"/>
              <a:t>2D: </a:t>
            </a:r>
            <a:r>
              <a:rPr lang="ja-JP" altLang="en-US" smtClean="0"/>
              <a:t>エッジ保存平滑化</a:t>
            </a:r>
          </a:p>
        </p:txBody>
      </p:sp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982663" y="1363663"/>
          <a:ext cx="693578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数式" r:id="rId3" imgW="2133360" imgH="419040" progId="Equation.3">
                  <p:embed/>
                </p:oleObj>
              </mc:Choice>
              <mc:Fallback>
                <p:oleObj name="数式" r:id="rId3" imgW="21333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363663"/>
                        <a:ext cx="6935787" cy="1362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Line 8"/>
          <p:cNvSpPr>
            <a:spLocks noChangeShapeType="1"/>
          </p:cNvSpPr>
          <p:nvPr/>
        </p:nvSpPr>
        <p:spPr bwMode="auto">
          <a:xfrm>
            <a:off x="923925" y="6443663"/>
            <a:ext cx="1441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1" name="Line 9"/>
          <p:cNvSpPr>
            <a:spLocks noChangeShapeType="1"/>
          </p:cNvSpPr>
          <p:nvPr/>
        </p:nvSpPr>
        <p:spPr bwMode="auto">
          <a:xfrm flipV="1">
            <a:off x="1193800" y="5454650"/>
            <a:ext cx="1588" cy="1168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9699" name="Object 10"/>
          <p:cNvGraphicFramePr>
            <a:graphicFrameLocks noChangeAspect="1"/>
          </p:cNvGraphicFramePr>
          <p:nvPr/>
        </p:nvGraphicFramePr>
        <p:xfrm>
          <a:off x="2174875" y="648811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数式" r:id="rId5" imgW="126720" imgH="139680" progId="Equation.3">
                  <p:embed/>
                </p:oleObj>
              </mc:Choice>
              <mc:Fallback>
                <p:oleObj name="数式" r:id="rId5" imgW="126720" imgH="139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648811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11"/>
          <p:cNvGraphicFramePr>
            <a:graphicFrameLocks noChangeAspect="1"/>
          </p:cNvGraphicFramePr>
          <p:nvPr/>
        </p:nvGraphicFramePr>
        <p:xfrm>
          <a:off x="746125" y="5184775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数式" r:id="rId7" imgW="152280" imgH="203040" progId="Equation.3">
                  <p:embed/>
                </p:oleObj>
              </mc:Choice>
              <mc:Fallback>
                <p:oleObj name="数式" r:id="rId7" imgW="152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84775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Line 12"/>
          <p:cNvSpPr>
            <a:spLocks noChangeShapeType="1"/>
          </p:cNvSpPr>
          <p:nvPr/>
        </p:nvSpPr>
        <p:spPr bwMode="auto">
          <a:xfrm flipV="1">
            <a:off x="1012825" y="5815013"/>
            <a:ext cx="903288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9701" name="Object 13"/>
          <p:cNvGraphicFramePr>
            <a:graphicFrameLocks noChangeAspect="1"/>
          </p:cNvGraphicFramePr>
          <p:nvPr/>
        </p:nvGraphicFramePr>
        <p:xfrm>
          <a:off x="1555750" y="5468938"/>
          <a:ext cx="4079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数式" r:id="rId9" imgW="139680" imgH="164880" progId="Equation.3">
                  <p:embed/>
                </p:oleObj>
              </mc:Choice>
              <mc:Fallback>
                <p:oleObj name="数式" r:id="rId9" imgW="139680" imgH="164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468938"/>
                        <a:ext cx="4079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Line 14"/>
          <p:cNvSpPr>
            <a:spLocks noChangeShapeType="1"/>
          </p:cNvSpPr>
          <p:nvPr/>
        </p:nvSpPr>
        <p:spPr bwMode="auto">
          <a:xfrm>
            <a:off x="4706938" y="3833813"/>
            <a:ext cx="14287" cy="15763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>
            <a:off x="1465263" y="6308725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2005013" y="585946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6" name="Line 21"/>
          <p:cNvSpPr>
            <a:spLocks noChangeShapeType="1"/>
          </p:cNvSpPr>
          <p:nvPr/>
        </p:nvSpPr>
        <p:spPr bwMode="auto">
          <a:xfrm>
            <a:off x="2544763" y="5408613"/>
            <a:ext cx="4321175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>
            <a:off x="3084513" y="495935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8" name="Line 23"/>
          <p:cNvSpPr>
            <a:spLocks noChangeShapeType="1"/>
          </p:cNvSpPr>
          <p:nvPr/>
        </p:nvSpPr>
        <p:spPr bwMode="auto">
          <a:xfrm>
            <a:off x="3624263" y="4508500"/>
            <a:ext cx="4322762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9" name="Line 24"/>
          <p:cNvSpPr>
            <a:spLocks noChangeShapeType="1"/>
          </p:cNvSpPr>
          <p:nvPr/>
        </p:nvSpPr>
        <p:spPr bwMode="auto">
          <a:xfrm flipV="1">
            <a:off x="1465263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0" name="Line 25"/>
          <p:cNvSpPr>
            <a:spLocks noChangeShapeType="1"/>
          </p:cNvSpPr>
          <p:nvPr/>
        </p:nvSpPr>
        <p:spPr bwMode="auto">
          <a:xfrm flipV="1">
            <a:off x="254635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 flipV="1">
            <a:off x="3625850" y="4508500"/>
            <a:ext cx="2160588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V="1">
            <a:off x="470693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3" name="Line 28"/>
          <p:cNvSpPr>
            <a:spLocks noChangeShapeType="1"/>
          </p:cNvSpPr>
          <p:nvPr/>
        </p:nvSpPr>
        <p:spPr bwMode="auto">
          <a:xfrm flipV="1">
            <a:off x="5786438" y="4508500"/>
            <a:ext cx="2160587" cy="180022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4" name="Oval 29"/>
          <p:cNvSpPr>
            <a:spLocks noChangeArrowheads="1"/>
          </p:cNvSpPr>
          <p:nvPr/>
        </p:nvSpPr>
        <p:spPr bwMode="auto">
          <a:xfrm>
            <a:off x="4616450" y="3833813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25" name="Line 30"/>
          <p:cNvSpPr>
            <a:spLocks noChangeShapeType="1"/>
          </p:cNvSpPr>
          <p:nvPr/>
        </p:nvSpPr>
        <p:spPr bwMode="auto">
          <a:xfrm>
            <a:off x="4165600" y="5049838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6" name="Oval 31"/>
          <p:cNvSpPr>
            <a:spLocks noChangeArrowheads="1"/>
          </p:cNvSpPr>
          <p:nvPr/>
        </p:nvSpPr>
        <p:spPr bwMode="auto">
          <a:xfrm>
            <a:off x="4076700" y="4959350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27" name="Line 32"/>
          <p:cNvSpPr>
            <a:spLocks noChangeShapeType="1"/>
          </p:cNvSpPr>
          <p:nvPr/>
        </p:nvSpPr>
        <p:spPr bwMode="auto">
          <a:xfrm>
            <a:off x="5786438" y="4778375"/>
            <a:ext cx="15875" cy="6302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8" name="Oval 33"/>
          <p:cNvSpPr>
            <a:spLocks noChangeArrowheads="1"/>
          </p:cNvSpPr>
          <p:nvPr/>
        </p:nvSpPr>
        <p:spPr bwMode="auto">
          <a:xfrm>
            <a:off x="5695950" y="468947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29" name="Line 34"/>
          <p:cNvSpPr>
            <a:spLocks noChangeShapeType="1"/>
          </p:cNvSpPr>
          <p:nvPr/>
        </p:nvSpPr>
        <p:spPr bwMode="auto">
          <a:xfrm>
            <a:off x="5246688" y="5184775"/>
            <a:ext cx="14287" cy="6746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30" name="Oval 35"/>
          <p:cNvSpPr>
            <a:spLocks noChangeArrowheads="1"/>
          </p:cNvSpPr>
          <p:nvPr/>
        </p:nvSpPr>
        <p:spPr bwMode="auto">
          <a:xfrm>
            <a:off x="5156200" y="5094288"/>
            <a:ext cx="179388" cy="179387"/>
          </a:xfrm>
          <a:prstGeom prst="ellipse">
            <a:avLst/>
          </a:prstGeom>
          <a:solidFill>
            <a:srgbClr val="C0C0C0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31" name="Freeform 38"/>
          <p:cNvSpPr>
            <a:spLocks/>
          </p:cNvSpPr>
          <p:nvPr/>
        </p:nvSpPr>
        <p:spPr bwMode="auto">
          <a:xfrm>
            <a:off x="3617913" y="3768725"/>
            <a:ext cx="23812" cy="1641475"/>
          </a:xfrm>
          <a:custGeom>
            <a:avLst/>
            <a:gdLst>
              <a:gd name="T0" fmla="*/ 2147483647 w 15"/>
              <a:gd name="T1" fmla="*/ 2147483647 h 1034"/>
              <a:gd name="T2" fmla="*/ 0 w 15"/>
              <a:gd name="T3" fmla="*/ 0 h 1034"/>
              <a:gd name="T4" fmla="*/ 2147483647 w 15"/>
              <a:gd name="T5" fmla="*/ 2147483647 h 1034"/>
              <a:gd name="T6" fmla="*/ 0 60000 65536"/>
              <a:gd name="T7" fmla="*/ 0 60000 65536"/>
              <a:gd name="T8" fmla="*/ 0 60000 65536"/>
              <a:gd name="T9" fmla="*/ 0 w 15"/>
              <a:gd name="T10" fmla="*/ 0 h 1034"/>
              <a:gd name="T11" fmla="*/ 15 w 15"/>
              <a:gd name="T12" fmla="*/ 1034 h 10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034">
                <a:moveTo>
                  <a:pt x="6" y="240"/>
                </a:moveTo>
                <a:lnTo>
                  <a:pt x="0" y="0"/>
                </a:lnTo>
                <a:lnTo>
                  <a:pt x="15" y="1034"/>
                </a:lnTo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32" name="Line 39"/>
          <p:cNvSpPr>
            <a:spLocks noChangeShapeType="1"/>
          </p:cNvSpPr>
          <p:nvPr/>
        </p:nvSpPr>
        <p:spPr bwMode="auto">
          <a:xfrm>
            <a:off x="5246688" y="3743325"/>
            <a:ext cx="14287" cy="12160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33" name="Oval 40"/>
          <p:cNvSpPr>
            <a:spLocks noChangeArrowheads="1"/>
          </p:cNvSpPr>
          <p:nvPr/>
        </p:nvSpPr>
        <p:spPr bwMode="auto">
          <a:xfrm>
            <a:off x="5156200" y="36083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34" name="Oval 43"/>
          <p:cNvSpPr>
            <a:spLocks noChangeArrowheads="1"/>
          </p:cNvSpPr>
          <p:nvPr/>
        </p:nvSpPr>
        <p:spPr bwMode="auto">
          <a:xfrm>
            <a:off x="3536950" y="36083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35" name="Freeform 46"/>
          <p:cNvSpPr>
            <a:spLocks/>
          </p:cNvSpPr>
          <p:nvPr/>
        </p:nvSpPr>
        <p:spPr bwMode="auto">
          <a:xfrm>
            <a:off x="3617913" y="3698875"/>
            <a:ext cx="2178050" cy="1089025"/>
          </a:xfrm>
          <a:custGeom>
            <a:avLst/>
            <a:gdLst>
              <a:gd name="T0" fmla="*/ 0 w 1372"/>
              <a:gd name="T1" fmla="*/ 0 h 686"/>
              <a:gd name="T2" fmla="*/ 2147483647 w 1372"/>
              <a:gd name="T3" fmla="*/ 2147483647 h 686"/>
              <a:gd name="T4" fmla="*/ 2147483647 w 1372"/>
              <a:gd name="T5" fmla="*/ 2147483647 h 686"/>
              <a:gd name="T6" fmla="*/ 0 60000 65536"/>
              <a:gd name="T7" fmla="*/ 0 60000 65536"/>
              <a:gd name="T8" fmla="*/ 0 60000 65536"/>
              <a:gd name="T9" fmla="*/ 0 w 1372"/>
              <a:gd name="T10" fmla="*/ 0 h 686"/>
              <a:gd name="T11" fmla="*/ 1372 w 1372"/>
              <a:gd name="T12" fmla="*/ 686 h 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2" h="686">
                <a:moveTo>
                  <a:pt x="0" y="0"/>
                </a:moveTo>
                <a:lnTo>
                  <a:pt x="686" y="123"/>
                </a:lnTo>
                <a:lnTo>
                  <a:pt x="1372" y="6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36" name="Freeform 47"/>
          <p:cNvSpPr>
            <a:spLocks/>
          </p:cNvSpPr>
          <p:nvPr/>
        </p:nvSpPr>
        <p:spPr bwMode="auto">
          <a:xfrm>
            <a:off x="4162425" y="3698875"/>
            <a:ext cx="1089025" cy="1362075"/>
          </a:xfrm>
          <a:custGeom>
            <a:avLst/>
            <a:gdLst>
              <a:gd name="T0" fmla="*/ 0 w 686"/>
              <a:gd name="T1" fmla="*/ 2147483647 h 858"/>
              <a:gd name="T2" fmla="*/ 2147483647 w 686"/>
              <a:gd name="T3" fmla="*/ 2147483647 h 858"/>
              <a:gd name="T4" fmla="*/ 2147483647 w 686"/>
              <a:gd name="T5" fmla="*/ 0 h 858"/>
              <a:gd name="T6" fmla="*/ 0 60000 65536"/>
              <a:gd name="T7" fmla="*/ 0 60000 65536"/>
              <a:gd name="T8" fmla="*/ 0 60000 65536"/>
              <a:gd name="T9" fmla="*/ 0 w 686"/>
              <a:gd name="T10" fmla="*/ 0 h 858"/>
              <a:gd name="T11" fmla="*/ 686 w 686"/>
              <a:gd name="T12" fmla="*/ 858 h 8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6" h="858">
                <a:moveTo>
                  <a:pt x="0" y="858"/>
                </a:moveTo>
                <a:lnTo>
                  <a:pt x="348" y="105"/>
                </a:lnTo>
                <a:lnTo>
                  <a:pt x="68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37" name="Oval 48"/>
          <p:cNvSpPr>
            <a:spLocks noChangeArrowheads="1"/>
          </p:cNvSpPr>
          <p:nvPr/>
        </p:nvSpPr>
        <p:spPr bwMode="auto">
          <a:xfrm>
            <a:off x="4616450" y="5319713"/>
            <a:ext cx="179388" cy="1793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9702" name="Object 49"/>
          <p:cNvGraphicFramePr>
            <a:graphicFrameLocks noChangeAspect="1"/>
          </p:cNvGraphicFramePr>
          <p:nvPr/>
        </p:nvGraphicFramePr>
        <p:xfrm>
          <a:off x="4481513" y="5454650"/>
          <a:ext cx="585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数式" r:id="rId11" imgW="330120" imgH="203040" progId="Equation.3">
                  <p:embed/>
                </p:oleObj>
              </mc:Choice>
              <mc:Fallback>
                <p:oleObj name="数式" r:id="rId11" imgW="330120" imgH="2030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454650"/>
                        <a:ext cx="5857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50"/>
          <p:cNvGraphicFramePr>
            <a:graphicFrameLocks noChangeAspect="1"/>
          </p:cNvGraphicFramePr>
          <p:nvPr/>
        </p:nvGraphicFramePr>
        <p:xfrm>
          <a:off x="4305300" y="3200400"/>
          <a:ext cx="5191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数式" r:id="rId13" imgW="228600" imgH="241200" progId="Equation.3">
                  <p:embed/>
                </p:oleObj>
              </mc:Choice>
              <mc:Fallback>
                <p:oleObj name="数式" r:id="rId13" imgW="228600" imgH="2412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3200400"/>
                        <a:ext cx="5191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51"/>
          <p:cNvGraphicFramePr>
            <a:graphicFrameLocks noChangeAspect="1"/>
          </p:cNvGraphicFramePr>
          <p:nvPr/>
        </p:nvGraphicFramePr>
        <p:xfrm>
          <a:off x="5516563" y="4191000"/>
          <a:ext cx="720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数式" r:id="rId15" imgW="317160" imgH="241200" progId="Equation.3">
                  <p:embed/>
                </p:oleObj>
              </mc:Choice>
              <mc:Fallback>
                <p:oleObj name="数式" r:id="rId15" imgW="317160" imgH="2412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191000"/>
                        <a:ext cx="7207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52"/>
          <p:cNvGraphicFramePr>
            <a:graphicFrameLocks noChangeAspect="1"/>
          </p:cNvGraphicFramePr>
          <p:nvPr/>
        </p:nvGraphicFramePr>
        <p:xfrm>
          <a:off x="3355975" y="3022600"/>
          <a:ext cx="7191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数式" r:id="rId17" imgW="317160" imgH="241200" progId="Equation.3">
                  <p:embed/>
                </p:oleObj>
              </mc:Choice>
              <mc:Fallback>
                <p:oleObj name="数式" r:id="rId17" imgW="317160" imgH="241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3022600"/>
                        <a:ext cx="7191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53"/>
          <p:cNvGraphicFramePr>
            <a:graphicFrameLocks noChangeAspect="1"/>
          </p:cNvGraphicFramePr>
          <p:nvPr/>
        </p:nvGraphicFramePr>
        <p:xfrm>
          <a:off x="4852988" y="3003550"/>
          <a:ext cx="7207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数式" r:id="rId19" imgW="317160" imgH="241200" progId="Equation.3">
                  <p:embed/>
                </p:oleObj>
              </mc:Choice>
              <mc:Fallback>
                <p:oleObj name="数式" r:id="rId19" imgW="317160" imgH="2412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3003550"/>
                        <a:ext cx="7207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54"/>
          <p:cNvGraphicFramePr>
            <a:graphicFrameLocks noChangeAspect="1"/>
          </p:cNvGraphicFramePr>
          <p:nvPr/>
        </p:nvGraphicFramePr>
        <p:xfrm>
          <a:off x="3490913" y="4419600"/>
          <a:ext cx="7191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数式" r:id="rId21" imgW="317160" imgH="241200" progId="Equation.3">
                  <p:embed/>
                </p:oleObj>
              </mc:Choice>
              <mc:Fallback>
                <p:oleObj name="数式" r:id="rId21" imgW="317160" imgH="2412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4419600"/>
                        <a:ext cx="7191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8" name="Line 57"/>
          <p:cNvSpPr>
            <a:spLocks noChangeShapeType="1"/>
          </p:cNvSpPr>
          <p:nvPr/>
        </p:nvSpPr>
        <p:spPr bwMode="auto">
          <a:xfrm>
            <a:off x="3086100" y="4238625"/>
            <a:ext cx="14288" cy="162083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39" name="Oval 58"/>
          <p:cNvSpPr>
            <a:spLocks noChangeArrowheads="1"/>
          </p:cNvSpPr>
          <p:nvPr/>
        </p:nvSpPr>
        <p:spPr bwMode="auto">
          <a:xfrm>
            <a:off x="2995613" y="4149725"/>
            <a:ext cx="179387" cy="179388"/>
          </a:xfrm>
          <a:prstGeom prst="ellipse">
            <a:avLst/>
          </a:prstGeom>
          <a:solidFill>
            <a:srgbClr val="C0C0C0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40" name="Line 59"/>
          <p:cNvSpPr>
            <a:spLocks noChangeShapeType="1"/>
          </p:cNvSpPr>
          <p:nvPr/>
        </p:nvSpPr>
        <p:spPr bwMode="auto">
          <a:xfrm>
            <a:off x="4165600" y="3608388"/>
            <a:ext cx="14288" cy="135096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41" name="Oval 60"/>
          <p:cNvSpPr>
            <a:spLocks noChangeArrowheads="1"/>
          </p:cNvSpPr>
          <p:nvPr/>
        </p:nvSpPr>
        <p:spPr bwMode="auto">
          <a:xfrm>
            <a:off x="4076700" y="3475038"/>
            <a:ext cx="179388" cy="179387"/>
          </a:xfrm>
          <a:prstGeom prst="ellipse">
            <a:avLst/>
          </a:prstGeom>
          <a:solidFill>
            <a:srgbClr val="C0C0C0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42" name="Line 61"/>
          <p:cNvSpPr>
            <a:spLocks noChangeShapeType="1"/>
          </p:cNvSpPr>
          <p:nvPr/>
        </p:nvSpPr>
        <p:spPr bwMode="auto">
          <a:xfrm>
            <a:off x="6281738" y="4284663"/>
            <a:ext cx="14287" cy="6746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43" name="Oval 62"/>
          <p:cNvSpPr>
            <a:spLocks noChangeArrowheads="1"/>
          </p:cNvSpPr>
          <p:nvPr/>
        </p:nvSpPr>
        <p:spPr bwMode="auto">
          <a:xfrm>
            <a:off x="6191250" y="4194175"/>
            <a:ext cx="179388" cy="179388"/>
          </a:xfrm>
          <a:prstGeom prst="ellipse">
            <a:avLst/>
          </a:prstGeom>
          <a:solidFill>
            <a:srgbClr val="C0C0C0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44" name="Line 63"/>
          <p:cNvSpPr>
            <a:spLocks noChangeShapeType="1"/>
          </p:cNvSpPr>
          <p:nvPr/>
        </p:nvSpPr>
        <p:spPr bwMode="auto">
          <a:xfrm flipH="1">
            <a:off x="6326188" y="3743325"/>
            <a:ext cx="809625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45" name="Text Box 64"/>
          <p:cNvSpPr txBox="1">
            <a:spLocks noChangeArrowheads="1"/>
          </p:cNvSpPr>
          <p:nvPr/>
        </p:nvSpPr>
        <p:spPr bwMode="auto">
          <a:xfrm>
            <a:off x="5911850" y="2889250"/>
            <a:ext cx="2622550" cy="841375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斜めを入れて</a:t>
            </a:r>
            <a:br>
              <a:rPr lang="ja-JP" altLang="en-US"/>
            </a:br>
            <a:r>
              <a:rPr lang="en-US" altLang="ja-JP"/>
              <a:t>8</a:t>
            </a:r>
            <a:r>
              <a:rPr lang="ja-JP" altLang="en-US"/>
              <a:t>つの平均でも </a:t>
            </a:r>
            <a:r>
              <a:rPr lang="en-US" altLang="ja-JP"/>
              <a:t>OK</a:t>
            </a:r>
          </a:p>
        </p:txBody>
      </p:sp>
      <p:sp>
        <p:nvSpPr>
          <p:cNvPr id="29746" name="Arc 65"/>
          <p:cNvSpPr>
            <a:spLocks/>
          </p:cNvSpPr>
          <p:nvPr/>
        </p:nvSpPr>
        <p:spPr bwMode="auto">
          <a:xfrm rot="1149519" flipH="1">
            <a:off x="3716338" y="3068638"/>
            <a:ext cx="687387" cy="360362"/>
          </a:xfrm>
          <a:custGeom>
            <a:avLst/>
            <a:gdLst>
              <a:gd name="T0" fmla="*/ 0 w 21486"/>
              <a:gd name="T1" fmla="*/ 2147483647 h 21600"/>
              <a:gd name="T2" fmla="*/ 2147483647 w 21486"/>
              <a:gd name="T3" fmla="*/ 2147483647 h 21600"/>
              <a:gd name="T4" fmla="*/ 2147483647 w 214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486"/>
              <a:gd name="T10" fmla="*/ 0 h 21600"/>
              <a:gd name="T11" fmla="*/ 21486 w 21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6" h="21600" fill="none" extrusionOk="0">
                <a:moveTo>
                  <a:pt x="-1" y="2222"/>
                </a:moveTo>
                <a:cubicBezTo>
                  <a:pt x="2968" y="760"/>
                  <a:pt x="6234" y="-1"/>
                  <a:pt x="9544" y="0"/>
                </a:cubicBezTo>
                <a:cubicBezTo>
                  <a:pt x="13792" y="0"/>
                  <a:pt x="17945" y="1252"/>
                  <a:pt x="21485" y="3601"/>
                </a:cubicBezTo>
              </a:path>
              <a:path w="21486" h="21600" stroke="0" extrusionOk="0">
                <a:moveTo>
                  <a:pt x="-1" y="2222"/>
                </a:moveTo>
                <a:cubicBezTo>
                  <a:pt x="2968" y="760"/>
                  <a:pt x="6234" y="-1"/>
                  <a:pt x="9544" y="0"/>
                </a:cubicBezTo>
                <a:cubicBezTo>
                  <a:pt x="13792" y="0"/>
                  <a:pt x="17945" y="1252"/>
                  <a:pt x="21485" y="3601"/>
                </a:cubicBezTo>
                <a:lnTo>
                  <a:pt x="9544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47" name="Arc 66"/>
          <p:cNvSpPr>
            <a:spLocks/>
          </p:cNvSpPr>
          <p:nvPr/>
        </p:nvSpPr>
        <p:spPr bwMode="auto">
          <a:xfrm rot="2017134" flipH="1">
            <a:off x="4710113" y="3778250"/>
            <a:ext cx="1111250" cy="303213"/>
          </a:xfrm>
          <a:custGeom>
            <a:avLst/>
            <a:gdLst>
              <a:gd name="T0" fmla="*/ 0 w 39574"/>
              <a:gd name="T1" fmla="*/ 2147483647 h 21600"/>
              <a:gd name="T2" fmla="*/ 2147483647 w 39574"/>
              <a:gd name="T3" fmla="*/ 2147483647 h 21600"/>
              <a:gd name="T4" fmla="*/ 2147483647 w 39574"/>
              <a:gd name="T5" fmla="*/ 2147483647 h 21600"/>
              <a:gd name="T6" fmla="*/ 0 60000 65536"/>
              <a:gd name="T7" fmla="*/ 0 60000 65536"/>
              <a:gd name="T8" fmla="*/ 0 60000 65536"/>
              <a:gd name="T9" fmla="*/ 0 w 39574"/>
              <a:gd name="T10" fmla="*/ 0 h 21600"/>
              <a:gd name="T11" fmla="*/ 39574 w 395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74" h="21600" fill="none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</a:path>
              <a:path w="39574" h="21600" stroke="0" extrusionOk="0">
                <a:moveTo>
                  <a:pt x="-1" y="14535"/>
                </a:moveTo>
                <a:cubicBezTo>
                  <a:pt x="3010" y="5835"/>
                  <a:pt x="11205" y="-1"/>
                  <a:pt x="20412" y="0"/>
                </a:cubicBezTo>
                <a:cubicBezTo>
                  <a:pt x="28468" y="0"/>
                  <a:pt x="35856" y="4484"/>
                  <a:pt x="39574" y="11631"/>
                </a:cubicBezTo>
                <a:lnTo>
                  <a:pt x="20412" y="2160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48" name="Arc 67"/>
          <p:cNvSpPr>
            <a:spLocks/>
          </p:cNvSpPr>
          <p:nvPr/>
        </p:nvSpPr>
        <p:spPr bwMode="auto">
          <a:xfrm rot="18667365" flipH="1">
            <a:off x="3609975" y="3908426"/>
            <a:ext cx="896937" cy="360362"/>
          </a:xfrm>
          <a:custGeom>
            <a:avLst/>
            <a:gdLst>
              <a:gd name="T0" fmla="*/ 0 w 31565"/>
              <a:gd name="T1" fmla="*/ 2147483647 h 21600"/>
              <a:gd name="T2" fmla="*/ 2147483647 w 31565"/>
              <a:gd name="T3" fmla="*/ 2147483647 h 21600"/>
              <a:gd name="T4" fmla="*/ 2147483647 w 31565"/>
              <a:gd name="T5" fmla="*/ 2147483647 h 21600"/>
              <a:gd name="T6" fmla="*/ 0 60000 65536"/>
              <a:gd name="T7" fmla="*/ 0 60000 65536"/>
              <a:gd name="T8" fmla="*/ 0 60000 65536"/>
              <a:gd name="T9" fmla="*/ 0 w 31565"/>
              <a:gd name="T10" fmla="*/ 0 h 21600"/>
              <a:gd name="T11" fmla="*/ 31565 w 315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65" h="21600" fill="none" extrusionOk="0">
                <a:moveTo>
                  <a:pt x="-1" y="3915"/>
                </a:moveTo>
                <a:cubicBezTo>
                  <a:pt x="3633" y="1367"/>
                  <a:pt x="7964" y="-1"/>
                  <a:pt x="12403" y="0"/>
                </a:cubicBezTo>
                <a:cubicBezTo>
                  <a:pt x="20459" y="0"/>
                  <a:pt x="27847" y="4484"/>
                  <a:pt x="31565" y="11631"/>
                </a:cubicBezTo>
              </a:path>
              <a:path w="31565" h="21600" stroke="0" extrusionOk="0">
                <a:moveTo>
                  <a:pt x="-1" y="3915"/>
                </a:moveTo>
                <a:cubicBezTo>
                  <a:pt x="3633" y="1367"/>
                  <a:pt x="7964" y="-1"/>
                  <a:pt x="12403" y="0"/>
                </a:cubicBezTo>
                <a:cubicBezTo>
                  <a:pt x="20459" y="0"/>
                  <a:pt x="27847" y="4484"/>
                  <a:pt x="31565" y="11631"/>
                </a:cubicBezTo>
                <a:lnTo>
                  <a:pt x="12403" y="2160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49" name="Arc 68"/>
          <p:cNvSpPr>
            <a:spLocks/>
          </p:cNvSpPr>
          <p:nvPr/>
        </p:nvSpPr>
        <p:spPr bwMode="auto">
          <a:xfrm rot="-1032521">
            <a:off x="4570413" y="3062288"/>
            <a:ext cx="541337" cy="411162"/>
          </a:xfrm>
          <a:custGeom>
            <a:avLst/>
            <a:gdLst>
              <a:gd name="T0" fmla="*/ 0 w 21486"/>
              <a:gd name="T1" fmla="*/ 2147483647 h 21600"/>
              <a:gd name="T2" fmla="*/ 2147483647 w 21486"/>
              <a:gd name="T3" fmla="*/ 2147483647 h 21600"/>
              <a:gd name="T4" fmla="*/ 2147483647 w 214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486"/>
              <a:gd name="T10" fmla="*/ 0 h 21600"/>
              <a:gd name="T11" fmla="*/ 21486 w 214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6" h="21600" fill="none" extrusionOk="0">
                <a:moveTo>
                  <a:pt x="-1" y="2222"/>
                </a:moveTo>
                <a:cubicBezTo>
                  <a:pt x="2968" y="760"/>
                  <a:pt x="6234" y="-1"/>
                  <a:pt x="9544" y="0"/>
                </a:cubicBezTo>
                <a:cubicBezTo>
                  <a:pt x="13792" y="0"/>
                  <a:pt x="17945" y="1252"/>
                  <a:pt x="21485" y="3601"/>
                </a:cubicBezTo>
              </a:path>
              <a:path w="21486" h="21600" stroke="0" extrusionOk="0">
                <a:moveTo>
                  <a:pt x="-1" y="2222"/>
                </a:moveTo>
                <a:cubicBezTo>
                  <a:pt x="2968" y="760"/>
                  <a:pt x="6234" y="-1"/>
                  <a:pt x="9544" y="0"/>
                </a:cubicBezTo>
                <a:cubicBezTo>
                  <a:pt x="13792" y="0"/>
                  <a:pt x="17945" y="1252"/>
                  <a:pt x="21485" y="3601"/>
                </a:cubicBezTo>
                <a:lnTo>
                  <a:pt x="9544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2678E59-57D7-40BE-BD01-87D7700AAB43}" type="slidenum">
              <a:rPr lang="en-US" altLang="ja-JP" sz="2000"/>
              <a:pPr eaLnBrk="1" hangingPunct="1"/>
              <a:t>47</a:t>
            </a:fld>
            <a:endParaRPr lang="en-US" altLang="ja-JP" sz="20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altLang="ja-JP" smtClean="0"/>
              <a:t>2D: </a:t>
            </a:r>
            <a:r>
              <a:rPr lang="ja-JP" altLang="en-US" smtClean="0"/>
              <a:t>エッジ保存平滑化の結果</a:t>
            </a:r>
          </a:p>
        </p:txBody>
      </p:sp>
      <p:pic>
        <p:nvPicPr>
          <p:cNvPr id="5939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/>
          <a:stretch>
            <a:fillRect/>
          </a:stretch>
        </p:blipFill>
        <p:spPr bwMode="auto">
          <a:xfrm>
            <a:off x="206375" y="998538"/>
            <a:ext cx="3556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1883"/>
          <a:stretch>
            <a:fillRect/>
          </a:stretch>
        </p:blipFill>
        <p:spPr bwMode="auto">
          <a:xfrm>
            <a:off x="3937000" y="998538"/>
            <a:ext cx="3605213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/>
          <a:stretch>
            <a:fillRect/>
          </a:stretch>
        </p:blipFill>
        <p:spPr bwMode="auto">
          <a:xfrm>
            <a:off x="1658938" y="3924300"/>
            <a:ext cx="3633787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5180"/>
          <a:stretch>
            <a:fillRect/>
          </a:stretch>
        </p:blipFill>
        <p:spPr bwMode="auto">
          <a:xfrm>
            <a:off x="5594350" y="3919538"/>
            <a:ext cx="35496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 Box 19"/>
          <p:cNvSpPr txBox="1">
            <a:spLocks noChangeArrowheads="1"/>
          </p:cNvSpPr>
          <p:nvPr/>
        </p:nvSpPr>
        <p:spPr bwMode="auto">
          <a:xfrm>
            <a:off x="1482725" y="33766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/>
              <a:t>入力</a:t>
            </a:r>
          </a:p>
        </p:txBody>
      </p:sp>
      <p:sp>
        <p:nvSpPr>
          <p:cNvPr id="59401" name="Text Box 20"/>
          <p:cNvSpPr txBox="1">
            <a:spLocks noChangeArrowheads="1"/>
          </p:cNvSpPr>
          <p:nvPr/>
        </p:nvSpPr>
        <p:spPr bwMode="auto">
          <a:xfrm>
            <a:off x="5246688" y="3421063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/>
              <a:t>30</a:t>
            </a:r>
            <a:r>
              <a:rPr lang="ja-JP" altLang="en-US"/>
              <a:t>回</a:t>
            </a:r>
          </a:p>
        </p:txBody>
      </p:sp>
      <p:sp>
        <p:nvSpPr>
          <p:cNvPr id="59402" name="Text Box 21"/>
          <p:cNvSpPr txBox="1">
            <a:spLocks noChangeArrowheads="1"/>
          </p:cNvSpPr>
          <p:nvPr/>
        </p:nvSpPr>
        <p:spPr bwMode="auto">
          <a:xfrm>
            <a:off x="6813550" y="6392863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/>
              <a:t>200</a:t>
            </a:r>
            <a:r>
              <a:rPr lang="ja-JP" altLang="en-US"/>
              <a:t>回</a:t>
            </a:r>
          </a:p>
        </p:txBody>
      </p:sp>
      <p:sp>
        <p:nvSpPr>
          <p:cNvPr id="59403" name="Text Box 22"/>
          <p:cNvSpPr txBox="1">
            <a:spLocks noChangeArrowheads="1"/>
          </p:cNvSpPr>
          <p:nvPr/>
        </p:nvSpPr>
        <p:spPr bwMode="auto">
          <a:xfrm>
            <a:off x="2852738" y="6399213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/>
              <a:t>100</a:t>
            </a:r>
            <a:r>
              <a:rPr lang="ja-JP" altLang="en-US"/>
              <a:t>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A8E8D10-2C1F-4F7B-AC1C-63A9D5C0AB0D}" type="slidenum">
              <a:rPr lang="en-US" altLang="ja-JP" sz="2000"/>
              <a:pPr eaLnBrk="1" hangingPunct="1"/>
              <a:t>48</a:t>
            </a:fld>
            <a:endParaRPr lang="en-US" altLang="ja-JP" sz="200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FF40FF"/>
                </a:solidFill>
              </a:rPr>
              <a:t>プログラミング課題 </a:t>
            </a:r>
            <a:r>
              <a:rPr lang="en-US" altLang="ja-JP" smtClean="0">
                <a:solidFill>
                  <a:srgbClr val="FF40FF"/>
                </a:solidFill>
              </a:rPr>
              <a:t>5</a:t>
            </a:r>
            <a:endParaRPr lang="ja-JP" altLang="en-US" smtClean="0">
              <a:solidFill>
                <a:srgbClr val="FF40FF"/>
              </a:solidFill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428750"/>
            <a:ext cx="8229600" cy="49339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u="sng" smtClean="0"/>
              <a:t>prog2-1</a:t>
            </a:r>
            <a:r>
              <a:rPr lang="ja-JP" altLang="en-US" u="sng" smtClean="0"/>
              <a:t>を使う</a:t>
            </a:r>
            <a:r>
              <a:rPr lang="en-US" altLang="ja-JP" smtClean="0"/>
              <a:t>:</a:t>
            </a:r>
          </a:p>
          <a:p>
            <a:pPr>
              <a:buFontTx/>
              <a:buAutoNum type="arabicPeriod"/>
            </a:pPr>
            <a:r>
              <a:rPr lang="en-US" altLang="ja-JP" smtClean="0"/>
              <a:t>‘a’ </a:t>
            </a:r>
            <a:r>
              <a:rPr lang="ja-JP" altLang="en-US" smtClean="0"/>
              <a:t>キーを押すと呼ばれるエッジ保存の平滑化のための関数 </a:t>
            </a:r>
            <a:r>
              <a:rPr lang="en-US" altLang="ja-JP" smtClean="0"/>
              <a:t>adaptiveSmooth </a:t>
            </a:r>
            <a:r>
              <a:rPr lang="ja-JP" altLang="en-US" smtClean="0"/>
              <a:t>を完成させよ</a:t>
            </a:r>
            <a:endParaRPr lang="en-US" altLang="ja-JP" smtClean="0"/>
          </a:p>
          <a:p>
            <a:pPr>
              <a:buFontTx/>
              <a:buNone/>
            </a:pPr>
            <a:endParaRPr lang="en-US" altLang="ja-JP" smtClean="0"/>
          </a:p>
          <a:p>
            <a:pPr>
              <a:buFontTx/>
              <a:buNone/>
            </a:pPr>
            <a:r>
              <a:rPr lang="en-US" altLang="ja-JP" u="sng" smtClean="0"/>
              <a:t>prog2-2</a:t>
            </a:r>
            <a:r>
              <a:rPr lang="ja-JP" altLang="en-US" u="sng" smtClean="0"/>
              <a:t>を使う</a:t>
            </a:r>
            <a:r>
              <a:rPr lang="en-US" altLang="ja-JP" smtClean="0"/>
              <a:t>:</a:t>
            </a:r>
          </a:p>
          <a:p>
            <a:pPr>
              <a:buFontTx/>
              <a:buNone/>
            </a:pPr>
            <a:r>
              <a:rPr lang="en-US" altLang="ja-JP" smtClean="0"/>
              <a:t>2. ‘a’ </a:t>
            </a:r>
            <a:r>
              <a:rPr lang="ja-JP" altLang="en-US" smtClean="0"/>
              <a:t>キーを押すと呼ばれるエッジ保存の平滑化のための関数 </a:t>
            </a:r>
            <a:r>
              <a:rPr lang="en-US" altLang="ja-JP" smtClean="0"/>
              <a:t>adaptiveSmooth </a:t>
            </a:r>
            <a:r>
              <a:rPr lang="ja-JP" altLang="en-US" smtClean="0"/>
              <a:t>を完成させよ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78E2CC0C-9D49-424C-BE44-F5165D3FD519}" type="slidenum">
              <a:rPr lang="en-US" altLang="ja-JP" sz="2000"/>
              <a:pPr eaLnBrk="1" hangingPunct="1"/>
              <a:t>49</a:t>
            </a:fld>
            <a:endParaRPr lang="en-US" altLang="ja-JP" sz="20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392737"/>
          </a:xfrm>
        </p:spPr>
        <p:txBody>
          <a:bodyPr/>
          <a:lstStyle/>
          <a:p>
            <a:pPr eaLnBrk="1" hangingPunct="1"/>
            <a:r>
              <a:rPr lang="ja-JP" altLang="en-US" smtClean="0"/>
              <a:t>微分量計算とその応用</a:t>
            </a:r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ラスタデータとは？</a:t>
            </a:r>
          </a:p>
          <a:p>
            <a:pPr lvl="1" eaLnBrk="1" hangingPunct="1"/>
            <a:r>
              <a:rPr lang="ja-JP" altLang="en-US" smtClean="0"/>
              <a:t>１階微分とエッジ検出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階微分と平滑化</a:t>
            </a:r>
            <a:endParaRPr lang="en-US" altLang="ja-JP" smtClean="0"/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エッジを保存した平滑化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階微分量を使った領域分割</a:t>
            </a:r>
          </a:p>
          <a:p>
            <a:pPr lvl="1" eaLnBrk="1" hangingPunct="1"/>
            <a:r>
              <a:rPr lang="ja-JP" altLang="en-US" smtClean="0"/>
              <a:t>より高度なエッジ検出方法 </a:t>
            </a:r>
            <a:r>
              <a:rPr lang="en-US" altLang="ja-JP" smtClean="0"/>
              <a:t>(Canny </a:t>
            </a:r>
            <a:r>
              <a:rPr lang="ja-JP" altLang="en-US" smtClean="0"/>
              <a:t>の方法</a:t>
            </a:r>
            <a:r>
              <a:rPr lang="en-US" altLang="ja-JP" smtClean="0"/>
              <a:t>)</a:t>
            </a:r>
          </a:p>
          <a:p>
            <a:pPr lvl="1" eaLnBrk="1" hangingPunct="1"/>
            <a:endParaRPr lang="ja-JP" altLang="en-US" smtClean="0"/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>
            <a:off x="250825" y="5473700"/>
            <a:ext cx="630238" cy="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A6FFF4A5-3872-4885-AF77-669139D566AB}" type="slidenum">
              <a:rPr lang="en-US" altLang="ja-JP" sz="2000"/>
              <a:pPr eaLnBrk="1" hangingPunct="1"/>
              <a:t>5</a:t>
            </a:fld>
            <a:endParaRPr lang="en-US" altLang="ja-JP" sz="20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ja-JP" altLang="en-US" smtClean="0"/>
              <a:t>画像の種類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094038" y="6208713"/>
            <a:ext cx="314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/>
              <a:t>http://marathon.csee.usf.edu/</a:t>
            </a:r>
            <a:br>
              <a:rPr lang="en-US" altLang="ja-JP" sz="1800"/>
            </a:br>
            <a:r>
              <a:rPr lang="en-US" altLang="ja-JP" sz="1800"/>
              <a:t>range/DataBase.html</a:t>
            </a:r>
            <a:endParaRPr lang="ja-JP" altLang="en-US" sz="180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92163" y="762000"/>
            <a:ext cx="1535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写真</a:t>
            </a:r>
          </a:p>
          <a:p>
            <a:pPr eaLnBrk="1" hangingPunct="1"/>
            <a:r>
              <a:rPr lang="en-US" altLang="ja-JP"/>
              <a:t>(</a:t>
            </a:r>
            <a:r>
              <a:rPr lang="ja-JP" altLang="en-US"/>
              <a:t>光の強さ</a:t>
            </a:r>
            <a:r>
              <a:rPr lang="en-US" altLang="ja-JP"/>
              <a:t>)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67525" y="850900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CT</a:t>
            </a:r>
            <a:r>
              <a:rPr lang="ja-JP" altLang="en-US"/>
              <a:t>・</a:t>
            </a:r>
            <a:r>
              <a:rPr lang="en-US" altLang="ja-JP"/>
              <a:t>MRI</a:t>
            </a:r>
            <a:br>
              <a:rPr lang="en-US" altLang="ja-JP"/>
            </a:br>
            <a:r>
              <a:rPr lang="ja-JP" altLang="en-US"/>
              <a:t>断面画像</a:t>
            </a:r>
            <a:endParaRPr lang="en-US" altLang="ja-JP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602038" y="896938"/>
            <a:ext cx="1887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レンジデータ </a:t>
            </a:r>
          </a:p>
          <a:p>
            <a:pPr eaLnBrk="1" hangingPunct="1"/>
            <a:r>
              <a:rPr lang="en-US" altLang="ja-JP"/>
              <a:t>(</a:t>
            </a:r>
            <a:r>
              <a:rPr lang="ja-JP" altLang="en-US"/>
              <a:t>奥行き</a:t>
            </a:r>
            <a:r>
              <a:rPr lang="en-US" altLang="ja-JP"/>
              <a:t>)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90538" y="6354763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en-US" sz="1800"/>
              <a:t>www.lenna.org</a:t>
            </a:r>
            <a:endParaRPr lang="ja-JP" altLang="en-US" sz="1800"/>
          </a:p>
        </p:txBody>
      </p:sp>
      <p:pic>
        <p:nvPicPr>
          <p:cNvPr id="45065" name="Picture 11" descr="lena_g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97113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lena_st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322763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2" descr="spacy_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763713"/>
            <a:ext cx="19796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MRbr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t="11067" r="5859"/>
          <a:stretch>
            <a:fillRect/>
          </a:stretch>
        </p:blipFill>
        <p:spPr bwMode="auto">
          <a:xfrm>
            <a:off x="6958013" y="4140200"/>
            <a:ext cx="19796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6" descr="range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028825"/>
            <a:ext cx="1625600" cy="1625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7" descr="rang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4503738"/>
            <a:ext cx="1625600" cy="1625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1" name="Picture 18" descr="en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0147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9" descr="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85420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7046913" y="35194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1800"/>
              <a:t>CT (</a:t>
            </a:r>
            <a:r>
              <a:rPr lang="ja-JP" altLang="en-US" sz="1800"/>
              <a:t>密度</a:t>
            </a:r>
            <a:r>
              <a:rPr lang="en-US" altLang="ja-JP" sz="1800"/>
              <a:t>)</a:t>
            </a:r>
          </a:p>
        </p:txBody>
      </p:sp>
      <p:sp>
        <p:nvSpPr>
          <p:cNvPr id="45074" name="Text Box 21"/>
          <p:cNvSpPr txBox="1">
            <a:spLocks noChangeArrowheads="1"/>
          </p:cNvSpPr>
          <p:nvPr/>
        </p:nvSpPr>
        <p:spPr bwMode="auto">
          <a:xfrm>
            <a:off x="6686550" y="6308725"/>
            <a:ext cx="245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 sz="2000"/>
              <a:t>MRI (</a:t>
            </a:r>
            <a:r>
              <a:rPr lang="ja-JP" altLang="en-US" sz="2000"/>
              <a:t>水素の含有量）</a:t>
            </a:r>
          </a:p>
        </p:txBody>
      </p:sp>
      <p:sp>
        <p:nvSpPr>
          <p:cNvPr id="45075" name="Text Box 22"/>
          <p:cNvSpPr txBox="1">
            <a:spLocks noChangeArrowheads="1"/>
          </p:cNvSpPr>
          <p:nvPr/>
        </p:nvSpPr>
        <p:spPr bwMode="auto">
          <a:xfrm>
            <a:off x="296863" y="1584325"/>
            <a:ext cx="2498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本授業では</a:t>
            </a:r>
            <a:br>
              <a:rPr lang="ja-JP" altLang="en-US" sz="1800"/>
            </a:br>
            <a:r>
              <a:rPr lang="ja-JP" altLang="en-US" sz="1800"/>
              <a:t>グレイスケールのみ扱う</a:t>
            </a:r>
          </a:p>
        </p:txBody>
      </p:sp>
      <p:sp>
        <p:nvSpPr>
          <p:cNvPr id="45076" name="Text Box 23"/>
          <p:cNvSpPr txBox="1">
            <a:spLocks noChangeArrowheads="1"/>
          </p:cNvSpPr>
          <p:nvPr/>
        </p:nvSpPr>
        <p:spPr bwMode="auto">
          <a:xfrm>
            <a:off x="3294063" y="3392488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2000"/>
              <a:t>写真</a:t>
            </a:r>
          </a:p>
        </p:txBody>
      </p:sp>
      <p:sp>
        <p:nvSpPr>
          <p:cNvPr id="45077" name="Text Box 24"/>
          <p:cNvSpPr txBox="1">
            <a:spLocks noChangeArrowheads="1"/>
          </p:cNvSpPr>
          <p:nvPr/>
        </p:nvSpPr>
        <p:spPr bwMode="auto">
          <a:xfrm>
            <a:off x="4662488" y="3698875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奥行き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手前が黒</a:t>
            </a:r>
            <a:r>
              <a:rPr lang="en-US" altLang="ja-JP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D295B3B-EC73-46FB-BE73-44D684BF7BD3}" type="slidenum">
              <a:rPr lang="en-US" altLang="ja-JP" sz="2000"/>
              <a:pPr eaLnBrk="1" hangingPunct="1"/>
              <a:t>50</a:t>
            </a:fld>
            <a:endParaRPr lang="en-US" altLang="ja-JP" sz="20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29600" cy="1143000"/>
          </a:xfrm>
        </p:spPr>
        <p:txBody>
          <a:bodyPr/>
          <a:lstStyle/>
          <a:p>
            <a:r>
              <a:rPr lang="en-US" altLang="ja-JP" sz="4000" smtClean="0"/>
              <a:t>1</a:t>
            </a:r>
            <a:r>
              <a:rPr lang="ja-JP" altLang="en-US" sz="4000" smtClean="0"/>
              <a:t>階微分の大きさを使った</a:t>
            </a:r>
            <a:br>
              <a:rPr lang="ja-JP" altLang="en-US" sz="4000" smtClean="0"/>
            </a:br>
            <a:r>
              <a:rPr lang="ja-JP" altLang="en-US" sz="4000" smtClean="0"/>
              <a:t>エッジ抽出の問題点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439863"/>
          </a:xfrm>
        </p:spPr>
        <p:txBody>
          <a:bodyPr/>
          <a:lstStyle/>
          <a:p>
            <a:r>
              <a:rPr lang="ja-JP" altLang="en-US" smtClean="0"/>
              <a:t>パラメータ設定が微妙</a:t>
            </a:r>
          </a:p>
          <a:p>
            <a:r>
              <a:rPr lang="ja-JP" altLang="en-US" smtClean="0"/>
              <a:t>エッジが太い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451100"/>
            <a:ext cx="23590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2514600"/>
            <a:ext cx="22875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806950"/>
            <a:ext cx="37846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851400"/>
            <a:ext cx="382111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>
            <a:off x="4349750" y="4718050"/>
            <a:ext cx="933450" cy="1588"/>
          </a:xfrm>
          <a:prstGeom prst="straightConnector1">
            <a:avLst/>
          </a:prstGeom>
          <a:ln w="762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4" name="テキスト ボックス 9"/>
          <p:cNvSpPr txBox="1">
            <a:spLocks noChangeArrowheads="1"/>
          </p:cNvSpPr>
          <p:nvPr/>
        </p:nvSpPr>
        <p:spPr bwMode="auto">
          <a:xfrm>
            <a:off x="171450" y="34734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画像表示</a:t>
            </a:r>
          </a:p>
        </p:txBody>
      </p:sp>
      <p:sp>
        <p:nvSpPr>
          <p:cNvPr id="62475" name="テキスト ボックス 10"/>
          <p:cNvSpPr txBox="1">
            <a:spLocks noChangeArrowheads="1"/>
          </p:cNvSpPr>
          <p:nvPr/>
        </p:nvSpPr>
        <p:spPr bwMode="auto">
          <a:xfrm>
            <a:off x="171450" y="4984750"/>
            <a:ext cx="134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高さ表示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D227E65-7057-4F4A-BB46-4A7618136DF4}" type="slidenum">
              <a:rPr lang="en-US" altLang="ja-JP" sz="2000"/>
              <a:pPr eaLnBrk="1" hangingPunct="1"/>
              <a:t>51</a:t>
            </a:fld>
            <a:endParaRPr lang="en-US" altLang="ja-JP" sz="2000"/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r>
              <a:rPr lang="ja-JP" altLang="en-US" smtClean="0"/>
              <a:t>エッジ抽出の改善策</a:t>
            </a:r>
            <a:endParaRPr lang="en-US" altLang="ja-JP" smtClean="0"/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028700"/>
            <a:ext cx="8229600" cy="1511300"/>
          </a:xfrm>
        </p:spPr>
        <p:txBody>
          <a:bodyPr/>
          <a:lstStyle/>
          <a:p>
            <a:r>
              <a:rPr lang="ja-JP" altLang="en-US" smtClean="0"/>
              <a:t>傾きの大きさが極大になるところをみつける</a:t>
            </a:r>
          </a:p>
          <a:p>
            <a:pPr lvl="1"/>
            <a:r>
              <a:rPr lang="en-US" altLang="ja-JP" smtClean="0"/>
              <a:t>Canny </a:t>
            </a:r>
            <a:r>
              <a:rPr lang="ja-JP" altLang="en-US" smtClean="0"/>
              <a:t>さん</a:t>
            </a:r>
            <a:r>
              <a:rPr lang="en-US" altLang="ja-JP" smtClean="0"/>
              <a:t>1986</a:t>
            </a:r>
            <a:r>
              <a:rPr lang="ja-JP" altLang="en-US" smtClean="0"/>
              <a:t>年のアイディア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 rot="5400000" flipH="1" flipV="1">
            <a:off x="415926" y="3406775"/>
            <a:ext cx="2000250" cy="317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882650" y="4095750"/>
            <a:ext cx="7067550" cy="20638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838200" y="218440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数式" r:id="rId3" imgW="152280" imgH="203040" progId="Equation.3">
                  <p:embed/>
                </p:oleObj>
              </mc:Choice>
              <mc:Fallback>
                <p:oleObj name="数式" r:id="rId3" imgW="1522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8440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7"/>
          <p:cNvGraphicFramePr>
            <a:graphicFrameLocks noChangeAspect="1"/>
          </p:cNvGraphicFramePr>
          <p:nvPr/>
        </p:nvGraphicFramePr>
        <p:xfrm>
          <a:off x="8083550" y="3873500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数式" r:id="rId5" imgW="126720" imgH="139680" progId="Equation.3">
                  <p:embed/>
                </p:oleObj>
              </mc:Choice>
              <mc:Fallback>
                <p:oleObj name="数式" r:id="rId5" imgW="126720" imgH="139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550" y="3873500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フリーフォーム 11"/>
          <p:cNvSpPr/>
          <p:nvPr/>
        </p:nvSpPr>
        <p:spPr>
          <a:xfrm>
            <a:off x="1497013" y="2617788"/>
            <a:ext cx="6097587" cy="1033462"/>
          </a:xfrm>
          <a:custGeom>
            <a:avLst/>
            <a:gdLst>
              <a:gd name="connsiteX0" fmla="*/ 0 w 3065318"/>
              <a:gd name="connsiteY0" fmla="*/ 1151659 h 1321377"/>
              <a:gd name="connsiteX1" fmla="*/ 1309254 w 3065318"/>
              <a:gd name="connsiteY1" fmla="*/ 1151659 h 1321377"/>
              <a:gd name="connsiteX2" fmla="*/ 1724891 w 3065318"/>
              <a:gd name="connsiteY2" fmla="*/ 1151659 h 1321377"/>
              <a:gd name="connsiteX3" fmla="*/ 2182091 w 3065318"/>
              <a:gd name="connsiteY3" fmla="*/ 133350 h 1321377"/>
              <a:gd name="connsiteX4" fmla="*/ 2421082 w 3065318"/>
              <a:gd name="connsiteY4" fmla="*/ 351559 h 1321377"/>
              <a:gd name="connsiteX5" fmla="*/ 3065318 w 3065318"/>
              <a:gd name="connsiteY5" fmla="*/ 642504 h 1321377"/>
              <a:gd name="connsiteX0" fmla="*/ 0 w 6009409"/>
              <a:gd name="connsiteY0" fmla="*/ 1151659 h 1321377"/>
              <a:gd name="connsiteX1" fmla="*/ 1309254 w 6009409"/>
              <a:gd name="connsiteY1" fmla="*/ 1151659 h 1321377"/>
              <a:gd name="connsiteX2" fmla="*/ 1724891 w 6009409"/>
              <a:gd name="connsiteY2" fmla="*/ 1151659 h 1321377"/>
              <a:gd name="connsiteX3" fmla="*/ 2182091 w 6009409"/>
              <a:gd name="connsiteY3" fmla="*/ 133350 h 1321377"/>
              <a:gd name="connsiteX4" fmla="*/ 2421082 w 6009409"/>
              <a:gd name="connsiteY4" fmla="*/ 351559 h 1321377"/>
              <a:gd name="connsiteX5" fmla="*/ 6009409 w 6009409"/>
              <a:gd name="connsiteY5" fmla="*/ 967509 h 1321377"/>
              <a:gd name="connsiteX0" fmla="*/ 0 w 6009409"/>
              <a:gd name="connsiteY0" fmla="*/ 1071226 h 1240944"/>
              <a:gd name="connsiteX1" fmla="*/ 1309254 w 6009409"/>
              <a:gd name="connsiteY1" fmla="*/ 1071226 h 1240944"/>
              <a:gd name="connsiteX2" fmla="*/ 1724891 w 6009409"/>
              <a:gd name="connsiteY2" fmla="*/ 1071226 h 1240944"/>
              <a:gd name="connsiteX3" fmla="*/ 2182091 w 6009409"/>
              <a:gd name="connsiteY3" fmla="*/ 52917 h 1240944"/>
              <a:gd name="connsiteX4" fmla="*/ 4587009 w 6009409"/>
              <a:gd name="connsiteY4" fmla="*/ 753726 h 1240944"/>
              <a:gd name="connsiteX5" fmla="*/ 6009409 w 6009409"/>
              <a:gd name="connsiteY5" fmla="*/ 887076 h 1240944"/>
              <a:gd name="connsiteX0" fmla="*/ 0 w 6009409"/>
              <a:gd name="connsiteY0" fmla="*/ 1071226 h 1240944"/>
              <a:gd name="connsiteX1" fmla="*/ 1309254 w 6009409"/>
              <a:gd name="connsiteY1" fmla="*/ 1071226 h 1240944"/>
              <a:gd name="connsiteX2" fmla="*/ 1724891 w 6009409"/>
              <a:gd name="connsiteY2" fmla="*/ 1071226 h 1240944"/>
              <a:gd name="connsiteX3" fmla="*/ 2182091 w 6009409"/>
              <a:gd name="connsiteY3" fmla="*/ 52917 h 1240944"/>
              <a:gd name="connsiteX4" fmla="*/ 4587009 w 6009409"/>
              <a:gd name="connsiteY4" fmla="*/ 753726 h 1240944"/>
              <a:gd name="connsiteX5" fmla="*/ 6009409 w 6009409"/>
              <a:gd name="connsiteY5" fmla="*/ 887076 h 1240944"/>
              <a:gd name="connsiteX0" fmla="*/ 0 w 6053859"/>
              <a:gd name="connsiteY0" fmla="*/ 1071226 h 1240944"/>
              <a:gd name="connsiteX1" fmla="*/ 1309254 w 6053859"/>
              <a:gd name="connsiteY1" fmla="*/ 1071226 h 1240944"/>
              <a:gd name="connsiteX2" fmla="*/ 1724891 w 6053859"/>
              <a:gd name="connsiteY2" fmla="*/ 1071226 h 1240944"/>
              <a:gd name="connsiteX3" fmla="*/ 2182091 w 6053859"/>
              <a:gd name="connsiteY3" fmla="*/ 52917 h 1240944"/>
              <a:gd name="connsiteX4" fmla="*/ 4587009 w 6053859"/>
              <a:gd name="connsiteY4" fmla="*/ 753726 h 1240944"/>
              <a:gd name="connsiteX5" fmla="*/ 6053859 w 6053859"/>
              <a:gd name="connsiteY5" fmla="*/ 887075 h 1240944"/>
              <a:gd name="connsiteX0" fmla="*/ 0 w 6053859"/>
              <a:gd name="connsiteY0" fmla="*/ 1071226 h 1240944"/>
              <a:gd name="connsiteX1" fmla="*/ 1309254 w 6053859"/>
              <a:gd name="connsiteY1" fmla="*/ 1071226 h 1240944"/>
              <a:gd name="connsiteX2" fmla="*/ 1724891 w 6053859"/>
              <a:gd name="connsiteY2" fmla="*/ 1071226 h 1240944"/>
              <a:gd name="connsiteX3" fmla="*/ 2182091 w 6053859"/>
              <a:gd name="connsiteY3" fmla="*/ 52917 h 1240944"/>
              <a:gd name="connsiteX4" fmla="*/ 4587009 w 6053859"/>
              <a:gd name="connsiteY4" fmla="*/ 753726 h 1240944"/>
              <a:gd name="connsiteX5" fmla="*/ 6053859 w 6053859"/>
              <a:gd name="connsiteY5" fmla="*/ 887075 h 1240944"/>
              <a:gd name="connsiteX0" fmla="*/ 0 w 6098309"/>
              <a:gd name="connsiteY0" fmla="*/ 1071226 h 1240944"/>
              <a:gd name="connsiteX1" fmla="*/ 1309254 w 6098309"/>
              <a:gd name="connsiteY1" fmla="*/ 1071226 h 1240944"/>
              <a:gd name="connsiteX2" fmla="*/ 1724891 w 6098309"/>
              <a:gd name="connsiteY2" fmla="*/ 1071226 h 1240944"/>
              <a:gd name="connsiteX3" fmla="*/ 2182091 w 6098309"/>
              <a:gd name="connsiteY3" fmla="*/ 52917 h 1240944"/>
              <a:gd name="connsiteX4" fmla="*/ 4587009 w 6098309"/>
              <a:gd name="connsiteY4" fmla="*/ 753726 h 1240944"/>
              <a:gd name="connsiteX5" fmla="*/ 6098309 w 6098309"/>
              <a:gd name="connsiteY5" fmla="*/ 842625 h 1240944"/>
              <a:gd name="connsiteX0" fmla="*/ 0 w 6098309"/>
              <a:gd name="connsiteY0" fmla="*/ 1071226 h 1240944"/>
              <a:gd name="connsiteX1" fmla="*/ 1309254 w 6098309"/>
              <a:gd name="connsiteY1" fmla="*/ 1071226 h 1240944"/>
              <a:gd name="connsiteX2" fmla="*/ 1724891 w 6098309"/>
              <a:gd name="connsiteY2" fmla="*/ 1071226 h 1240944"/>
              <a:gd name="connsiteX3" fmla="*/ 2182091 w 6098309"/>
              <a:gd name="connsiteY3" fmla="*/ 52917 h 1240944"/>
              <a:gd name="connsiteX4" fmla="*/ 4587009 w 6098309"/>
              <a:gd name="connsiteY4" fmla="*/ 753726 h 1240944"/>
              <a:gd name="connsiteX5" fmla="*/ 6098309 w 6098309"/>
              <a:gd name="connsiteY5" fmla="*/ 842625 h 1240944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961158 h 1359477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961158 h 1359477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872259 h 1359477"/>
              <a:gd name="connsiteX0" fmla="*/ 0 w 6098309"/>
              <a:gd name="connsiteY0" fmla="*/ 1189759 h 1189759"/>
              <a:gd name="connsiteX1" fmla="*/ 1309254 w 6098309"/>
              <a:gd name="connsiteY1" fmla="*/ 1189759 h 1189759"/>
              <a:gd name="connsiteX2" fmla="*/ 2182091 w 6098309"/>
              <a:gd name="connsiteY2" fmla="*/ 171450 h 1189759"/>
              <a:gd name="connsiteX3" fmla="*/ 3698009 w 6098309"/>
              <a:gd name="connsiteY3" fmla="*/ 161058 h 1189759"/>
              <a:gd name="connsiteX4" fmla="*/ 4587009 w 6098309"/>
              <a:gd name="connsiteY4" fmla="*/ 872259 h 1189759"/>
              <a:gd name="connsiteX5" fmla="*/ 6098309 w 6098309"/>
              <a:gd name="connsiteY5" fmla="*/ 872259 h 1189759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145502 h 1162820"/>
              <a:gd name="connsiteX1" fmla="*/ 1208809 w 6098309"/>
              <a:gd name="connsiteY1" fmla="*/ 1139152 h 1162820"/>
              <a:gd name="connsiteX2" fmla="*/ 2182091 w 6098309"/>
              <a:gd name="connsiteY2" fmla="*/ 127193 h 1162820"/>
              <a:gd name="connsiteX3" fmla="*/ 3698009 w 6098309"/>
              <a:gd name="connsiteY3" fmla="*/ 116801 h 1162820"/>
              <a:gd name="connsiteX4" fmla="*/ 4587009 w 6098309"/>
              <a:gd name="connsiteY4" fmla="*/ 828002 h 1162820"/>
              <a:gd name="connsiteX5" fmla="*/ 6098309 w 6098309"/>
              <a:gd name="connsiteY5" fmla="*/ 828002 h 1162820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309" h="1032934">
                <a:moveTo>
                  <a:pt x="0" y="1032934"/>
                </a:moveTo>
                <a:lnTo>
                  <a:pt x="1208809" y="1026584"/>
                </a:lnTo>
                <a:cubicBezTo>
                  <a:pt x="1784926" y="1028893"/>
                  <a:pt x="1427210" y="100735"/>
                  <a:pt x="2182091" y="14625"/>
                </a:cubicBezTo>
                <a:cubicBezTo>
                  <a:pt x="2613699" y="29538"/>
                  <a:pt x="3241194" y="0"/>
                  <a:pt x="3698009" y="4233"/>
                </a:cubicBezTo>
                <a:cubicBezTo>
                  <a:pt x="4295102" y="32134"/>
                  <a:pt x="3917566" y="743143"/>
                  <a:pt x="4587009" y="715434"/>
                </a:cubicBezTo>
                <a:cubicBezTo>
                  <a:pt x="5269922" y="713606"/>
                  <a:pt x="5796107" y="698405"/>
                  <a:pt x="6098309" y="715434"/>
                </a:cubicBezTo>
              </a:path>
            </a:pathLst>
          </a:cu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415926" y="5613400"/>
            <a:ext cx="2000250" cy="317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882650" y="6302375"/>
            <a:ext cx="7067550" cy="20638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60400" y="4378325"/>
          <a:ext cx="6715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数式" r:id="rId7" imgW="228600" imgH="253800" progId="Equation.3">
                  <p:embed/>
                </p:oleObj>
              </mc:Choice>
              <mc:Fallback>
                <p:oleObj name="数式" r:id="rId7" imgW="2286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378325"/>
                        <a:ext cx="67151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8"/>
          <p:cNvGraphicFramePr>
            <a:graphicFrameLocks noChangeAspect="1"/>
          </p:cNvGraphicFramePr>
          <p:nvPr/>
        </p:nvGraphicFramePr>
        <p:xfrm>
          <a:off x="8083550" y="6080125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数式" r:id="rId9" imgW="126720" imgH="139680" progId="Equation.3">
                  <p:embed/>
                </p:oleObj>
              </mc:Choice>
              <mc:Fallback>
                <p:oleObj name="数式" r:id="rId9" imgW="12672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550" y="6080125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フリーフォーム 16"/>
          <p:cNvSpPr/>
          <p:nvPr/>
        </p:nvSpPr>
        <p:spPr>
          <a:xfrm>
            <a:off x="1497013" y="4979988"/>
            <a:ext cx="6097587" cy="1322387"/>
          </a:xfrm>
          <a:custGeom>
            <a:avLst/>
            <a:gdLst>
              <a:gd name="connsiteX0" fmla="*/ 0 w 3065318"/>
              <a:gd name="connsiteY0" fmla="*/ 1151659 h 1321377"/>
              <a:gd name="connsiteX1" fmla="*/ 1309254 w 3065318"/>
              <a:gd name="connsiteY1" fmla="*/ 1151659 h 1321377"/>
              <a:gd name="connsiteX2" fmla="*/ 1724891 w 3065318"/>
              <a:gd name="connsiteY2" fmla="*/ 1151659 h 1321377"/>
              <a:gd name="connsiteX3" fmla="*/ 2182091 w 3065318"/>
              <a:gd name="connsiteY3" fmla="*/ 133350 h 1321377"/>
              <a:gd name="connsiteX4" fmla="*/ 2421082 w 3065318"/>
              <a:gd name="connsiteY4" fmla="*/ 351559 h 1321377"/>
              <a:gd name="connsiteX5" fmla="*/ 3065318 w 3065318"/>
              <a:gd name="connsiteY5" fmla="*/ 642504 h 1321377"/>
              <a:gd name="connsiteX0" fmla="*/ 0 w 6009409"/>
              <a:gd name="connsiteY0" fmla="*/ 1151659 h 1321377"/>
              <a:gd name="connsiteX1" fmla="*/ 1309254 w 6009409"/>
              <a:gd name="connsiteY1" fmla="*/ 1151659 h 1321377"/>
              <a:gd name="connsiteX2" fmla="*/ 1724891 w 6009409"/>
              <a:gd name="connsiteY2" fmla="*/ 1151659 h 1321377"/>
              <a:gd name="connsiteX3" fmla="*/ 2182091 w 6009409"/>
              <a:gd name="connsiteY3" fmla="*/ 133350 h 1321377"/>
              <a:gd name="connsiteX4" fmla="*/ 2421082 w 6009409"/>
              <a:gd name="connsiteY4" fmla="*/ 351559 h 1321377"/>
              <a:gd name="connsiteX5" fmla="*/ 6009409 w 6009409"/>
              <a:gd name="connsiteY5" fmla="*/ 967509 h 1321377"/>
              <a:gd name="connsiteX0" fmla="*/ 0 w 6009409"/>
              <a:gd name="connsiteY0" fmla="*/ 1071226 h 1240944"/>
              <a:gd name="connsiteX1" fmla="*/ 1309254 w 6009409"/>
              <a:gd name="connsiteY1" fmla="*/ 1071226 h 1240944"/>
              <a:gd name="connsiteX2" fmla="*/ 1724891 w 6009409"/>
              <a:gd name="connsiteY2" fmla="*/ 1071226 h 1240944"/>
              <a:gd name="connsiteX3" fmla="*/ 2182091 w 6009409"/>
              <a:gd name="connsiteY3" fmla="*/ 52917 h 1240944"/>
              <a:gd name="connsiteX4" fmla="*/ 4587009 w 6009409"/>
              <a:gd name="connsiteY4" fmla="*/ 753726 h 1240944"/>
              <a:gd name="connsiteX5" fmla="*/ 6009409 w 6009409"/>
              <a:gd name="connsiteY5" fmla="*/ 887076 h 1240944"/>
              <a:gd name="connsiteX0" fmla="*/ 0 w 6009409"/>
              <a:gd name="connsiteY0" fmla="*/ 1071226 h 1240944"/>
              <a:gd name="connsiteX1" fmla="*/ 1309254 w 6009409"/>
              <a:gd name="connsiteY1" fmla="*/ 1071226 h 1240944"/>
              <a:gd name="connsiteX2" fmla="*/ 1724891 w 6009409"/>
              <a:gd name="connsiteY2" fmla="*/ 1071226 h 1240944"/>
              <a:gd name="connsiteX3" fmla="*/ 2182091 w 6009409"/>
              <a:gd name="connsiteY3" fmla="*/ 52917 h 1240944"/>
              <a:gd name="connsiteX4" fmla="*/ 4587009 w 6009409"/>
              <a:gd name="connsiteY4" fmla="*/ 753726 h 1240944"/>
              <a:gd name="connsiteX5" fmla="*/ 6009409 w 6009409"/>
              <a:gd name="connsiteY5" fmla="*/ 887076 h 1240944"/>
              <a:gd name="connsiteX0" fmla="*/ 0 w 6053859"/>
              <a:gd name="connsiteY0" fmla="*/ 1071226 h 1240944"/>
              <a:gd name="connsiteX1" fmla="*/ 1309254 w 6053859"/>
              <a:gd name="connsiteY1" fmla="*/ 1071226 h 1240944"/>
              <a:gd name="connsiteX2" fmla="*/ 1724891 w 6053859"/>
              <a:gd name="connsiteY2" fmla="*/ 1071226 h 1240944"/>
              <a:gd name="connsiteX3" fmla="*/ 2182091 w 6053859"/>
              <a:gd name="connsiteY3" fmla="*/ 52917 h 1240944"/>
              <a:gd name="connsiteX4" fmla="*/ 4587009 w 6053859"/>
              <a:gd name="connsiteY4" fmla="*/ 753726 h 1240944"/>
              <a:gd name="connsiteX5" fmla="*/ 6053859 w 6053859"/>
              <a:gd name="connsiteY5" fmla="*/ 887075 h 1240944"/>
              <a:gd name="connsiteX0" fmla="*/ 0 w 6053859"/>
              <a:gd name="connsiteY0" fmla="*/ 1071226 h 1240944"/>
              <a:gd name="connsiteX1" fmla="*/ 1309254 w 6053859"/>
              <a:gd name="connsiteY1" fmla="*/ 1071226 h 1240944"/>
              <a:gd name="connsiteX2" fmla="*/ 1724891 w 6053859"/>
              <a:gd name="connsiteY2" fmla="*/ 1071226 h 1240944"/>
              <a:gd name="connsiteX3" fmla="*/ 2182091 w 6053859"/>
              <a:gd name="connsiteY3" fmla="*/ 52917 h 1240944"/>
              <a:gd name="connsiteX4" fmla="*/ 4587009 w 6053859"/>
              <a:gd name="connsiteY4" fmla="*/ 753726 h 1240944"/>
              <a:gd name="connsiteX5" fmla="*/ 6053859 w 6053859"/>
              <a:gd name="connsiteY5" fmla="*/ 887075 h 1240944"/>
              <a:gd name="connsiteX0" fmla="*/ 0 w 6098309"/>
              <a:gd name="connsiteY0" fmla="*/ 1071226 h 1240944"/>
              <a:gd name="connsiteX1" fmla="*/ 1309254 w 6098309"/>
              <a:gd name="connsiteY1" fmla="*/ 1071226 h 1240944"/>
              <a:gd name="connsiteX2" fmla="*/ 1724891 w 6098309"/>
              <a:gd name="connsiteY2" fmla="*/ 1071226 h 1240944"/>
              <a:gd name="connsiteX3" fmla="*/ 2182091 w 6098309"/>
              <a:gd name="connsiteY3" fmla="*/ 52917 h 1240944"/>
              <a:gd name="connsiteX4" fmla="*/ 4587009 w 6098309"/>
              <a:gd name="connsiteY4" fmla="*/ 753726 h 1240944"/>
              <a:gd name="connsiteX5" fmla="*/ 6098309 w 6098309"/>
              <a:gd name="connsiteY5" fmla="*/ 842625 h 1240944"/>
              <a:gd name="connsiteX0" fmla="*/ 0 w 6098309"/>
              <a:gd name="connsiteY0" fmla="*/ 1071226 h 1240944"/>
              <a:gd name="connsiteX1" fmla="*/ 1309254 w 6098309"/>
              <a:gd name="connsiteY1" fmla="*/ 1071226 h 1240944"/>
              <a:gd name="connsiteX2" fmla="*/ 1724891 w 6098309"/>
              <a:gd name="connsiteY2" fmla="*/ 1071226 h 1240944"/>
              <a:gd name="connsiteX3" fmla="*/ 2182091 w 6098309"/>
              <a:gd name="connsiteY3" fmla="*/ 52917 h 1240944"/>
              <a:gd name="connsiteX4" fmla="*/ 4587009 w 6098309"/>
              <a:gd name="connsiteY4" fmla="*/ 753726 h 1240944"/>
              <a:gd name="connsiteX5" fmla="*/ 6098309 w 6098309"/>
              <a:gd name="connsiteY5" fmla="*/ 842625 h 1240944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961158 h 1359477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961158 h 1359477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872259 h 1359477"/>
              <a:gd name="connsiteX0" fmla="*/ 0 w 6098309"/>
              <a:gd name="connsiteY0" fmla="*/ 1189759 h 1189759"/>
              <a:gd name="connsiteX1" fmla="*/ 1309254 w 6098309"/>
              <a:gd name="connsiteY1" fmla="*/ 1189759 h 1189759"/>
              <a:gd name="connsiteX2" fmla="*/ 2182091 w 6098309"/>
              <a:gd name="connsiteY2" fmla="*/ 171450 h 1189759"/>
              <a:gd name="connsiteX3" fmla="*/ 3698009 w 6098309"/>
              <a:gd name="connsiteY3" fmla="*/ 161058 h 1189759"/>
              <a:gd name="connsiteX4" fmla="*/ 4587009 w 6098309"/>
              <a:gd name="connsiteY4" fmla="*/ 872259 h 1189759"/>
              <a:gd name="connsiteX5" fmla="*/ 6098309 w 6098309"/>
              <a:gd name="connsiteY5" fmla="*/ 872259 h 1189759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081618 h 1081618"/>
              <a:gd name="connsiteX1" fmla="*/ 1208809 w 6098309"/>
              <a:gd name="connsiteY1" fmla="*/ 1075268 h 1081618"/>
              <a:gd name="connsiteX2" fmla="*/ 2142259 w 6098309"/>
              <a:gd name="connsiteY2" fmla="*/ 1081618 h 1081618"/>
              <a:gd name="connsiteX3" fmla="*/ 3698009 w 6098309"/>
              <a:gd name="connsiteY3" fmla="*/ 52917 h 1081618"/>
              <a:gd name="connsiteX4" fmla="*/ 4587009 w 6098309"/>
              <a:gd name="connsiteY4" fmla="*/ 764118 h 1081618"/>
              <a:gd name="connsiteX5" fmla="*/ 6098309 w 6098309"/>
              <a:gd name="connsiteY5" fmla="*/ 764118 h 1081618"/>
              <a:gd name="connsiteX0" fmla="*/ 0 w 6098309"/>
              <a:gd name="connsiteY0" fmla="*/ 1289050 h 1289050"/>
              <a:gd name="connsiteX1" fmla="*/ 1208809 w 6098309"/>
              <a:gd name="connsiteY1" fmla="*/ 1282700 h 1289050"/>
              <a:gd name="connsiteX2" fmla="*/ 1653309 w 6098309"/>
              <a:gd name="connsiteY2" fmla="*/ 0 h 1289050"/>
              <a:gd name="connsiteX3" fmla="*/ 2142259 w 6098309"/>
              <a:gd name="connsiteY3" fmla="*/ 1289050 h 1289050"/>
              <a:gd name="connsiteX4" fmla="*/ 3698009 w 6098309"/>
              <a:gd name="connsiteY4" fmla="*/ 260349 h 1289050"/>
              <a:gd name="connsiteX5" fmla="*/ 4587009 w 6098309"/>
              <a:gd name="connsiteY5" fmla="*/ 971550 h 1289050"/>
              <a:gd name="connsiteX6" fmla="*/ 6098309 w 6098309"/>
              <a:gd name="connsiteY6" fmla="*/ 971550 h 1289050"/>
              <a:gd name="connsiteX0" fmla="*/ 0 w 6098309"/>
              <a:gd name="connsiteY0" fmla="*/ 1322147 h 1322147"/>
              <a:gd name="connsiteX1" fmla="*/ 1208809 w 6098309"/>
              <a:gd name="connsiteY1" fmla="*/ 1315797 h 1322147"/>
              <a:gd name="connsiteX2" fmla="*/ 1653309 w 6098309"/>
              <a:gd name="connsiteY2" fmla="*/ 33097 h 1322147"/>
              <a:gd name="connsiteX3" fmla="*/ 2142259 w 6098309"/>
              <a:gd name="connsiteY3" fmla="*/ 1322147 h 1322147"/>
              <a:gd name="connsiteX4" fmla="*/ 3698009 w 6098309"/>
              <a:gd name="connsiteY4" fmla="*/ 293446 h 1322147"/>
              <a:gd name="connsiteX5" fmla="*/ 4587009 w 6098309"/>
              <a:gd name="connsiteY5" fmla="*/ 1004647 h 1322147"/>
              <a:gd name="connsiteX6" fmla="*/ 6098309 w 6098309"/>
              <a:gd name="connsiteY6" fmla="*/ 1004647 h 1322147"/>
              <a:gd name="connsiteX0" fmla="*/ 0 w 6098309"/>
              <a:gd name="connsiteY0" fmla="*/ 1322147 h 1322147"/>
              <a:gd name="connsiteX1" fmla="*/ 1208809 w 6098309"/>
              <a:gd name="connsiteY1" fmla="*/ 1315797 h 1322147"/>
              <a:gd name="connsiteX2" fmla="*/ 1653309 w 6098309"/>
              <a:gd name="connsiteY2" fmla="*/ 33097 h 1322147"/>
              <a:gd name="connsiteX3" fmla="*/ 2142259 w 6098309"/>
              <a:gd name="connsiteY3" fmla="*/ 1322147 h 1322147"/>
              <a:gd name="connsiteX4" fmla="*/ 3698009 w 6098309"/>
              <a:gd name="connsiteY4" fmla="*/ 293446 h 1322147"/>
              <a:gd name="connsiteX5" fmla="*/ 4587009 w 6098309"/>
              <a:gd name="connsiteY5" fmla="*/ 1004647 h 1322147"/>
              <a:gd name="connsiteX6" fmla="*/ 6098309 w 6098309"/>
              <a:gd name="connsiteY6" fmla="*/ 1004647 h 1322147"/>
              <a:gd name="connsiteX0" fmla="*/ 0 w 6098309"/>
              <a:gd name="connsiteY0" fmla="*/ 1322147 h 1375065"/>
              <a:gd name="connsiteX1" fmla="*/ 1208809 w 6098309"/>
              <a:gd name="connsiteY1" fmla="*/ 1315797 h 1375065"/>
              <a:gd name="connsiteX2" fmla="*/ 1653309 w 6098309"/>
              <a:gd name="connsiteY2" fmla="*/ 33097 h 1375065"/>
              <a:gd name="connsiteX3" fmla="*/ 2142259 w 6098309"/>
              <a:gd name="connsiteY3" fmla="*/ 1322147 h 1375065"/>
              <a:gd name="connsiteX4" fmla="*/ 3609109 w 6098309"/>
              <a:gd name="connsiteY4" fmla="*/ 1322148 h 1375065"/>
              <a:gd name="connsiteX5" fmla="*/ 4587009 w 6098309"/>
              <a:gd name="connsiteY5" fmla="*/ 1004647 h 1375065"/>
              <a:gd name="connsiteX6" fmla="*/ 6098309 w 6098309"/>
              <a:gd name="connsiteY6" fmla="*/ 1004647 h 1375065"/>
              <a:gd name="connsiteX0" fmla="*/ 0 w 6098309"/>
              <a:gd name="connsiteY0" fmla="*/ 1322147 h 1322148"/>
              <a:gd name="connsiteX1" fmla="*/ 1208809 w 6098309"/>
              <a:gd name="connsiteY1" fmla="*/ 1315797 h 1322148"/>
              <a:gd name="connsiteX2" fmla="*/ 1653309 w 6098309"/>
              <a:gd name="connsiteY2" fmla="*/ 33097 h 1322148"/>
              <a:gd name="connsiteX3" fmla="*/ 2142259 w 6098309"/>
              <a:gd name="connsiteY3" fmla="*/ 1322147 h 1322148"/>
              <a:gd name="connsiteX4" fmla="*/ 3609109 w 6098309"/>
              <a:gd name="connsiteY4" fmla="*/ 1322148 h 1322148"/>
              <a:gd name="connsiteX5" fmla="*/ 4587009 w 6098309"/>
              <a:gd name="connsiteY5" fmla="*/ 1322148 h 1322148"/>
              <a:gd name="connsiteX6" fmla="*/ 6098309 w 6098309"/>
              <a:gd name="connsiteY6" fmla="*/ 1004647 h 1322148"/>
              <a:gd name="connsiteX0" fmla="*/ 0 w 6098309"/>
              <a:gd name="connsiteY0" fmla="*/ 1322147 h 1322148"/>
              <a:gd name="connsiteX1" fmla="*/ 1208809 w 6098309"/>
              <a:gd name="connsiteY1" fmla="*/ 1315797 h 1322148"/>
              <a:gd name="connsiteX2" fmla="*/ 1653309 w 6098309"/>
              <a:gd name="connsiteY2" fmla="*/ 33097 h 1322148"/>
              <a:gd name="connsiteX3" fmla="*/ 2142259 w 6098309"/>
              <a:gd name="connsiteY3" fmla="*/ 1322147 h 1322148"/>
              <a:gd name="connsiteX4" fmla="*/ 3609109 w 6098309"/>
              <a:gd name="connsiteY4" fmla="*/ 1322148 h 1322148"/>
              <a:gd name="connsiteX5" fmla="*/ 4587009 w 6098309"/>
              <a:gd name="connsiteY5" fmla="*/ 1322148 h 1322148"/>
              <a:gd name="connsiteX6" fmla="*/ 6098309 w 6098309"/>
              <a:gd name="connsiteY6" fmla="*/ 1322148 h 1322148"/>
              <a:gd name="connsiteX0" fmla="*/ 0 w 6098309"/>
              <a:gd name="connsiteY0" fmla="*/ 1322147 h 1322148"/>
              <a:gd name="connsiteX1" fmla="*/ 1208809 w 6098309"/>
              <a:gd name="connsiteY1" fmla="*/ 1315797 h 1322148"/>
              <a:gd name="connsiteX2" fmla="*/ 1653309 w 6098309"/>
              <a:gd name="connsiteY2" fmla="*/ 33097 h 1322148"/>
              <a:gd name="connsiteX3" fmla="*/ 2142259 w 6098309"/>
              <a:gd name="connsiteY3" fmla="*/ 1322147 h 1322148"/>
              <a:gd name="connsiteX4" fmla="*/ 3609109 w 6098309"/>
              <a:gd name="connsiteY4" fmla="*/ 1322148 h 1322148"/>
              <a:gd name="connsiteX5" fmla="*/ 4098059 w 6098309"/>
              <a:gd name="connsiteY5" fmla="*/ 33098 h 1322148"/>
              <a:gd name="connsiteX6" fmla="*/ 4587009 w 6098309"/>
              <a:gd name="connsiteY6" fmla="*/ 1322148 h 1322148"/>
              <a:gd name="connsiteX7" fmla="*/ 6098309 w 6098309"/>
              <a:gd name="connsiteY7" fmla="*/ 1322148 h 1322148"/>
              <a:gd name="connsiteX0" fmla="*/ 0 w 6098309"/>
              <a:gd name="connsiteY0" fmla="*/ 1322147 h 1372178"/>
              <a:gd name="connsiteX1" fmla="*/ 1208809 w 6098309"/>
              <a:gd name="connsiteY1" fmla="*/ 1315797 h 1372178"/>
              <a:gd name="connsiteX2" fmla="*/ 1653309 w 6098309"/>
              <a:gd name="connsiteY2" fmla="*/ 33097 h 1372178"/>
              <a:gd name="connsiteX3" fmla="*/ 2142259 w 6098309"/>
              <a:gd name="connsiteY3" fmla="*/ 1322147 h 1372178"/>
              <a:gd name="connsiteX4" fmla="*/ 3609109 w 6098309"/>
              <a:gd name="connsiteY4" fmla="*/ 1322148 h 1372178"/>
              <a:gd name="connsiteX5" fmla="*/ 4098059 w 6098309"/>
              <a:gd name="connsiteY5" fmla="*/ 33098 h 1372178"/>
              <a:gd name="connsiteX6" fmla="*/ 4587009 w 6098309"/>
              <a:gd name="connsiteY6" fmla="*/ 1322148 h 1372178"/>
              <a:gd name="connsiteX7" fmla="*/ 6098309 w 6098309"/>
              <a:gd name="connsiteY7" fmla="*/ 1322148 h 1372178"/>
              <a:gd name="connsiteX0" fmla="*/ 0 w 6098309"/>
              <a:gd name="connsiteY0" fmla="*/ 1322147 h 1352551"/>
              <a:gd name="connsiteX1" fmla="*/ 1208809 w 6098309"/>
              <a:gd name="connsiteY1" fmla="*/ 1315797 h 1352551"/>
              <a:gd name="connsiteX2" fmla="*/ 1653309 w 6098309"/>
              <a:gd name="connsiteY2" fmla="*/ 33097 h 1352551"/>
              <a:gd name="connsiteX3" fmla="*/ 2142259 w 6098309"/>
              <a:gd name="connsiteY3" fmla="*/ 1322147 h 1352551"/>
              <a:gd name="connsiteX4" fmla="*/ 3609109 w 6098309"/>
              <a:gd name="connsiteY4" fmla="*/ 1322148 h 1352551"/>
              <a:gd name="connsiteX5" fmla="*/ 4098059 w 6098309"/>
              <a:gd name="connsiteY5" fmla="*/ 33098 h 1352551"/>
              <a:gd name="connsiteX6" fmla="*/ 4587009 w 6098309"/>
              <a:gd name="connsiteY6" fmla="*/ 1322148 h 1352551"/>
              <a:gd name="connsiteX7" fmla="*/ 6098309 w 6098309"/>
              <a:gd name="connsiteY7" fmla="*/ 1322148 h 1352551"/>
              <a:gd name="connsiteX0" fmla="*/ 0 w 6098309"/>
              <a:gd name="connsiteY0" fmla="*/ 1322147 h 1352551"/>
              <a:gd name="connsiteX1" fmla="*/ 1208809 w 6098309"/>
              <a:gd name="connsiteY1" fmla="*/ 1315797 h 1352551"/>
              <a:gd name="connsiteX2" fmla="*/ 1653309 w 6098309"/>
              <a:gd name="connsiteY2" fmla="*/ 33097 h 1352551"/>
              <a:gd name="connsiteX3" fmla="*/ 2142259 w 6098309"/>
              <a:gd name="connsiteY3" fmla="*/ 1322147 h 1352551"/>
              <a:gd name="connsiteX4" fmla="*/ 3609109 w 6098309"/>
              <a:gd name="connsiteY4" fmla="*/ 1322148 h 1352551"/>
              <a:gd name="connsiteX5" fmla="*/ 4098059 w 6098309"/>
              <a:gd name="connsiteY5" fmla="*/ 33098 h 1352551"/>
              <a:gd name="connsiteX6" fmla="*/ 4587009 w 6098309"/>
              <a:gd name="connsiteY6" fmla="*/ 1322148 h 1352551"/>
              <a:gd name="connsiteX7" fmla="*/ 6098309 w 6098309"/>
              <a:gd name="connsiteY7" fmla="*/ 1322148 h 1352551"/>
              <a:gd name="connsiteX0" fmla="*/ 0 w 6098309"/>
              <a:gd name="connsiteY0" fmla="*/ 1322147 h 1322533"/>
              <a:gd name="connsiteX1" fmla="*/ 1208809 w 6098309"/>
              <a:gd name="connsiteY1" fmla="*/ 1315797 h 1322533"/>
              <a:gd name="connsiteX2" fmla="*/ 1653309 w 6098309"/>
              <a:gd name="connsiteY2" fmla="*/ 33097 h 1322533"/>
              <a:gd name="connsiteX3" fmla="*/ 2142259 w 6098309"/>
              <a:gd name="connsiteY3" fmla="*/ 1322147 h 1322533"/>
              <a:gd name="connsiteX4" fmla="*/ 3609109 w 6098309"/>
              <a:gd name="connsiteY4" fmla="*/ 1322148 h 1322533"/>
              <a:gd name="connsiteX5" fmla="*/ 4098059 w 6098309"/>
              <a:gd name="connsiteY5" fmla="*/ 33098 h 1322533"/>
              <a:gd name="connsiteX6" fmla="*/ 4587009 w 6098309"/>
              <a:gd name="connsiteY6" fmla="*/ 1322148 h 1322533"/>
              <a:gd name="connsiteX7" fmla="*/ 6098309 w 6098309"/>
              <a:gd name="connsiteY7" fmla="*/ 1322148 h 1322533"/>
              <a:gd name="connsiteX0" fmla="*/ 0 w 6098309"/>
              <a:gd name="connsiteY0" fmla="*/ 1322147 h 1322533"/>
              <a:gd name="connsiteX1" fmla="*/ 1208809 w 6098309"/>
              <a:gd name="connsiteY1" fmla="*/ 1315797 h 1322533"/>
              <a:gd name="connsiteX2" fmla="*/ 1653309 w 6098309"/>
              <a:gd name="connsiteY2" fmla="*/ 33097 h 1322533"/>
              <a:gd name="connsiteX3" fmla="*/ 2142259 w 6098309"/>
              <a:gd name="connsiteY3" fmla="*/ 1322147 h 1322533"/>
              <a:gd name="connsiteX4" fmla="*/ 3609109 w 6098309"/>
              <a:gd name="connsiteY4" fmla="*/ 1322148 h 1322533"/>
              <a:gd name="connsiteX5" fmla="*/ 4098059 w 6098309"/>
              <a:gd name="connsiteY5" fmla="*/ 33098 h 1322533"/>
              <a:gd name="connsiteX6" fmla="*/ 4587009 w 6098309"/>
              <a:gd name="connsiteY6" fmla="*/ 1322148 h 1322533"/>
              <a:gd name="connsiteX7" fmla="*/ 6098309 w 6098309"/>
              <a:gd name="connsiteY7" fmla="*/ 1322148 h 1322533"/>
              <a:gd name="connsiteX0" fmla="*/ 0 w 6098309"/>
              <a:gd name="connsiteY0" fmla="*/ 1322147 h 1322533"/>
              <a:gd name="connsiteX1" fmla="*/ 1208809 w 6098309"/>
              <a:gd name="connsiteY1" fmla="*/ 1315797 h 1322533"/>
              <a:gd name="connsiteX2" fmla="*/ 1653309 w 6098309"/>
              <a:gd name="connsiteY2" fmla="*/ 33097 h 1322533"/>
              <a:gd name="connsiteX3" fmla="*/ 2142259 w 6098309"/>
              <a:gd name="connsiteY3" fmla="*/ 1322147 h 1322533"/>
              <a:gd name="connsiteX4" fmla="*/ 3609109 w 6098309"/>
              <a:gd name="connsiteY4" fmla="*/ 1322148 h 1322533"/>
              <a:gd name="connsiteX5" fmla="*/ 4098059 w 6098309"/>
              <a:gd name="connsiteY5" fmla="*/ 404574 h 1322533"/>
              <a:gd name="connsiteX6" fmla="*/ 4587009 w 6098309"/>
              <a:gd name="connsiteY6" fmla="*/ 1322148 h 1322533"/>
              <a:gd name="connsiteX7" fmla="*/ 6098309 w 6098309"/>
              <a:gd name="connsiteY7" fmla="*/ 1322148 h 132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309" h="1322533">
                <a:moveTo>
                  <a:pt x="0" y="1322147"/>
                </a:moveTo>
                <a:lnTo>
                  <a:pt x="1208809" y="1315797"/>
                </a:lnTo>
                <a:cubicBezTo>
                  <a:pt x="1479935" y="1302712"/>
                  <a:pt x="1200919" y="0"/>
                  <a:pt x="1653309" y="33097"/>
                </a:cubicBezTo>
                <a:cubicBezTo>
                  <a:pt x="2021801" y="15394"/>
                  <a:pt x="1919240" y="1322533"/>
                  <a:pt x="2142259" y="1322147"/>
                </a:cubicBezTo>
                <a:cubicBezTo>
                  <a:pt x="2641408" y="1309928"/>
                  <a:pt x="3201651" y="1322148"/>
                  <a:pt x="3609109" y="1322148"/>
                </a:cubicBezTo>
                <a:cubicBezTo>
                  <a:pt x="3927475" y="1321090"/>
                  <a:pt x="3935076" y="404574"/>
                  <a:pt x="4098059" y="404574"/>
                </a:cubicBezTo>
                <a:cubicBezTo>
                  <a:pt x="4261042" y="404574"/>
                  <a:pt x="4246033" y="1321090"/>
                  <a:pt x="4587009" y="1322148"/>
                </a:cubicBezTo>
                <a:cubicBezTo>
                  <a:pt x="5269922" y="1320320"/>
                  <a:pt x="5796107" y="1305119"/>
                  <a:pt x="6098309" y="1322148"/>
                </a:cubicBezTo>
              </a:path>
            </a:pathLst>
          </a:cu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 rot="16200000" flipH="1">
            <a:off x="1127125" y="4518025"/>
            <a:ext cx="4000500" cy="44450"/>
          </a:xfrm>
          <a:prstGeom prst="line">
            <a:avLst/>
          </a:prstGeom>
          <a:ln w="25400">
            <a:solidFill>
              <a:srgbClr val="FF4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16200000" flipH="1">
            <a:off x="3616325" y="4473575"/>
            <a:ext cx="4000500" cy="44450"/>
          </a:xfrm>
          <a:prstGeom prst="line">
            <a:avLst/>
          </a:prstGeom>
          <a:ln w="25400">
            <a:solidFill>
              <a:srgbClr val="FF4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3016250" y="4895850"/>
            <a:ext cx="222250" cy="222250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016250" y="3073400"/>
            <a:ext cx="222250" cy="222250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505450" y="2851150"/>
            <a:ext cx="222250" cy="222250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505450" y="5295900"/>
            <a:ext cx="222250" cy="222250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741" name="テキスト ボックス 25"/>
          <p:cNvSpPr txBox="1">
            <a:spLocks noChangeArrowheads="1"/>
          </p:cNvSpPr>
          <p:nvPr/>
        </p:nvSpPr>
        <p:spPr bwMode="auto">
          <a:xfrm>
            <a:off x="501650" y="5076825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傾きの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大きさ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AC40B6D-4F1D-491C-8D0D-FB6874ECA3C2}" type="slidenum">
              <a:rPr lang="en-US" altLang="ja-JP" sz="2000"/>
              <a:pPr eaLnBrk="1" hangingPunct="1"/>
              <a:t>52</a:t>
            </a:fld>
            <a:endParaRPr lang="en-US" altLang="ja-JP" sz="2000"/>
          </a:p>
        </p:txBody>
      </p:sp>
      <p:sp>
        <p:nvSpPr>
          <p:cNvPr id="317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0"/>
            <a:ext cx="8229600" cy="1143000"/>
          </a:xfrm>
        </p:spPr>
        <p:txBody>
          <a:bodyPr/>
          <a:lstStyle/>
          <a:p>
            <a:r>
              <a:rPr lang="en-US" altLang="ja-JP" smtClean="0"/>
              <a:t>1D: Canny </a:t>
            </a:r>
            <a:r>
              <a:rPr lang="ja-JP" altLang="en-US" smtClean="0"/>
              <a:t>エッジ抽出</a:t>
            </a:r>
          </a:p>
        </p:txBody>
      </p:sp>
      <p:sp>
        <p:nvSpPr>
          <p:cNvPr id="31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6450"/>
            <a:ext cx="8229600" cy="1154113"/>
          </a:xfrm>
        </p:spPr>
        <p:txBody>
          <a:bodyPr/>
          <a:lstStyle/>
          <a:p>
            <a:r>
              <a:rPr lang="ja-JP" altLang="en-US" smtClean="0"/>
              <a:t>傾きの大きさが両側の隣よりも大きい</a:t>
            </a:r>
            <a:endParaRPr lang="en-US" altLang="ja-JP" smtClean="0"/>
          </a:p>
        </p:txBody>
      </p:sp>
      <p:cxnSp>
        <p:nvCxnSpPr>
          <p:cNvPr id="4" name="直線矢印コネクタ 3"/>
          <p:cNvCxnSpPr/>
          <p:nvPr/>
        </p:nvCxnSpPr>
        <p:spPr>
          <a:xfrm rot="5400000" flipH="1" flipV="1">
            <a:off x="415926" y="3598862"/>
            <a:ext cx="2000250" cy="317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882650" y="4287838"/>
            <a:ext cx="7067550" cy="2222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838200" y="2376488"/>
          <a:ext cx="447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数式" r:id="rId3" imgW="152280" imgH="203040" progId="Equation.3">
                  <p:embed/>
                </p:oleObj>
              </mc:Choice>
              <mc:Fallback>
                <p:oleObj name="数式" r:id="rId3" imgW="1522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76488"/>
                        <a:ext cx="4476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7"/>
          <p:cNvGraphicFramePr>
            <a:graphicFrameLocks noChangeAspect="1"/>
          </p:cNvGraphicFramePr>
          <p:nvPr/>
        </p:nvGraphicFramePr>
        <p:xfrm>
          <a:off x="8083550" y="406558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数式" r:id="rId5" imgW="126720" imgH="139680" progId="Equation.3">
                  <p:embed/>
                </p:oleObj>
              </mc:Choice>
              <mc:Fallback>
                <p:oleObj name="数式" r:id="rId5" imgW="126720" imgH="139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550" y="406558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フリーフォーム 7"/>
          <p:cNvSpPr/>
          <p:nvPr/>
        </p:nvSpPr>
        <p:spPr>
          <a:xfrm>
            <a:off x="1497013" y="2811463"/>
            <a:ext cx="6097587" cy="1031875"/>
          </a:xfrm>
          <a:custGeom>
            <a:avLst/>
            <a:gdLst>
              <a:gd name="connsiteX0" fmla="*/ 0 w 3065318"/>
              <a:gd name="connsiteY0" fmla="*/ 1151659 h 1321377"/>
              <a:gd name="connsiteX1" fmla="*/ 1309254 w 3065318"/>
              <a:gd name="connsiteY1" fmla="*/ 1151659 h 1321377"/>
              <a:gd name="connsiteX2" fmla="*/ 1724891 w 3065318"/>
              <a:gd name="connsiteY2" fmla="*/ 1151659 h 1321377"/>
              <a:gd name="connsiteX3" fmla="*/ 2182091 w 3065318"/>
              <a:gd name="connsiteY3" fmla="*/ 133350 h 1321377"/>
              <a:gd name="connsiteX4" fmla="*/ 2421082 w 3065318"/>
              <a:gd name="connsiteY4" fmla="*/ 351559 h 1321377"/>
              <a:gd name="connsiteX5" fmla="*/ 3065318 w 3065318"/>
              <a:gd name="connsiteY5" fmla="*/ 642504 h 1321377"/>
              <a:gd name="connsiteX0" fmla="*/ 0 w 6009409"/>
              <a:gd name="connsiteY0" fmla="*/ 1151659 h 1321377"/>
              <a:gd name="connsiteX1" fmla="*/ 1309254 w 6009409"/>
              <a:gd name="connsiteY1" fmla="*/ 1151659 h 1321377"/>
              <a:gd name="connsiteX2" fmla="*/ 1724891 w 6009409"/>
              <a:gd name="connsiteY2" fmla="*/ 1151659 h 1321377"/>
              <a:gd name="connsiteX3" fmla="*/ 2182091 w 6009409"/>
              <a:gd name="connsiteY3" fmla="*/ 133350 h 1321377"/>
              <a:gd name="connsiteX4" fmla="*/ 2421082 w 6009409"/>
              <a:gd name="connsiteY4" fmla="*/ 351559 h 1321377"/>
              <a:gd name="connsiteX5" fmla="*/ 6009409 w 6009409"/>
              <a:gd name="connsiteY5" fmla="*/ 967509 h 1321377"/>
              <a:gd name="connsiteX0" fmla="*/ 0 w 6009409"/>
              <a:gd name="connsiteY0" fmla="*/ 1071226 h 1240944"/>
              <a:gd name="connsiteX1" fmla="*/ 1309254 w 6009409"/>
              <a:gd name="connsiteY1" fmla="*/ 1071226 h 1240944"/>
              <a:gd name="connsiteX2" fmla="*/ 1724891 w 6009409"/>
              <a:gd name="connsiteY2" fmla="*/ 1071226 h 1240944"/>
              <a:gd name="connsiteX3" fmla="*/ 2182091 w 6009409"/>
              <a:gd name="connsiteY3" fmla="*/ 52917 h 1240944"/>
              <a:gd name="connsiteX4" fmla="*/ 4587009 w 6009409"/>
              <a:gd name="connsiteY4" fmla="*/ 753726 h 1240944"/>
              <a:gd name="connsiteX5" fmla="*/ 6009409 w 6009409"/>
              <a:gd name="connsiteY5" fmla="*/ 887076 h 1240944"/>
              <a:gd name="connsiteX0" fmla="*/ 0 w 6009409"/>
              <a:gd name="connsiteY0" fmla="*/ 1071226 h 1240944"/>
              <a:gd name="connsiteX1" fmla="*/ 1309254 w 6009409"/>
              <a:gd name="connsiteY1" fmla="*/ 1071226 h 1240944"/>
              <a:gd name="connsiteX2" fmla="*/ 1724891 w 6009409"/>
              <a:gd name="connsiteY2" fmla="*/ 1071226 h 1240944"/>
              <a:gd name="connsiteX3" fmla="*/ 2182091 w 6009409"/>
              <a:gd name="connsiteY3" fmla="*/ 52917 h 1240944"/>
              <a:gd name="connsiteX4" fmla="*/ 4587009 w 6009409"/>
              <a:gd name="connsiteY4" fmla="*/ 753726 h 1240944"/>
              <a:gd name="connsiteX5" fmla="*/ 6009409 w 6009409"/>
              <a:gd name="connsiteY5" fmla="*/ 887076 h 1240944"/>
              <a:gd name="connsiteX0" fmla="*/ 0 w 6053859"/>
              <a:gd name="connsiteY0" fmla="*/ 1071226 h 1240944"/>
              <a:gd name="connsiteX1" fmla="*/ 1309254 w 6053859"/>
              <a:gd name="connsiteY1" fmla="*/ 1071226 h 1240944"/>
              <a:gd name="connsiteX2" fmla="*/ 1724891 w 6053859"/>
              <a:gd name="connsiteY2" fmla="*/ 1071226 h 1240944"/>
              <a:gd name="connsiteX3" fmla="*/ 2182091 w 6053859"/>
              <a:gd name="connsiteY3" fmla="*/ 52917 h 1240944"/>
              <a:gd name="connsiteX4" fmla="*/ 4587009 w 6053859"/>
              <a:gd name="connsiteY4" fmla="*/ 753726 h 1240944"/>
              <a:gd name="connsiteX5" fmla="*/ 6053859 w 6053859"/>
              <a:gd name="connsiteY5" fmla="*/ 887075 h 1240944"/>
              <a:gd name="connsiteX0" fmla="*/ 0 w 6053859"/>
              <a:gd name="connsiteY0" fmla="*/ 1071226 h 1240944"/>
              <a:gd name="connsiteX1" fmla="*/ 1309254 w 6053859"/>
              <a:gd name="connsiteY1" fmla="*/ 1071226 h 1240944"/>
              <a:gd name="connsiteX2" fmla="*/ 1724891 w 6053859"/>
              <a:gd name="connsiteY2" fmla="*/ 1071226 h 1240944"/>
              <a:gd name="connsiteX3" fmla="*/ 2182091 w 6053859"/>
              <a:gd name="connsiteY3" fmla="*/ 52917 h 1240944"/>
              <a:gd name="connsiteX4" fmla="*/ 4587009 w 6053859"/>
              <a:gd name="connsiteY4" fmla="*/ 753726 h 1240944"/>
              <a:gd name="connsiteX5" fmla="*/ 6053859 w 6053859"/>
              <a:gd name="connsiteY5" fmla="*/ 887075 h 1240944"/>
              <a:gd name="connsiteX0" fmla="*/ 0 w 6098309"/>
              <a:gd name="connsiteY0" fmla="*/ 1071226 h 1240944"/>
              <a:gd name="connsiteX1" fmla="*/ 1309254 w 6098309"/>
              <a:gd name="connsiteY1" fmla="*/ 1071226 h 1240944"/>
              <a:gd name="connsiteX2" fmla="*/ 1724891 w 6098309"/>
              <a:gd name="connsiteY2" fmla="*/ 1071226 h 1240944"/>
              <a:gd name="connsiteX3" fmla="*/ 2182091 w 6098309"/>
              <a:gd name="connsiteY3" fmla="*/ 52917 h 1240944"/>
              <a:gd name="connsiteX4" fmla="*/ 4587009 w 6098309"/>
              <a:gd name="connsiteY4" fmla="*/ 753726 h 1240944"/>
              <a:gd name="connsiteX5" fmla="*/ 6098309 w 6098309"/>
              <a:gd name="connsiteY5" fmla="*/ 842625 h 1240944"/>
              <a:gd name="connsiteX0" fmla="*/ 0 w 6098309"/>
              <a:gd name="connsiteY0" fmla="*/ 1071226 h 1240944"/>
              <a:gd name="connsiteX1" fmla="*/ 1309254 w 6098309"/>
              <a:gd name="connsiteY1" fmla="*/ 1071226 h 1240944"/>
              <a:gd name="connsiteX2" fmla="*/ 1724891 w 6098309"/>
              <a:gd name="connsiteY2" fmla="*/ 1071226 h 1240944"/>
              <a:gd name="connsiteX3" fmla="*/ 2182091 w 6098309"/>
              <a:gd name="connsiteY3" fmla="*/ 52917 h 1240944"/>
              <a:gd name="connsiteX4" fmla="*/ 4587009 w 6098309"/>
              <a:gd name="connsiteY4" fmla="*/ 753726 h 1240944"/>
              <a:gd name="connsiteX5" fmla="*/ 6098309 w 6098309"/>
              <a:gd name="connsiteY5" fmla="*/ 842625 h 1240944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961158 h 1359477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961158 h 1359477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872259 h 1359477"/>
              <a:gd name="connsiteX0" fmla="*/ 0 w 6098309"/>
              <a:gd name="connsiteY0" fmla="*/ 1189759 h 1189759"/>
              <a:gd name="connsiteX1" fmla="*/ 1309254 w 6098309"/>
              <a:gd name="connsiteY1" fmla="*/ 1189759 h 1189759"/>
              <a:gd name="connsiteX2" fmla="*/ 2182091 w 6098309"/>
              <a:gd name="connsiteY2" fmla="*/ 171450 h 1189759"/>
              <a:gd name="connsiteX3" fmla="*/ 3698009 w 6098309"/>
              <a:gd name="connsiteY3" fmla="*/ 161058 h 1189759"/>
              <a:gd name="connsiteX4" fmla="*/ 4587009 w 6098309"/>
              <a:gd name="connsiteY4" fmla="*/ 872259 h 1189759"/>
              <a:gd name="connsiteX5" fmla="*/ 6098309 w 6098309"/>
              <a:gd name="connsiteY5" fmla="*/ 872259 h 1189759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145502 h 1162820"/>
              <a:gd name="connsiteX1" fmla="*/ 1208809 w 6098309"/>
              <a:gd name="connsiteY1" fmla="*/ 1139152 h 1162820"/>
              <a:gd name="connsiteX2" fmla="*/ 2182091 w 6098309"/>
              <a:gd name="connsiteY2" fmla="*/ 127193 h 1162820"/>
              <a:gd name="connsiteX3" fmla="*/ 3698009 w 6098309"/>
              <a:gd name="connsiteY3" fmla="*/ 116801 h 1162820"/>
              <a:gd name="connsiteX4" fmla="*/ 4587009 w 6098309"/>
              <a:gd name="connsiteY4" fmla="*/ 828002 h 1162820"/>
              <a:gd name="connsiteX5" fmla="*/ 6098309 w 6098309"/>
              <a:gd name="connsiteY5" fmla="*/ 828002 h 1162820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82091 w 6098309"/>
              <a:gd name="connsiteY2" fmla="*/ 14625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  <a:gd name="connsiteX0" fmla="*/ 0 w 6098309"/>
              <a:gd name="connsiteY0" fmla="*/ 1032934 h 1032934"/>
              <a:gd name="connsiteX1" fmla="*/ 1208809 w 6098309"/>
              <a:gd name="connsiteY1" fmla="*/ 1026584 h 1032934"/>
              <a:gd name="connsiteX2" fmla="*/ 2142259 w 6098309"/>
              <a:gd name="connsiteY2" fmla="*/ 10584 h 1032934"/>
              <a:gd name="connsiteX3" fmla="*/ 3698009 w 6098309"/>
              <a:gd name="connsiteY3" fmla="*/ 4233 h 1032934"/>
              <a:gd name="connsiteX4" fmla="*/ 4587009 w 6098309"/>
              <a:gd name="connsiteY4" fmla="*/ 715434 h 1032934"/>
              <a:gd name="connsiteX5" fmla="*/ 6098309 w 6098309"/>
              <a:gd name="connsiteY5" fmla="*/ 7154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309" h="1032934">
                <a:moveTo>
                  <a:pt x="0" y="1032934"/>
                </a:moveTo>
                <a:lnTo>
                  <a:pt x="1208809" y="1026584"/>
                </a:lnTo>
                <a:lnTo>
                  <a:pt x="2142259" y="10584"/>
                </a:lnTo>
                <a:cubicBezTo>
                  <a:pt x="2573867" y="25497"/>
                  <a:pt x="3241194" y="0"/>
                  <a:pt x="3698009" y="4233"/>
                </a:cubicBezTo>
                <a:lnTo>
                  <a:pt x="4587009" y="715434"/>
                </a:lnTo>
                <a:cubicBezTo>
                  <a:pt x="5269922" y="713606"/>
                  <a:pt x="5796107" y="698405"/>
                  <a:pt x="6098309" y="715434"/>
                </a:cubicBezTo>
              </a:path>
            </a:pathLst>
          </a:cu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415926" y="5805487"/>
            <a:ext cx="2000250" cy="317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882650" y="6494463"/>
            <a:ext cx="7067550" cy="2222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60400" y="4570413"/>
          <a:ext cx="6715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数式" r:id="rId7" imgW="228600" imgH="253800" progId="Equation.3">
                  <p:embed/>
                </p:oleObj>
              </mc:Choice>
              <mc:Fallback>
                <p:oleObj name="数式" r:id="rId7" imgW="2286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570413"/>
                        <a:ext cx="67151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8"/>
          <p:cNvGraphicFramePr>
            <a:graphicFrameLocks noChangeAspect="1"/>
          </p:cNvGraphicFramePr>
          <p:nvPr/>
        </p:nvGraphicFramePr>
        <p:xfrm>
          <a:off x="8083550" y="6272213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数式" r:id="rId9" imgW="126720" imgH="139680" progId="Equation.3">
                  <p:embed/>
                </p:oleObj>
              </mc:Choice>
              <mc:Fallback>
                <p:oleObj name="数式" r:id="rId9" imgW="12672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550" y="6272213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フリーフォーム 12"/>
          <p:cNvSpPr/>
          <p:nvPr/>
        </p:nvSpPr>
        <p:spPr>
          <a:xfrm>
            <a:off x="1497013" y="5205413"/>
            <a:ext cx="6097587" cy="1304925"/>
          </a:xfrm>
          <a:custGeom>
            <a:avLst/>
            <a:gdLst>
              <a:gd name="connsiteX0" fmla="*/ 0 w 3065318"/>
              <a:gd name="connsiteY0" fmla="*/ 1151659 h 1321377"/>
              <a:gd name="connsiteX1" fmla="*/ 1309254 w 3065318"/>
              <a:gd name="connsiteY1" fmla="*/ 1151659 h 1321377"/>
              <a:gd name="connsiteX2" fmla="*/ 1724891 w 3065318"/>
              <a:gd name="connsiteY2" fmla="*/ 1151659 h 1321377"/>
              <a:gd name="connsiteX3" fmla="*/ 2182091 w 3065318"/>
              <a:gd name="connsiteY3" fmla="*/ 133350 h 1321377"/>
              <a:gd name="connsiteX4" fmla="*/ 2421082 w 3065318"/>
              <a:gd name="connsiteY4" fmla="*/ 351559 h 1321377"/>
              <a:gd name="connsiteX5" fmla="*/ 3065318 w 3065318"/>
              <a:gd name="connsiteY5" fmla="*/ 642504 h 1321377"/>
              <a:gd name="connsiteX0" fmla="*/ 0 w 6009409"/>
              <a:gd name="connsiteY0" fmla="*/ 1151659 h 1321377"/>
              <a:gd name="connsiteX1" fmla="*/ 1309254 w 6009409"/>
              <a:gd name="connsiteY1" fmla="*/ 1151659 h 1321377"/>
              <a:gd name="connsiteX2" fmla="*/ 1724891 w 6009409"/>
              <a:gd name="connsiteY2" fmla="*/ 1151659 h 1321377"/>
              <a:gd name="connsiteX3" fmla="*/ 2182091 w 6009409"/>
              <a:gd name="connsiteY3" fmla="*/ 133350 h 1321377"/>
              <a:gd name="connsiteX4" fmla="*/ 2421082 w 6009409"/>
              <a:gd name="connsiteY4" fmla="*/ 351559 h 1321377"/>
              <a:gd name="connsiteX5" fmla="*/ 6009409 w 6009409"/>
              <a:gd name="connsiteY5" fmla="*/ 967509 h 1321377"/>
              <a:gd name="connsiteX0" fmla="*/ 0 w 6009409"/>
              <a:gd name="connsiteY0" fmla="*/ 1071226 h 1240944"/>
              <a:gd name="connsiteX1" fmla="*/ 1309254 w 6009409"/>
              <a:gd name="connsiteY1" fmla="*/ 1071226 h 1240944"/>
              <a:gd name="connsiteX2" fmla="*/ 1724891 w 6009409"/>
              <a:gd name="connsiteY2" fmla="*/ 1071226 h 1240944"/>
              <a:gd name="connsiteX3" fmla="*/ 2182091 w 6009409"/>
              <a:gd name="connsiteY3" fmla="*/ 52917 h 1240944"/>
              <a:gd name="connsiteX4" fmla="*/ 4587009 w 6009409"/>
              <a:gd name="connsiteY4" fmla="*/ 753726 h 1240944"/>
              <a:gd name="connsiteX5" fmla="*/ 6009409 w 6009409"/>
              <a:gd name="connsiteY5" fmla="*/ 887076 h 1240944"/>
              <a:gd name="connsiteX0" fmla="*/ 0 w 6009409"/>
              <a:gd name="connsiteY0" fmla="*/ 1071226 h 1240944"/>
              <a:gd name="connsiteX1" fmla="*/ 1309254 w 6009409"/>
              <a:gd name="connsiteY1" fmla="*/ 1071226 h 1240944"/>
              <a:gd name="connsiteX2" fmla="*/ 1724891 w 6009409"/>
              <a:gd name="connsiteY2" fmla="*/ 1071226 h 1240944"/>
              <a:gd name="connsiteX3" fmla="*/ 2182091 w 6009409"/>
              <a:gd name="connsiteY3" fmla="*/ 52917 h 1240944"/>
              <a:gd name="connsiteX4" fmla="*/ 4587009 w 6009409"/>
              <a:gd name="connsiteY4" fmla="*/ 753726 h 1240944"/>
              <a:gd name="connsiteX5" fmla="*/ 6009409 w 6009409"/>
              <a:gd name="connsiteY5" fmla="*/ 887076 h 1240944"/>
              <a:gd name="connsiteX0" fmla="*/ 0 w 6053859"/>
              <a:gd name="connsiteY0" fmla="*/ 1071226 h 1240944"/>
              <a:gd name="connsiteX1" fmla="*/ 1309254 w 6053859"/>
              <a:gd name="connsiteY1" fmla="*/ 1071226 h 1240944"/>
              <a:gd name="connsiteX2" fmla="*/ 1724891 w 6053859"/>
              <a:gd name="connsiteY2" fmla="*/ 1071226 h 1240944"/>
              <a:gd name="connsiteX3" fmla="*/ 2182091 w 6053859"/>
              <a:gd name="connsiteY3" fmla="*/ 52917 h 1240944"/>
              <a:gd name="connsiteX4" fmla="*/ 4587009 w 6053859"/>
              <a:gd name="connsiteY4" fmla="*/ 753726 h 1240944"/>
              <a:gd name="connsiteX5" fmla="*/ 6053859 w 6053859"/>
              <a:gd name="connsiteY5" fmla="*/ 887075 h 1240944"/>
              <a:gd name="connsiteX0" fmla="*/ 0 w 6053859"/>
              <a:gd name="connsiteY0" fmla="*/ 1071226 h 1240944"/>
              <a:gd name="connsiteX1" fmla="*/ 1309254 w 6053859"/>
              <a:gd name="connsiteY1" fmla="*/ 1071226 h 1240944"/>
              <a:gd name="connsiteX2" fmla="*/ 1724891 w 6053859"/>
              <a:gd name="connsiteY2" fmla="*/ 1071226 h 1240944"/>
              <a:gd name="connsiteX3" fmla="*/ 2182091 w 6053859"/>
              <a:gd name="connsiteY3" fmla="*/ 52917 h 1240944"/>
              <a:gd name="connsiteX4" fmla="*/ 4587009 w 6053859"/>
              <a:gd name="connsiteY4" fmla="*/ 753726 h 1240944"/>
              <a:gd name="connsiteX5" fmla="*/ 6053859 w 6053859"/>
              <a:gd name="connsiteY5" fmla="*/ 887075 h 1240944"/>
              <a:gd name="connsiteX0" fmla="*/ 0 w 6098309"/>
              <a:gd name="connsiteY0" fmla="*/ 1071226 h 1240944"/>
              <a:gd name="connsiteX1" fmla="*/ 1309254 w 6098309"/>
              <a:gd name="connsiteY1" fmla="*/ 1071226 h 1240944"/>
              <a:gd name="connsiteX2" fmla="*/ 1724891 w 6098309"/>
              <a:gd name="connsiteY2" fmla="*/ 1071226 h 1240944"/>
              <a:gd name="connsiteX3" fmla="*/ 2182091 w 6098309"/>
              <a:gd name="connsiteY3" fmla="*/ 52917 h 1240944"/>
              <a:gd name="connsiteX4" fmla="*/ 4587009 w 6098309"/>
              <a:gd name="connsiteY4" fmla="*/ 753726 h 1240944"/>
              <a:gd name="connsiteX5" fmla="*/ 6098309 w 6098309"/>
              <a:gd name="connsiteY5" fmla="*/ 842625 h 1240944"/>
              <a:gd name="connsiteX0" fmla="*/ 0 w 6098309"/>
              <a:gd name="connsiteY0" fmla="*/ 1071226 h 1240944"/>
              <a:gd name="connsiteX1" fmla="*/ 1309254 w 6098309"/>
              <a:gd name="connsiteY1" fmla="*/ 1071226 h 1240944"/>
              <a:gd name="connsiteX2" fmla="*/ 1724891 w 6098309"/>
              <a:gd name="connsiteY2" fmla="*/ 1071226 h 1240944"/>
              <a:gd name="connsiteX3" fmla="*/ 2182091 w 6098309"/>
              <a:gd name="connsiteY3" fmla="*/ 52917 h 1240944"/>
              <a:gd name="connsiteX4" fmla="*/ 4587009 w 6098309"/>
              <a:gd name="connsiteY4" fmla="*/ 753726 h 1240944"/>
              <a:gd name="connsiteX5" fmla="*/ 6098309 w 6098309"/>
              <a:gd name="connsiteY5" fmla="*/ 842625 h 1240944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961158 h 1359477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961158 h 1359477"/>
              <a:gd name="connsiteX0" fmla="*/ 0 w 6098309"/>
              <a:gd name="connsiteY0" fmla="*/ 1189759 h 1359477"/>
              <a:gd name="connsiteX1" fmla="*/ 1309254 w 6098309"/>
              <a:gd name="connsiteY1" fmla="*/ 1189759 h 1359477"/>
              <a:gd name="connsiteX2" fmla="*/ 1724891 w 6098309"/>
              <a:gd name="connsiteY2" fmla="*/ 1189759 h 1359477"/>
              <a:gd name="connsiteX3" fmla="*/ 2182091 w 6098309"/>
              <a:gd name="connsiteY3" fmla="*/ 171450 h 1359477"/>
              <a:gd name="connsiteX4" fmla="*/ 3698009 w 6098309"/>
              <a:gd name="connsiteY4" fmla="*/ 161058 h 1359477"/>
              <a:gd name="connsiteX5" fmla="*/ 4587009 w 6098309"/>
              <a:gd name="connsiteY5" fmla="*/ 872259 h 1359477"/>
              <a:gd name="connsiteX6" fmla="*/ 6098309 w 6098309"/>
              <a:gd name="connsiteY6" fmla="*/ 872259 h 1359477"/>
              <a:gd name="connsiteX0" fmla="*/ 0 w 6098309"/>
              <a:gd name="connsiteY0" fmla="*/ 1189759 h 1189759"/>
              <a:gd name="connsiteX1" fmla="*/ 1309254 w 6098309"/>
              <a:gd name="connsiteY1" fmla="*/ 1189759 h 1189759"/>
              <a:gd name="connsiteX2" fmla="*/ 2182091 w 6098309"/>
              <a:gd name="connsiteY2" fmla="*/ 171450 h 1189759"/>
              <a:gd name="connsiteX3" fmla="*/ 3698009 w 6098309"/>
              <a:gd name="connsiteY3" fmla="*/ 161058 h 1189759"/>
              <a:gd name="connsiteX4" fmla="*/ 4587009 w 6098309"/>
              <a:gd name="connsiteY4" fmla="*/ 872259 h 1189759"/>
              <a:gd name="connsiteX5" fmla="*/ 6098309 w 6098309"/>
              <a:gd name="connsiteY5" fmla="*/ 872259 h 1189759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88701 h 1188701"/>
              <a:gd name="connsiteX1" fmla="*/ 1208809 w 6098309"/>
              <a:gd name="connsiteY1" fmla="*/ 1182351 h 1188701"/>
              <a:gd name="connsiteX2" fmla="*/ 2182091 w 6098309"/>
              <a:gd name="connsiteY2" fmla="*/ 170392 h 1188701"/>
              <a:gd name="connsiteX3" fmla="*/ 3698009 w 6098309"/>
              <a:gd name="connsiteY3" fmla="*/ 160000 h 1188701"/>
              <a:gd name="connsiteX4" fmla="*/ 4587009 w 6098309"/>
              <a:gd name="connsiteY4" fmla="*/ 871201 h 1188701"/>
              <a:gd name="connsiteX5" fmla="*/ 6098309 w 6098309"/>
              <a:gd name="connsiteY5" fmla="*/ 871201 h 1188701"/>
              <a:gd name="connsiteX0" fmla="*/ 0 w 6098309"/>
              <a:gd name="connsiteY0" fmla="*/ 1145502 h 1145502"/>
              <a:gd name="connsiteX1" fmla="*/ 1208809 w 6098309"/>
              <a:gd name="connsiteY1" fmla="*/ 1139152 h 1145502"/>
              <a:gd name="connsiteX2" fmla="*/ 2182091 w 6098309"/>
              <a:gd name="connsiteY2" fmla="*/ 127193 h 1145502"/>
              <a:gd name="connsiteX3" fmla="*/ 3698009 w 6098309"/>
              <a:gd name="connsiteY3" fmla="*/ 116801 h 1145502"/>
              <a:gd name="connsiteX4" fmla="*/ 4587009 w 6098309"/>
              <a:gd name="connsiteY4" fmla="*/ 828002 h 1145502"/>
              <a:gd name="connsiteX5" fmla="*/ 6098309 w 6098309"/>
              <a:gd name="connsiteY5" fmla="*/ 828002 h 1145502"/>
              <a:gd name="connsiteX0" fmla="*/ 0 w 6098309"/>
              <a:gd name="connsiteY0" fmla="*/ 1081618 h 1081618"/>
              <a:gd name="connsiteX1" fmla="*/ 1208809 w 6098309"/>
              <a:gd name="connsiteY1" fmla="*/ 1075268 h 1081618"/>
              <a:gd name="connsiteX2" fmla="*/ 2142259 w 6098309"/>
              <a:gd name="connsiteY2" fmla="*/ 1081618 h 1081618"/>
              <a:gd name="connsiteX3" fmla="*/ 3698009 w 6098309"/>
              <a:gd name="connsiteY3" fmla="*/ 52917 h 1081618"/>
              <a:gd name="connsiteX4" fmla="*/ 4587009 w 6098309"/>
              <a:gd name="connsiteY4" fmla="*/ 764118 h 1081618"/>
              <a:gd name="connsiteX5" fmla="*/ 6098309 w 6098309"/>
              <a:gd name="connsiteY5" fmla="*/ 764118 h 1081618"/>
              <a:gd name="connsiteX0" fmla="*/ 0 w 6098309"/>
              <a:gd name="connsiteY0" fmla="*/ 1289050 h 1289050"/>
              <a:gd name="connsiteX1" fmla="*/ 1208809 w 6098309"/>
              <a:gd name="connsiteY1" fmla="*/ 1282700 h 1289050"/>
              <a:gd name="connsiteX2" fmla="*/ 1653309 w 6098309"/>
              <a:gd name="connsiteY2" fmla="*/ 0 h 1289050"/>
              <a:gd name="connsiteX3" fmla="*/ 2142259 w 6098309"/>
              <a:gd name="connsiteY3" fmla="*/ 1289050 h 1289050"/>
              <a:gd name="connsiteX4" fmla="*/ 3698009 w 6098309"/>
              <a:gd name="connsiteY4" fmla="*/ 260349 h 1289050"/>
              <a:gd name="connsiteX5" fmla="*/ 4587009 w 6098309"/>
              <a:gd name="connsiteY5" fmla="*/ 971550 h 1289050"/>
              <a:gd name="connsiteX6" fmla="*/ 6098309 w 6098309"/>
              <a:gd name="connsiteY6" fmla="*/ 971550 h 1289050"/>
              <a:gd name="connsiteX0" fmla="*/ 0 w 6098309"/>
              <a:gd name="connsiteY0" fmla="*/ 1322147 h 1322147"/>
              <a:gd name="connsiteX1" fmla="*/ 1208809 w 6098309"/>
              <a:gd name="connsiteY1" fmla="*/ 1315797 h 1322147"/>
              <a:gd name="connsiteX2" fmla="*/ 1653309 w 6098309"/>
              <a:gd name="connsiteY2" fmla="*/ 33097 h 1322147"/>
              <a:gd name="connsiteX3" fmla="*/ 2142259 w 6098309"/>
              <a:gd name="connsiteY3" fmla="*/ 1322147 h 1322147"/>
              <a:gd name="connsiteX4" fmla="*/ 3698009 w 6098309"/>
              <a:gd name="connsiteY4" fmla="*/ 293446 h 1322147"/>
              <a:gd name="connsiteX5" fmla="*/ 4587009 w 6098309"/>
              <a:gd name="connsiteY5" fmla="*/ 1004647 h 1322147"/>
              <a:gd name="connsiteX6" fmla="*/ 6098309 w 6098309"/>
              <a:gd name="connsiteY6" fmla="*/ 1004647 h 1322147"/>
              <a:gd name="connsiteX0" fmla="*/ 0 w 6098309"/>
              <a:gd name="connsiteY0" fmla="*/ 1322147 h 1322147"/>
              <a:gd name="connsiteX1" fmla="*/ 1208809 w 6098309"/>
              <a:gd name="connsiteY1" fmla="*/ 1315797 h 1322147"/>
              <a:gd name="connsiteX2" fmla="*/ 1653309 w 6098309"/>
              <a:gd name="connsiteY2" fmla="*/ 33097 h 1322147"/>
              <a:gd name="connsiteX3" fmla="*/ 2142259 w 6098309"/>
              <a:gd name="connsiteY3" fmla="*/ 1322147 h 1322147"/>
              <a:gd name="connsiteX4" fmla="*/ 3698009 w 6098309"/>
              <a:gd name="connsiteY4" fmla="*/ 293446 h 1322147"/>
              <a:gd name="connsiteX5" fmla="*/ 4587009 w 6098309"/>
              <a:gd name="connsiteY5" fmla="*/ 1004647 h 1322147"/>
              <a:gd name="connsiteX6" fmla="*/ 6098309 w 6098309"/>
              <a:gd name="connsiteY6" fmla="*/ 1004647 h 1322147"/>
              <a:gd name="connsiteX0" fmla="*/ 0 w 6098309"/>
              <a:gd name="connsiteY0" fmla="*/ 1322147 h 1375065"/>
              <a:gd name="connsiteX1" fmla="*/ 1208809 w 6098309"/>
              <a:gd name="connsiteY1" fmla="*/ 1315797 h 1375065"/>
              <a:gd name="connsiteX2" fmla="*/ 1653309 w 6098309"/>
              <a:gd name="connsiteY2" fmla="*/ 33097 h 1375065"/>
              <a:gd name="connsiteX3" fmla="*/ 2142259 w 6098309"/>
              <a:gd name="connsiteY3" fmla="*/ 1322147 h 1375065"/>
              <a:gd name="connsiteX4" fmla="*/ 3609109 w 6098309"/>
              <a:gd name="connsiteY4" fmla="*/ 1322148 h 1375065"/>
              <a:gd name="connsiteX5" fmla="*/ 4587009 w 6098309"/>
              <a:gd name="connsiteY5" fmla="*/ 1004647 h 1375065"/>
              <a:gd name="connsiteX6" fmla="*/ 6098309 w 6098309"/>
              <a:gd name="connsiteY6" fmla="*/ 1004647 h 1375065"/>
              <a:gd name="connsiteX0" fmla="*/ 0 w 6098309"/>
              <a:gd name="connsiteY0" fmla="*/ 1322147 h 1322148"/>
              <a:gd name="connsiteX1" fmla="*/ 1208809 w 6098309"/>
              <a:gd name="connsiteY1" fmla="*/ 1315797 h 1322148"/>
              <a:gd name="connsiteX2" fmla="*/ 1653309 w 6098309"/>
              <a:gd name="connsiteY2" fmla="*/ 33097 h 1322148"/>
              <a:gd name="connsiteX3" fmla="*/ 2142259 w 6098309"/>
              <a:gd name="connsiteY3" fmla="*/ 1322147 h 1322148"/>
              <a:gd name="connsiteX4" fmla="*/ 3609109 w 6098309"/>
              <a:gd name="connsiteY4" fmla="*/ 1322148 h 1322148"/>
              <a:gd name="connsiteX5" fmla="*/ 4587009 w 6098309"/>
              <a:gd name="connsiteY5" fmla="*/ 1322148 h 1322148"/>
              <a:gd name="connsiteX6" fmla="*/ 6098309 w 6098309"/>
              <a:gd name="connsiteY6" fmla="*/ 1004647 h 1322148"/>
              <a:gd name="connsiteX0" fmla="*/ 0 w 6098309"/>
              <a:gd name="connsiteY0" fmla="*/ 1322147 h 1322148"/>
              <a:gd name="connsiteX1" fmla="*/ 1208809 w 6098309"/>
              <a:gd name="connsiteY1" fmla="*/ 1315797 h 1322148"/>
              <a:gd name="connsiteX2" fmla="*/ 1653309 w 6098309"/>
              <a:gd name="connsiteY2" fmla="*/ 33097 h 1322148"/>
              <a:gd name="connsiteX3" fmla="*/ 2142259 w 6098309"/>
              <a:gd name="connsiteY3" fmla="*/ 1322147 h 1322148"/>
              <a:gd name="connsiteX4" fmla="*/ 3609109 w 6098309"/>
              <a:gd name="connsiteY4" fmla="*/ 1322148 h 1322148"/>
              <a:gd name="connsiteX5" fmla="*/ 4587009 w 6098309"/>
              <a:gd name="connsiteY5" fmla="*/ 1322148 h 1322148"/>
              <a:gd name="connsiteX6" fmla="*/ 6098309 w 6098309"/>
              <a:gd name="connsiteY6" fmla="*/ 1322148 h 1322148"/>
              <a:gd name="connsiteX0" fmla="*/ 0 w 6098309"/>
              <a:gd name="connsiteY0" fmla="*/ 1322147 h 1322148"/>
              <a:gd name="connsiteX1" fmla="*/ 1208809 w 6098309"/>
              <a:gd name="connsiteY1" fmla="*/ 1315797 h 1322148"/>
              <a:gd name="connsiteX2" fmla="*/ 1653309 w 6098309"/>
              <a:gd name="connsiteY2" fmla="*/ 33097 h 1322148"/>
              <a:gd name="connsiteX3" fmla="*/ 2142259 w 6098309"/>
              <a:gd name="connsiteY3" fmla="*/ 1322147 h 1322148"/>
              <a:gd name="connsiteX4" fmla="*/ 3609109 w 6098309"/>
              <a:gd name="connsiteY4" fmla="*/ 1322148 h 1322148"/>
              <a:gd name="connsiteX5" fmla="*/ 4098059 w 6098309"/>
              <a:gd name="connsiteY5" fmla="*/ 33098 h 1322148"/>
              <a:gd name="connsiteX6" fmla="*/ 4587009 w 6098309"/>
              <a:gd name="connsiteY6" fmla="*/ 1322148 h 1322148"/>
              <a:gd name="connsiteX7" fmla="*/ 6098309 w 6098309"/>
              <a:gd name="connsiteY7" fmla="*/ 1322148 h 1322148"/>
              <a:gd name="connsiteX0" fmla="*/ 0 w 6098309"/>
              <a:gd name="connsiteY0" fmla="*/ 1322147 h 1372178"/>
              <a:gd name="connsiteX1" fmla="*/ 1208809 w 6098309"/>
              <a:gd name="connsiteY1" fmla="*/ 1315797 h 1372178"/>
              <a:gd name="connsiteX2" fmla="*/ 1653309 w 6098309"/>
              <a:gd name="connsiteY2" fmla="*/ 33097 h 1372178"/>
              <a:gd name="connsiteX3" fmla="*/ 2142259 w 6098309"/>
              <a:gd name="connsiteY3" fmla="*/ 1322147 h 1372178"/>
              <a:gd name="connsiteX4" fmla="*/ 3609109 w 6098309"/>
              <a:gd name="connsiteY4" fmla="*/ 1322148 h 1372178"/>
              <a:gd name="connsiteX5" fmla="*/ 4098059 w 6098309"/>
              <a:gd name="connsiteY5" fmla="*/ 33098 h 1372178"/>
              <a:gd name="connsiteX6" fmla="*/ 4587009 w 6098309"/>
              <a:gd name="connsiteY6" fmla="*/ 1322148 h 1372178"/>
              <a:gd name="connsiteX7" fmla="*/ 6098309 w 6098309"/>
              <a:gd name="connsiteY7" fmla="*/ 1322148 h 1372178"/>
              <a:gd name="connsiteX0" fmla="*/ 0 w 6098309"/>
              <a:gd name="connsiteY0" fmla="*/ 1322147 h 1352551"/>
              <a:gd name="connsiteX1" fmla="*/ 1208809 w 6098309"/>
              <a:gd name="connsiteY1" fmla="*/ 1315797 h 1352551"/>
              <a:gd name="connsiteX2" fmla="*/ 1653309 w 6098309"/>
              <a:gd name="connsiteY2" fmla="*/ 33097 h 1352551"/>
              <a:gd name="connsiteX3" fmla="*/ 2142259 w 6098309"/>
              <a:gd name="connsiteY3" fmla="*/ 1322147 h 1352551"/>
              <a:gd name="connsiteX4" fmla="*/ 3609109 w 6098309"/>
              <a:gd name="connsiteY4" fmla="*/ 1322148 h 1352551"/>
              <a:gd name="connsiteX5" fmla="*/ 4098059 w 6098309"/>
              <a:gd name="connsiteY5" fmla="*/ 33098 h 1352551"/>
              <a:gd name="connsiteX6" fmla="*/ 4587009 w 6098309"/>
              <a:gd name="connsiteY6" fmla="*/ 1322148 h 1352551"/>
              <a:gd name="connsiteX7" fmla="*/ 6098309 w 6098309"/>
              <a:gd name="connsiteY7" fmla="*/ 1322148 h 1352551"/>
              <a:gd name="connsiteX0" fmla="*/ 0 w 6098309"/>
              <a:gd name="connsiteY0" fmla="*/ 1322147 h 1352551"/>
              <a:gd name="connsiteX1" fmla="*/ 1208809 w 6098309"/>
              <a:gd name="connsiteY1" fmla="*/ 1315797 h 1352551"/>
              <a:gd name="connsiteX2" fmla="*/ 1653309 w 6098309"/>
              <a:gd name="connsiteY2" fmla="*/ 33097 h 1352551"/>
              <a:gd name="connsiteX3" fmla="*/ 2142259 w 6098309"/>
              <a:gd name="connsiteY3" fmla="*/ 1322147 h 1352551"/>
              <a:gd name="connsiteX4" fmla="*/ 3609109 w 6098309"/>
              <a:gd name="connsiteY4" fmla="*/ 1322148 h 1352551"/>
              <a:gd name="connsiteX5" fmla="*/ 4098059 w 6098309"/>
              <a:gd name="connsiteY5" fmla="*/ 33098 h 1352551"/>
              <a:gd name="connsiteX6" fmla="*/ 4587009 w 6098309"/>
              <a:gd name="connsiteY6" fmla="*/ 1322148 h 1352551"/>
              <a:gd name="connsiteX7" fmla="*/ 6098309 w 6098309"/>
              <a:gd name="connsiteY7" fmla="*/ 1322148 h 1352551"/>
              <a:gd name="connsiteX0" fmla="*/ 0 w 6098309"/>
              <a:gd name="connsiteY0" fmla="*/ 1322147 h 1322533"/>
              <a:gd name="connsiteX1" fmla="*/ 1208809 w 6098309"/>
              <a:gd name="connsiteY1" fmla="*/ 1315797 h 1322533"/>
              <a:gd name="connsiteX2" fmla="*/ 1653309 w 6098309"/>
              <a:gd name="connsiteY2" fmla="*/ 33097 h 1322533"/>
              <a:gd name="connsiteX3" fmla="*/ 2142259 w 6098309"/>
              <a:gd name="connsiteY3" fmla="*/ 1322147 h 1322533"/>
              <a:gd name="connsiteX4" fmla="*/ 3609109 w 6098309"/>
              <a:gd name="connsiteY4" fmla="*/ 1322148 h 1322533"/>
              <a:gd name="connsiteX5" fmla="*/ 4098059 w 6098309"/>
              <a:gd name="connsiteY5" fmla="*/ 33098 h 1322533"/>
              <a:gd name="connsiteX6" fmla="*/ 4587009 w 6098309"/>
              <a:gd name="connsiteY6" fmla="*/ 1322148 h 1322533"/>
              <a:gd name="connsiteX7" fmla="*/ 6098309 w 6098309"/>
              <a:gd name="connsiteY7" fmla="*/ 1322148 h 1322533"/>
              <a:gd name="connsiteX0" fmla="*/ 0 w 6098309"/>
              <a:gd name="connsiteY0" fmla="*/ 1322147 h 1322533"/>
              <a:gd name="connsiteX1" fmla="*/ 1208809 w 6098309"/>
              <a:gd name="connsiteY1" fmla="*/ 1315797 h 1322533"/>
              <a:gd name="connsiteX2" fmla="*/ 1653309 w 6098309"/>
              <a:gd name="connsiteY2" fmla="*/ 33097 h 1322533"/>
              <a:gd name="connsiteX3" fmla="*/ 2142259 w 6098309"/>
              <a:gd name="connsiteY3" fmla="*/ 1322147 h 1322533"/>
              <a:gd name="connsiteX4" fmla="*/ 3609109 w 6098309"/>
              <a:gd name="connsiteY4" fmla="*/ 1322148 h 1322533"/>
              <a:gd name="connsiteX5" fmla="*/ 4098059 w 6098309"/>
              <a:gd name="connsiteY5" fmla="*/ 33098 h 1322533"/>
              <a:gd name="connsiteX6" fmla="*/ 4587009 w 6098309"/>
              <a:gd name="connsiteY6" fmla="*/ 1322148 h 1322533"/>
              <a:gd name="connsiteX7" fmla="*/ 6098309 w 6098309"/>
              <a:gd name="connsiteY7" fmla="*/ 1322148 h 1322533"/>
              <a:gd name="connsiteX0" fmla="*/ 0 w 6098309"/>
              <a:gd name="connsiteY0" fmla="*/ 1306753 h 1307139"/>
              <a:gd name="connsiteX1" fmla="*/ 1208809 w 6098309"/>
              <a:gd name="connsiteY1" fmla="*/ 1300403 h 1307139"/>
              <a:gd name="connsiteX2" fmla="*/ 1653309 w 6098309"/>
              <a:gd name="connsiteY2" fmla="*/ 17703 h 1307139"/>
              <a:gd name="connsiteX3" fmla="*/ 2142259 w 6098309"/>
              <a:gd name="connsiteY3" fmla="*/ 1306753 h 1307139"/>
              <a:gd name="connsiteX4" fmla="*/ 3609109 w 6098309"/>
              <a:gd name="connsiteY4" fmla="*/ 1306754 h 1307139"/>
              <a:gd name="connsiteX5" fmla="*/ 4098059 w 6098309"/>
              <a:gd name="connsiteY5" fmla="*/ 17704 h 1307139"/>
              <a:gd name="connsiteX6" fmla="*/ 4587009 w 6098309"/>
              <a:gd name="connsiteY6" fmla="*/ 1306754 h 1307139"/>
              <a:gd name="connsiteX7" fmla="*/ 6098309 w 6098309"/>
              <a:gd name="connsiteY7" fmla="*/ 1306754 h 1307139"/>
              <a:gd name="connsiteX0" fmla="*/ 0 w 6098309"/>
              <a:gd name="connsiteY0" fmla="*/ 1289050 h 1289051"/>
              <a:gd name="connsiteX1" fmla="*/ 1208809 w 6098309"/>
              <a:gd name="connsiteY1" fmla="*/ 1282700 h 1289051"/>
              <a:gd name="connsiteX2" fmla="*/ 1653309 w 6098309"/>
              <a:gd name="connsiteY2" fmla="*/ 0 h 1289051"/>
              <a:gd name="connsiteX3" fmla="*/ 2142259 w 6098309"/>
              <a:gd name="connsiteY3" fmla="*/ 1289050 h 1289051"/>
              <a:gd name="connsiteX4" fmla="*/ 3609109 w 6098309"/>
              <a:gd name="connsiteY4" fmla="*/ 1289051 h 1289051"/>
              <a:gd name="connsiteX5" fmla="*/ 4098059 w 6098309"/>
              <a:gd name="connsiteY5" fmla="*/ 1 h 1289051"/>
              <a:gd name="connsiteX6" fmla="*/ 4587009 w 6098309"/>
              <a:gd name="connsiteY6" fmla="*/ 1289051 h 1289051"/>
              <a:gd name="connsiteX7" fmla="*/ 6098309 w 6098309"/>
              <a:gd name="connsiteY7" fmla="*/ 1289051 h 1289051"/>
              <a:gd name="connsiteX0" fmla="*/ 0 w 6098309"/>
              <a:gd name="connsiteY0" fmla="*/ 1289050 h 1289051"/>
              <a:gd name="connsiteX1" fmla="*/ 1208809 w 6098309"/>
              <a:gd name="connsiteY1" fmla="*/ 1282700 h 1289051"/>
              <a:gd name="connsiteX2" fmla="*/ 1653309 w 6098309"/>
              <a:gd name="connsiteY2" fmla="*/ 0 h 1289051"/>
              <a:gd name="connsiteX3" fmla="*/ 2142259 w 6098309"/>
              <a:gd name="connsiteY3" fmla="*/ 1289050 h 1289051"/>
              <a:gd name="connsiteX4" fmla="*/ 3609109 w 6098309"/>
              <a:gd name="connsiteY4" fmla="*/ 1289051 h 1289051"/>
              <a:gd name="connsiteX5" fmla="*/ 4098059 w 6098309"/>
              <a:gd name="connsiteY5" fmla="*/ 1 h 1289051"/>
              <a:gd name="connsiteX6" fmla="*/ 4587009 w 6098309"/>
              <a:gd name="connsiteY6" fmla="*/ 1289051 h 1289051"/>
              <a:gd name="connsiteX7" fmla="*/ 6098309 w 6098309"/>
              <a:gd name="connsiteY7" fmla="*/ 1289051 h 1289051"/>
              <a:gd name="connsiteX0" fmla="*/ 0 w 6098309"/>
              <a:gd name="connsiteY0" fmla="*/ 1289050 h 1289051"/>
              <a:gd name="connsiteX1" fmla="*/ 1208809 w 6098309"/>
              <a:gd name="connsiteY1" fmla="*/ 1282700 h 1289051"/>
              <a:gd name="connsiteX2" fmla="*/ 1653309 w 6098309"/>
              <a:gd name="connsiteY2" fmla="*/ 0 h 1289051"/>
              <a:gd name="connsiteX3" fmla="*/ 2142259 w 6098309"/>
              <a:gd name="connsiteY3" fmla="*/ 1289050 h 1289051"/>
              <a:gd name="connsiteX4" fmla="*/ 3609109 w 6098309"/>
              <a:gd name="connsiteY4" fmla="*/ 1289051 h 1289051"/>
              <a:gd name="connsiteX5" fmla="*/ 4098059 w 6098309"/>
              <a:gd name="connsiteY5" fmla="*/ 1 h 1289051"/>
              <a:gd name="connsiteX6" fmla="*/ 4587009 w 6098309"/>
              <a:gd name="connsiteY6" fmla="*/ 1289051 h 1289051"/>
              <a:gd name="connsiteX7" fmla="*/ 6098309 w 6098309"/>
              <a:gd name="connsiteY7" fmla="*/ 1289051 h 1289051"/>
              <a:gd name="connsiteX0" fmla="*/ 0 w 6098309"/>
              <a:gd name="connsiteY0" fmla="*/ 1289050 h 1289051"/>
              <a:gd name="connsiteX1" fmla="*/ 1208809 w 6098309"/>
              <a:gd name="connsiteY1" fmla="*/ 1282700 h 1289051"/>
              <a:gd name="connsiteX2" fmla="*/ 1653309 w 6098309"/>
              <a:gd name="connsiteY2" fmla="*/ 0 h 1289051"/>
              <a:gd name="connsiteX3" fmla="*/ 2142259 w 6098309"/>
              <a:gd name="connsiteY3" fmla="*/ 1289050 h 1289051"/>
              <a:gd name="connsiteX4" fmla="*/ 3609109 w 6098309"/>
              <a:gd name="connsiteY4" fmla="*/ 1289051 h 1289051"/>
              <a:gd name="connsiteX5" fmla="*/ 4098059 w 6098309"/>
              <a:gd name="connsiteY5" fmla="*/ 549277 h 1289051"/>
              <a:gd name="connsiteX6" fmla="*/ 4587009 w 6098309"/>
              <a:gd name="connsiteY6" fmla="*/ 1289051 h 1289051"/>
              <a:gd name="connsiteX7" fmla="*/ 6098309 w 6098309"/>
              <a:gd name="connsiteY7" fmla="*/ 1289051 h 1289051"/>
              <a:gd name="connsiteX0" fmla="*/ 0 w 6098309"/>
              <a:gd name="connsiteY0" fmla="*/ 1289050 h 1289051"/>
              <a:gd name="connsiteX1" fmla="*/ 1208809 w 6098309"/>
              <a:gd name="connsiteY1" fmla="*/ 1282700 h 1289051"/>
              <a:gd name="connsiteX2" fmla="*/ 1653309 w 6098309"/>
              <a:gd name="connsiteY2" fmla="*/ 0 h 1289051"/>
              <a:gd name="connsiteX3" fmla="*/ 2142259 w 6098309"/>
              <a:gd name="connsiteY3" fmla="*/ 1289050 h 1289051"/>
              <a:gd name="connsiteX4" fmla="*/ 3609109 w 6098309"/>
              <a:gd name="connsiteY4" fmla="*/ 1289051 h 1289051"/>
              <a:gd name="connsiteX5" fmla="*/ 4142509 w 6098309"/>
              <a:gd name="connsiteY5" fmla="*/ 549277 h 1289051"/>
              <a:gd name="connsiteX6" fmla="*/ 4587009 w 6098309"/>
              <a:gd name="connsiteY6" fmla="*/ 1289051 h 1289051"/>
              <a:gd name="connsiteX7" fmla="*/ 6098309 w 6098309"/>
              <a:gd name="connsiteY7" fmla="*/ 1289051 h 1289051"/>
              <a:gd name="connsiteX0" fmla="*/ 0 w 6098309"/>
              <a:gd name="connsiteY0" fmla="*/ 1289050 h 1289051"/>
              <a:gd name="connsiteX1" fmla="*/ 1253259 w 6098309"/>
              <a:gd name="connsiteY1" fmla="*/ 860427 h 1289051"/>
              <a:gd name="connsiteX2" fmla="*/ 1653309 w 6098309"/>
              <a:gd name="connsiteY2" fmla="*/ 0 h 1289051"/>
              <a:gd name="connsiteX3" fmla="*/ 2142259 w 6098309"/>
              <a:gd name="connsiteY3" fmla="*/ 1289050 h 1289051"/>
              <a:gd name="connsiteX4" fmla="*/ 3609109 w 6098309"/>
              <a:gd name="connsiteY4" fmla="*/ 1289051 h 1289051"/>
              <a:gd name="connsiteX5" fmla="*/ 4142509 w 6098309"/>
              <a:gd name="connsiteY5" fmla="*/ 549277 h 1289051"/>
              <a:gd name="connsiteX6" fmla="*/ 4587009 w 6098309"/>
              <a:gd name="connsiteY6" fmla="*/ 1289051 h 1289051"/>
              <a:gd name="connsiteX7" fmla="*/ 6098309 w 6098309"/>
              <a:gd name="connsiteY7" fmla="*/ 1289051 h 1289051"/>
              <a:gd name="connsiteX0" fmla="*/ 0 w 6098309"/>
              <a:gd name="connsiteY0" fmla="*/ 1289050 h 1289051"/>
              <a:gd name="connsiteX1" fmla="*/ 1253259 w 6098309"/>
              <a:gd name="connsiteY1" fmla="*/ 860427 h 1289051"/>
              <a:gd name="connsiteX2" fmla="*/ 1653309 w 6098309"/>
              <a:gd name="connsiteY2" fmla="*/ 0 h 1289051"/>
              <a:gd name="connsiteX3" fmla="*/ 2142259 w 6098309"/>
              <a:gd name="connsiteY3" fmla="*/ 1289050 h 1289051"/>
              <a:gd name="connsiteX4" fmla="*/ 3609109 w 6098309"/>
              <a:gd name="connsiteY4" fmla="*/ 1289051 h 1289051"/>
              <a:gd name="connsiteX5" fmla="*/ 4142509 w 6098309"/>
              <a:gd name="connsiteY5" fmla="*/ 549277 h 1289051"/>
              <a:gd name="connsiteX6" fmla="*/ 4587009 w 6098309"/>
              <a:gd name="connsiteY6" fmla="*/ 1289051 h 1289051"/>
              <a:gd name="connsiteX7" fmla="*/ 6098309 w 6098309"/>
              <a:gd name="connsiteY7" fmla="*/ 1289051 h 1289051"/>
              <a:gd name="connsiteX0" fmla="*/ 0 w 6098309"/>
              <a:gd name="connsiteY0" fmla="*/ 1289050 h 1289051"/>
              <a:gd name="connsiteX1" fmla="*/ 1253259 w 6098309"/>
              <a:gd name="connsiteY1" fmla="*/ 860427 h 1289051"/>
              <a:gd name="connsiteX2" fmla="*/ 1653309 w 6098309"/>
              <a:gd name="connsiteY2" fmla="*/ 0 h 1289051"/>
              <a:gd name="connsiteX3" fmla="*/ 2142259 w 6098309"/>
              <a:gd name="connsiteY3" fmla="*/ 1289050 h 1289051"/>
              <a:gd name="connsiteX4" fmla="*/ 3609109 w 6098309"/>
              <a:gd name="connsiteY4" fmla="*/ 1289051 h 1289051"/>
              <a:gd name="connsiteX5" fmla="*/ 4142509 w 6098309"/>
              <a:gd name="connsiteY5" fmla="*/ 549277 h 1289051"/>
              <a:gd name="connsiteX6" fmla="*/ 4587009 w 6098309"/>
              <a:gd name="connsiteY6" fmla="*/ 1289051 h 1289051"/>
              <a:gd name="connsiteX7" fmla="*/ 6098309 w 6098309"/>
              <a:gd name="connsiteY7" fmla="*/ 1289051 h 1289051"/>
              <a:gd name="connsiteX0" fmla="*/ 0 w 6098309"/>
              <a:gd name="connsiteY0" fmla="*/ 1289050 h 1289051"/>
              <a:gd name="connsiteX1" fmla="*/ 630959 w 6098309"/>
              <a:gd name="connsiteY1" fmla="*/ 1260477 h 1289051"/>
              <a:gd name="connsiteX2" fmla="*/ 1253259 w 6098309"/>
              <a:gd name="connsiteY2" fmla="*/ 860427 h 1289051"/>
              <a:gd name="connsiteX3" fmla="*/ 1653309 w 6098309"/>
              <a:gd name="connsiteY3" fmla="*/ 0 h 1289051"/>
              <a:gd name="connsiteX4" fmla="*/ 2142259 w 6098309"/>
              <a:gd name="connsiteY4" fmla="*/ 1289050 h 1289051"/>
              <a:gd name="connsiteX5" fmla="*/ 3609109 w 6098309"/>
              <a:gd name="connsiteY5" fmla="*/ 1289051 h 1289051"/>
              <a:gd name="connsiteX6" fmla="*/ 4142509 w 6098309"/>
              <a:gd name="connsiteY6" fmla="*/ 549277 h 1289051"/>
              <a:gd name="connsiteX7" fmla="*/ 4587009 w 6098309"/>
              <a:gd name="connsiteY7" fmla="*/ 1289051 h 1289051"/>
              <a:gd name="connsiteX8" fmla="*/ 6098309 w 6098309"/>
              <a:gd name="connsiteY8" fmla="*/ 1289051 h 1289051"/>
              <a:gd name="connsiteX0" fmla="*/ 0 w 6098309"/>
              <a:gd name="connsiteY0" fmla="*/ 1289050 h 1289051"/>
              <a:gd name="connsiteX1" fmla="*/ 630959 w 6098309"/>
              <a:gd name="connsiteY1" fmla="*/ 1260477 h 1289051"/>
              <a:gd name="connsiteX2" fmla="*/ 1253259 w 6098309"/>
              <a:gd name="connsiteY2" fmla="*/ 860427 h 1289051"/>
              <a:gd name="connsiteX3" fmla="*/ 1653309 w 6098309"/>
              <a:gd name="connsiteY3" fmla="*/ 0 h 1289051"/>
              <a:gd name="connsiteX4" fmla="*/ 1975958 w 6098309"/>
              <a:gd name="connsiteY4" fmla="*/ 856136 h 1289051"/>
              <a:gd name="connsiteX5" fmla="*/ 2142259 w 6098309"/>
              <a:gd name="connsiteY5" fmla="*/ 1289050 h 1289051"/>
              <a:gd name="connsiteX6" fmla="*/ 3609109 w 6098309"/>
              <a:gd name="connsiteY6" fmla="*/ 1289051 h 1289051"/>
              <a:gd name="connsiteX7" fmla="*/ 4142509 w 6098309"/>
              <a:gd name="connsiteY7" fmla="*/ 549277 h 1289051"/>
              <a:gd name="connsiteX8" fmla="*/ 4587009 w 6098309"/>
              <a:gd name="connsiteY8" fmla="*/ 1289051 h 1289051"/>
              <a:gd name="connsiteX9" fmla="*/ 6098309 w 6098309"/>
              <a:gd name="connsiteY9" fmla="*/ 1289051 h 1289051"/>
              <a:gd name="connsiteX0" fmla="*/ 0 w 6098309"/>
              <a:gd name="connsiteY0" fmla="*/ 1289050 h 1304927"/>
              <a:gd name="connsiteX1" fmla="*/ 630959 w 6098309"/>
              <a:gd name="connsiteY1" fmla="*/ 126047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364509 w 6098309"/>
              <a:gd name="connsiteY5" fmla="*/ 1304927 h 1304927"/>
              <a:gd name="connsiteX6" fmla="*/ 3609109 w 6098309"/>
              <a:gd name="connsiteY6" fmla="*/ 1289051 h 1304927"/>
              <a:gd name="connsiteX7" fmla="*/ 4142509 w 6098309"/>
              <a:gd name="connsiteY7" fmla="*/ 549277 h 1304927"/>
              <a:gd name="connsiteX8" fmla="*/ 4587009 w 6098309"/>
              <a:gd name="connsiteY8" fmla="*/ 1289051 h 1304927"/>
              <a:gd name="connsiteX9" fmla="*/ 6098309 w 6098309"/>
              <a:gd name="connsiteY9" fmla="*/ 1289051 h 1304927"/>
              <a:gd name="connsiteX0" fmla="*/ 0 w 6098309"/>
              <a:gd name="connsiteY0" fmla="*/ 1289050 h 1304927"/>
              <a:gd name="connsiteX1" fmla="*/ 630959 w 6098309"/>
              <a:gd name="connsiteY1" fmla="*/ 126047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97859 w 6098309"/>
              <a:gd name="connsiteY5" fmla="*/ 1304927 h 1304927"/>
              <a:gd name="connsiteX6" fmla="*/ 3609109 w 6098309"/>
              <a:gd name="connsiteY6" fmla="*/ 1289051 h 1304927"/>
              <a:gd name="connsiteX7" fmla="*/ 4142509 w 6098309"/>
              <a:gd name="connsiteY7" fmla="*/ 549277 h 1304927"/>
              <a:gd name="connsiteX8" fmla="*/ 4587009 w 6098309"/>
              <a:gd name="connsiteY8" fmla="*/ 1289051 h 1304927"/>
              <a:gd name="connsiteX9" fmla="*/ 6098309 w 6098309"/>
              <a:gd name="connsiteY9" fmla="*/ 1289051 h 1304927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97859 w 6098309"/>
              <a:gd name="connsiteY5" fmla="*/ 1304927 h 1304927"/>
              <a:gd name="connsiteX6" fmla="*/ 3609109 w 6098309"/>
              <a:gd name="connsiteY6" fmla="*/ 1289051 h 1304927"/>
              <a:gd name="connsiteX7" fmla="*/ 4142509 w 6098309"/>
              <a:gd name="connsiteY7" fmla="*/ 549277 h 1304927"/>
              <a:gd name="connsiteX8" fmla="*/ 4587009 w 6098309"/>
              <a:gd name="connsiteY8" fmla="*/ 1289051 h 1304927"/>
              <a:gd name="connsiteX9" fmla="*/ 6098309 w 6098309"/>
              <a:gd name="connsiteY9" fmla="*/ 1289051 h 1304927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08959 w 6098309"/>
              <a:gd name="connsiteY5" fmla="*/ 1304927 h 1304927"/>
              <a:gd name="connsiteX6" fmla="*/ 3609109 w 6098309"/>
              <a:gd name="connsiteY6" fmla="*/ 1289051 h 1304927"/>
              <a:gd name="connsiteX7" fmla="*/ 4142509 w 6098309"/>
              <a:gd name="connsiteY7" fmla="*/ 549277 h 1304927"/>
              <a:gd name="connsiteX8" fmla="*/ 4587009 w 6098309"/>
              <a:gd name="connsiteY8" fmla="*/ 1289051 h 1304927"/>
              <a:gd name="connsiteX9" fmla="*/ 6098309 w 6098309"/>
              <a:gd name="connsiteY9" fmla="*/ 1289051 h 1304927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53409 w 6098309"/>
              <a:gd name="connsiteY5" fmla="*/ 1304927 h 1304927"/>
              <a:gd name="connsiteX6" fmla="*/ 3609109 w 6098309"/>
              <a:gd name="connsiteY6" fmla="*/ 1289051 h 1304927"/>
              <a:gd name="connsiteX7" fmla="*/ 4142509 w 6098309"/>
              <a:gd name="connsiteY7" fmla="*/ 549277 h 1304927"/>
              <a:gd name="connsiteX8" fmla="*/ 4587009 w 6098309"/>
              <a:gd name="connsiteY8" fmla="*/ 1289051 h 1304927"/>
              <a:gd name="connsiteX9" fmla="*/ 6098309 w 6098309"/>
              <a:gd name="connsiteY9" fmla="*/ 1289051 h 1304927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53409 w 6098309"/>
              <a:gd name="connsiteY5" fmla="*/ 1304927 h 1304927"/>
              <a:gd name="connsiteX6" fmla="*/ 3609109 w 6098309"/>
              <a:gd name="connsiteY6" fmla="*/ 1289051 h 1304927"/>
              <a:gd name="connsiteX7" fmla="*/ 4142509 w 6098309"/>
              <a:gd name="connsiteY7" fmla="*/ 549277 h 1304927"/>
              <a:gd name="connsiteX8" fmla="*/ 4542559 w 6098309"/>
              <a:gd name="connsiteY8" fmla="*/ 904877 h 1304927"/>
              <a:gd name="connsiteX9" fmla="*/ 6098309 w 6098309"/>
              <a:gd name="connsiteY9" fmla="*/ 1289051 h 1304927"/>
              <a:gd name="connsiteX0" fmla="*/ 0 w 6098309"/>
              <a:gd name="connsiteY0" fmla="*/ 1289050 h 1368956"/>
              <a:gd name="connsiteX1" fmla="*/ 808759 w 6098309"/>
              <a:gd name="connsiteY1" fmla="*/ 1304927 h 1368956"/>
              <a:gd name="connsiteX2" fmla="*/ 1253259 w 6098309"/>
              <a:gd name="connsiteY2" fmla="*/ 860427 h 1368956"/>
              <a:gd name="connsiteX3" fmla="*/ 1653309 w 6098309"/>
              <a:gd name="connsiteY3" fmla="*/ 0 h 1368956"/>
              <a:gd name="connsiteX4" fmla="*/ 1975958 w 6098309"/>
              <a:gd name="connsiteY4" fmla="*/ 856136 h 1368956"/>
              <a:gd name="connsiteX5" fmla="*/ 2453409 w 6098309"/>
              <a:gd name="connsiteY5" fmla="*/ 1304927 h 1368956"/>
              <a:gd name="connsiteX6" fmla="*/ 3609109 w 6098309"/>
              <a:gd name="connsiteY6" fmla="*/ 1289051 h 1368956"/>
              <a:gd name="connsiteX7" fmla="*/ 4142509 w 6098309"/>
              <a:gd name="connsiteY7" fmla="*/ 549277 h 1368956"/>
              <a:gd name="connsiteX8" fmla="*/ 4542559 w 6098309"/>
              <a:gd name="connsiteY8" fmla="*/ 904877 h 1368956"/>
              <a:gd name="connsiteX9" fmla="*/ 4987059 w 6098309"/>
              <a:gd name="connsiteY9" fmla="*/ 1304927 h 1368956"/>
              <a:gd name="connsiteX10" fmla="*/ 6098309 w 6098309"/>
              <a:gd name="connsiteY10" fmla="*/ 1289051 h 1368956"/>
              <a:gd name="connsiteX0" fmla="*/ 0 w 6098309"/>
              <a:gd name="connsiteY0" fmla="*/ 1289050 h 1368956"/>
              <a:gd name="connsiteX1" fmla="*/ 808759 w 6098309"/>
              <a:gd name="connsiteY1" fmla="*/ 1304927 h 1368956"/>
              <a:gd name="connsiteX2" fmla="*/ 1253259 w 6098309"/>
              <a:gd name="connsiteY2" fmla="*/ 860427 h 1368956"/>
              <a:gd name="connsiteX3" fmla="*/ 1653309 w 6098309"/>
              <a:gd name="connsiteY3" fmla="*/ 0 h 1368956"/>
              <a:gd name="connsiteX4" fmla="*/ 1975958 w 6098309"/>
              <a:gd name="connsiteY4" fmla="*/ 856136 h 1368956"/>
              <a:gd name="connsiteX5" fmla="*/ 2453409 w 6098309"/>
              <a:gd name="connsiteY5" fmla="*/ 1304927 h 1368956"/>
              <a:gd name="connsiteX6" fmla="*/ 3609109 w 6098309"/>
              <a:gd name="connsiteY6" fmla="*/ 1289051 h 1368956"/>
              <a:gd name="connsiteX7" fmla="*/ 4142509 w 6098309"/>
              <a:gd name="connsiteY7" fmla="*/ 549277 h 1368956"/>
              <a:gd name="connsiteX8" fmla="*/ 4542559 w 6098309"/>
              <a:gd name="connsiteY8" fmla="*/ 904877 h 1368956"/>
              <a:gd name="connsiteX9" fmla="*/ 4987059 w 6098309"/>
              <a:gd name="connsiteY9" fmla="*/ 1304927 h 1368956"/>
              <a:gd name="connsiteX10" fmla="*/ 6098309 w 6098309"/>
              <a:gd name="connsiteY10" fmla="*/ 1289051 h 1368956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53409 w 6098309"/>
              <a:gd name="connsiteY5" fmla="*/ 1304927 h 1304927"/>
              <a:gd name="connsiteX6" fmla="*/ 3609109 w 6098309"/>
              <a:gd name="connsiteY6" fmla="*/ 1289051 h 1304927"/>
              <a:gd name="connsiteX7" fmla="*/ 4142509 w 6098309"/>
              <a:gd name="connsiteY7" fmla="*/ 549277 h 1304927"/>
              <a:gd name="connsiteX8" fmla="*/ 4542559 w 6098309"/>
              <a:gd name="connsiteY8" fmla="*/ 904877 h 1304927"/>
              <a:gd name="connsiteX9" fmla="*/ 4987059 w 6098309"/>
              <a:gd name="connsiteY9" fmla="*/ 1304927 h 1304927"/>
              <a:gd name="connsiteX10" fmla="*/ 6098309 w 6098309"/>
              <a:gd name="connsiteY10" fmla="*/ 1289051 h 1304927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53409 w 6098309"/>
              <a:gd name="connsiteY5" fmla="*/ 1304927 h 1304927"/>
              <a:gd name="connsiteX6" fmla="*/ 3698009 w 6098309"/>
              <a:gd name="connsiteY6" fmla="*/ 904877 h 1304927"/>
              <a:gd name="connsiteX7" fmla="*/ 4142509 w 6098309"/>
              <a:gd name="connsiteY7" fmla="*/ 549277 h 1304927"/>
              <a:gd name="connsiteX8" fmla="*/ 4542559 w 6098309"/>
              <a:gd name="connsiteY8" fmla="*/ 904877 h 1304927"/>
              <a:gd name="connsiteX9" fmla="*/ 4987059 w 6098309"/>
              <a:gd name="connsiteY9" fmla="*/ 1304927 h 1304927"/>
              <a:gd name="connsiteX10" fmla="*/ 6098309 w 6098309"/>
              <a:gd name="connsiteY10" fmla="*/ 1289051 h 1304927"/>
              <a:gd name="connsiteX0" fmla="*/ 0 w 6098309"/>
              <a:gd name="connsiteY0" fmla="*/ 1289050 h 1371602"/>
              <a:gd name="connsiteX1" fmla="*/ 808759 w 6098309"/>
              <a:gd name="connsiteY1" fmla="*/ 1304927 h 1371602"/>
              <a:gd name="connsiteX2" fmla="*/ 1253259 w 6098309"/>
              <a:gd name="connsiteY2" fmla="*/ 860427 h 1371602"/>
              <a:gd name="connsiteX3" fmla="*/ 1653309 w 6098309"/>
              <a:gd name="connsiteY3" fmla="*/ 0 h 1371602"/>
              <a:gd name="connsiteX4" fmla="*/ 1975958 w 6098309"/>
              <a:gd name="connsiteY4" fmla="*/ 856136 h 1371602"/>
              <a:gd name="connsiteX5" fmla="*/ 2453409 w 6098309"/>
              <a:gd name="connsiteY5" fmla="*/ 1304927 h 1371602"/>
              <a:gd name="connsiteX6" fmla="*/ 3342409 w 6098309"/>
              <a:gd name="connsiteY6" fmla="*/ 1304927 h 1371602"/>
              <a:gd name="connsiteX7" fmla="*/ 3698009 w 6098309"/>
              <a:gd name="connsiteY7" fmla="*/ 904877 h 1371602"/>
              <a:gd name="connsiteX8" fmla="*/ 4142509 w 6098309"/>
              <a:gd name="connsiteY8" fmla="*/ 549277 h 1371602"/>
              <a:gd name="connsiteX9" fmla="*/ 4542559 w 6098309"/>
              <a:gd name="connsiteY9" fmla="*/ 904877 h 1371602"/>
              <a:gd name="connsiteX10" fmla="*/ 4987059 w 6098309"/>
              <a:gd name="connsiteY10" fmla="*/ 1304927 h 1371602"/>
              <a:gd name="connsiteX11" fmla="*/ 6098309 w 6098309"/>
              <a:gd name="connsiteY11" fmla="*/ 1289051 h 1371602"/>
              <a:gd name="connsiteX0" fmla="*/ 0 w 6098309"/>
              <a:gd name="connsiteY0" fmla="*/ 1289050 h 1371602"/>
              <a:gd name="connsiteX1" fmla="*/ 808759 w 6098309"/>
              <a:gd name="connsiteY1" fmla="*/ 1304927 h 1371602"/>
              <a:gd name="connsiteX2" fmla="*/ 1253259 w 6098309"/>
              <a:gd name="connsiteY2" fmla="*/ 860427 h 1371602"/>
              <a:gd name="connsiteX3" fmla="*/ 1653309 w 6098309"/>
              <a:gd name="connsiteY3" fmla="*/ 0 h 1371602"/>
              <a:gd name="connsiteX4" fmla="*/ 1975958 w 6098309"/>
              <a:gd name="connsiteY4" fmla="*/ 856136 h 1371602"/>
              <a:gd name="connsiteX5" fmla="*/ 2453409 w 6098309"/>
              <a:gd name="connsiteY5" fmla="*/ 1304927 h 1371602"/>
              <a:gd name="connsiteX6" fmla="*/ 3342409 w 6098309"/>
              <a:gd name="connsiteY6" fmla="*/ 1304927 h 1371602"/>
              <a:gd name="connsiteX7" fmla="*/ 3698009 w 6098309"/>
              <a:gd name="connsiteY7" fmla="*/ 904877 h 1371602"/>
              <a:gd name="connsiteX8" fmla="*/ 4142509 w 6098309"/>
              <a:gd name="connsiteY8" fmla="*/ 549277 h 1371602"/>
              <a:gd name="connsiteX9" fmla="*/ 4542559 w 6098309"/>
              <a:gd name="connsiteY9" fmla="*/ 904877 h 1371602"/>
              <a:gd name="connsiteX10" fmla="*/ 4987059 w 6098309"/>
              <a:gd name="connsiteY10" fmla="*/ 1304927 h 1371602"/>
              <a:gd name="connsiteX11" fmla="*/ 6098309 w 6098309"/>
              <a:gd name="connsiteY11" fmla="*/ 1289051 h 1371602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53409 w 6098309"/>
              <a:gd name="connsiteY5" fmla="*/ 1304927 h 1304927"/>
              <a:gd name="connsiteX6" fmla="*/ 3342409 w 6098309"/>
              <a:gd name="connsiteY6" fmla="*/ 1304927 h 1304927"/>
              <a:gd name="connsiteX7" fmla="*/ 3698009 w 6098309"/>
              <a:gd name="connsiteY7" fmla="*/ 904877 h 1304927"/>
              <a:gd name="connsiteX8" fmla="*/ 4142509 w 6098309"/>
              <a:gd name="connsiteY8" fmla="*/ 549277 h 1304927"/>
              <a:gd name="connsiteX9" fmla="*/ 4542559 w 6098309"/>
              <a:gd name="connsiteY9" fmla="*/ 904877 h 1304927"/>
              <a:gd name="connsiteX10" fmla="*/ 4987059 w 6098309"/>
              <a:gd name="connsiteY10" fmla="*/ 1304927 h 1304927"/>
              <a:gd name="connsiteX11" fmla="*/ 6098309 w 6098309"/>
              <a:gd name="connsiteY11" fmla="*/ 1289051 h 1304927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53409 w 6098309"/>
              <a:gd name="connsiteY5" fmla="*/ 1304927 h 1304927"/>
              <a:gd name="connsiteX6" fmla="*/ 3342409 w 6098309"/>
              <a:gd name="connsiteY6" fmla="*/ 1304927 h 1304927"/>
              <a:gd name="connsiteX7" fmla="*/ 3698009 w 6098309"/>
              <a:gd name="connsiteY7" fmla="*/ 904877 h 1304927"/>
              <a:gd name="connsiteX8" fmla="*/ 4142509 w 6098309"/>
              <a:gd name="connsiteY8" fmla="*/ 549277 h 1304927"/>
              <a:gd name="connsiteX9" fmla="*/ 4542559 w 6098309"/>
              <a:gd name="connsiteY9" fmla="*/ 904877 h 1304927"/>
              <a:gd name="connsiteX10" fmla="*/ 4987059 w 6098309"/>
              <a:gd name="connsiteY10" fmla="*/ 1304927 h 1304927"/>
              <a:gd name="connsiteX11" fmla="*/ 6098309 w 6098309"/>
              <a:gd name="connsiteY11" fmla="*/ 1289051 h 1304927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53409 w 6098309"/>
              <a:gd name="connsiteY5" fmla="*/ 1304927 h 1304927"/>
              <a:gd name="connsiteX6" fmla="*/ 3342409 w 6098309"/>
              <a:gd name="connsiteY6" fmla="*/ 1304927 h 1304927"/>
              <a:gd name="connsiteX7" fmla="*/ 3698009 w 6098309"/>
              <a:gd name="connsiteY7" fmla="*/ 904877 h 1304927"/>
              <a:gd name="connsiteX8" fmla="*/ 4142509 w 6098309"/>
              <a:gd name="connsiteY8" fmla="*/ 549277 h 1304927"/>
              <a:gd name="connsiteX9" fmla="*/ 4542559 w 6098309"/>
              <a:gd name="connsiteY9" fmla="*/ 1038227 h 1304927"/>
              <a:gd name="connsiteX10" fmla="*/ 4987059 w 6098309"/>
              <a:gd name="connsiteY10" fmla="*/ 1304927 h 1304927"/>
              <a:gd name="connsiteX11" fmla="*/ 6098309 w 6098309"/>
              <a:gd name="connsiteY11" fmla="*/ 1289051 h 1304927"/>
              <a:gd name="connsiteX0" fmla="*/ 0 w 6098309"/>
              <a:gd name="connsiteY0" fmla="*/ 1289050 h 1304927"/>
              <a:gd name="connsiteX1" fmla="*/ 808759 w 6098309"/>
              <a:gd name="connsiteY1" fmla="*/ 1304927 h 1304927"/>
              <a:gd name="connsiteX2" fmla="*/ 1253259 w 6098309"/>
              <a:gd name="connsiteY2" fmla="*/ 860427 h 1304927"/>
              <a:gd name="connsiteX3" fmla="*/ 1653309 w 6098309"/>
              <a:gd name="connsiteY3" fmla="*/ 0 h 1304927"/>
              <a:gd name="connsiteX4" fmla="*/ 1975958 w 6098309"/>
              <a:gd name="connsiteY4" fmla="*/ 856136 h 1304927"/>
              <a:gd name="connsiteX5" fmla="*/ 2453409 w 6098309"/>
              <a:gd name="connsiteY5" fmla="*/ 1304927 h 1304927"/>
              <a:gd name="connsiteX6" fmla="*/ 3342409 w 6098309"/>
              <a:gd name="connsiteY6" fmla="*/ 1304927 h 1304927"/>
              <a:gd name="connsiteX7" fmla="*/ 3698009 w 6098309"/>
              <a:gd name="connsiteY7" fmla="*/ 1038227 h 1304927"/>
              <a:gd name="connsiteX8" fmla="*/ 4142509 w 6098309"/>
              <a:gd name="connsiteY8" fmla="*/ 549277 h 1304927"/>
              <a:gd name="connsiteX9" fmla="*/ 4542559 w 6098309"/>
              <a:gd name="connsiteY9" fmla="*/ 1038227 h 1304927"/>
              <a:gd name="connsiteX10" fmla="*/ 4987059 w 6098309"/>
              <a:gd name="connsiteY10" fmla="*/ 1304927 h 1304927"/>
              <a:gd name="connsiteX11" fmla="*/ 6098309 w 6098309"/>
              <a:gd name="connsiteY11" fmla="*/ 1289051 h 130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8309" h="1304927">
                <a:moveTo>
                  <a:pt x="0" y="1289050"/>
                </a:moveTo>
                <a:lnTo>
                  <a:pt x="808759" y="1304927"/>
                </a:lnTo>
                <a:lnTo>
                  <a:pt x="1253259" y="860427"/>
                </a:lnTo>
                <a:lnTo>
                  <a:pt x="1653309" y="0"/>
                </a:lnTo>
                <a:lnTo>
                  <a:pt x="1975958" y="856136"/>
                </a:lnTo>
                <a:lnTo>
                  <a:pt x="2453409" y="1304927"/>
                </a:lnTo>
                <a:lnTo>
                  <a:pt x="3342409" y="1304927"/>
                </a:lnTo>
                <a:lnTo>
                  <a:pt x="3698009" y="1038227"/>
                </a:lnTo>
                <a:lnTo>
                  <a:pt x="4142509" y="549277"/>
                </a:lnTo>
                <a:lnTo>
                  <a:pt x="4542559" y="1038227"/>
                </a:lnTo>
                <a:lnTo>
                  <a:pt x="4987059" y="1304927"/>
                </a:lnTo>
                <a:lnTo>
                  <a:pt x="6098309" y="1289051"/>
                </a:lnTo>
              </a:path>
            </a:pathLst>
          </a:cu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rot="16200000" flipH="1">
            <a:off x="1127125" y="4710113"/>
            <a:ext cx="4000500" cy="44450"/>
          </a:xfrm>
          <a:prstGeom prst="line">
            <a:avLst/>
          </a:prstGeom>
          <a:ln w="25400">
            <a:solidFill>
              <a:srgbClr val="FF4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6200000" flipH="1">
            <a:off x="3616325" y="4667250"/>
            <a:ext cx="4000500" cy="44450"/>
          </a:xfrm>
          <a:prstGeom prst="line">
            <a:avLst/>
          </a:prstGeom>
          <a:ln w="25400">
            <a:solidFill>
              <a:srgbClr val="FF4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3016250" y="5087938"/>
            <a:ext cx="222250" cy="222250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016250" y="3265488"/>
            <a:ext cx="222250" cy="222250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505450" y="3043238"/>
            <a:ext cx="222250" cy="222250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505450" y="5665788"/>
            <a:ext cx="222250" cy="222250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1769" name="テキスト ボックス 19"/>
          <p:cNvSpPr txBox="1">
            <a:spLocks noChangeArrowheads="1"/>
          </p:cNvSpPr>
          <p:nvPr/>
        </p:nvSpPr>
        <p:spPr bwMode="auto">
          <a:xfrm>
            <a:off x="501650" y="5270500"/>
            <a:ext cx="914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傾きの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大きさ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2616200" y="3709988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505200" y="2732088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060950" y="2732088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994400" y="3398838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616200" y="5932488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3371850" y="5932488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149850" y="6110288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5905500" y="6110288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31750" name="Object 9"/>
          <p:cNvGraphicFramePr>
            <a:graphicFrameLocks noChangeAspect="1"/>
          </p:cNvGraphicFramePr>
          <p:nvPr/>
        </p:nvGraphicFramePr>
        <p:xfrm>
          <a:off x="3246438" y="4732338"/>
          <a:ext cx="7477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数式" r:id="rId10" imgW="253800" imgH="253800" progId="Equation.3">
                  <p:embed/>
                </p:oleObj>
              </mc:Choice>
              <mc:Fallback>
                <p:oleObj name="数式" r:id="rId10" imgW="25380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4732338"/>
                        <a:ext cx="747712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0"/>
          <p:cNvGraphicFramePr>
            <a:graphicFrameLocks noChangeAspect="1"/>
          </p:cNvGraphicFramePr>
          <p:nvPr/>
        </p:nvGraphicFramePr>
        <p:xfrm>
          <a:off x="1606550" y="5548313"/>
          <a:ext cx="10096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数式" r:id="rId12" imgW="342720" imgH="253800" progId="Equation.3">
                  <p:embed/>
                </p:oleObj>
              </mc:Choice>
              <mc:Fallback>
                <p:oleObj name="数式" r:id="rId12" imgW="34272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5548313"/>
                        <a:ext cx="10096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11"/>
          <p:cNvGraphicFramePr>
            <a:graphicFrameLocks noChangeAspect="1"/>
          </p:cNvGraphicFramePr>
          <p:nvPr/>
        </p:nvGraphicFramePr>
        <p:xfrm>
          <a:off x="3638550" y="5576888"/>
          <a:ext cx="10096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数式" r:id="rId14" imgW="342720" imgH="253800" progId="Equation.3">
                  <p:embed/>
                </p:oleObj>
              </mc:Choice>
              <mc:Fallback>
                <p:oleObj name="数式" r:id="rId14" imgW="34272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5576888"/>
                        <a:ext cx="10096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12"/>
          <p:cNvGraphicFramePr>
            <a:graphicFrameLocks noChangeAspect="1"/>
          </p:cNvGraphicFramePr>
          <p:nvPr/>
        </p:nvGraphicFramePr>
        <p:xfrm>
          <a:off x="1357313" y="1384300"/>
          <a:ext cx="64150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数式" r:id="rId16" imgW="1726920" imgH="253800" progId="Equation.3">
                  <p:embed/>
                </p:oleObj>
              </mc:Choice>
              <mc:Fallback>
                <p:oleObj name="数式" r:id="rId16" imgW="172692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384300"/>
                        <a:ext cx="6415087" cy="933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7495107E-56E2-420B-83EB-E4653618C5B3}" type="slidenum">
              <a:rPr lang="en-US" altLang="ja-JP" sz="2000"/>
              <a:pPr eaLnBrk="1" hangingPunct="1"/>
              <a:t>53</a:t>
            </a:fld>
            <a:endParaRPr lang="en-US" altLang="ja-JP" sz="20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r>
              <a:rPr lang="en-US" altLang="ja-JP" smtClean="0"/>
              <a:t>2D: Canny </a:t>
            </a:r>
            <a:r>
              <a:rPr lang="ja-JP" altLang="en-US" smtClean="0"/>
              <a:t>エッジ抽出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7775"/>
            <a:ext cx="8229600" cy="1558925"/>
          </a:xfrm>
        </p:spPr>
        <p:txBody>
          <a:bodyPr/>
          <a:lstStyle/>
          <a:p>
            <a:r>
              <a:rPr lang="ja-JP" altLang="en-US" smtClean="0"/>
              <a:t>勾配ベクトル方向の断面曲線上で</a:t>
            </a:r>
            <a:br>
              <a:rPr lang="ja-JP" altLang="en-US" smtClean="0"/>
            </a:br>
            <a:r>
              <a:rPr lang="ja-JP" altLang="en-US" smtClean="0"/>
              <a:t>       勾配の大きさが極大になるところを探す</a:t>
            </a:r>
          </a:p>
        </p:txBody>
      </p:sp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251200"/>
            <a:ext cx="57007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Freeform 7"/>
          <p:cNvSpPr>
            <a:spLocks/>
          </p:cNvSpPr>
          <p:nvPr/>
        </p:nvSpPr>
        <p:spPr bwMode="auto">
          <a:xfrm>
            <a:off x="2049463" y="3562350"/>
            <a:ext cx="1022350" cy="2222500"/>
          </a:xfrm>
          <a:custGeom>
            <a:avLst/>
            <a:gdLst>
              <a:gd name="T0" fmla="*/ 0 w 9583"/>
              <a:gd name="T1" fmla="*/ 2147483647 h 10204"/>
              <a:gd name="T2" fmla="*/ 2147483647 w 9583"/>
              <a:gd name="T3" fmla="*/ 2147483647 h 10204"/>
              <a:gd name="T4" fmla="*/ 2147483647 w 9583"/>
              <a:gd name="T5" fmla="*/ 0 h 10204"/>
              <a:gd name="T6" fmla="*/ 2147483647 w 9583"/>
              <a:gd name="T7" fmla="*/ 2147483647 h 10204"/>
              <a:gd name="T8" fmla="*/ 0 60000 65536"/>
              <a:gd name="T9" fmla="*/ 0 60000 65536"/>
              <a:gd name="T10" fmla="*/ 0 60000 65536"/>
              <a:gd name="T11" fmla="*/ 0 60000 65536"/>
              <a:gd name="T12" fmla="*/ 0 w 9583"/>
              <a:gd name="T13" fmla="*/ 0 h 10204"/>
              <a:gd name="T14" fmla="*/ 9583 w 9583"/>
              <a:gd name="T15" fmla="*/ 10204 h 10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83" h="10204">
                <a:moveTo>
                  <a:pt x="0" y="10204"/>
                </a:moveTo>
                <a:lnTo>
                  <a:pt x="834" y="2449"/>
                </a:lnTo>
                <a:lnTo>
                  <a:pt x="9583" y="0"/>
                </a:lnTo>
                <a:lnTo>
                  <a:pt x="9583" y="204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フリーフォーム 9"/>
          <p:cNvSpPr/>
          <p:nvPr/>
        </p:nvSpPr>
        <p:spPr>
          <a:xfrm rot="20846318">
            <a:off x="1917700" y="4135438"/>
            <a:ext cx="1341438" cy="1476375"/>
          </a:xfrm>
          <a:custGeom>
            <a:avLst/>
            <a:gdLst>
              <a:gd name="connsiteX0" fmla="*/ 0 w 1527464"/>
              <a:gd name="connsiteY0" fmla="*/ 1517073 h 1517073"/>
              <a:gd name="connsiteX1" fmla="*/ 342900 w 1527464"/>
              <a:gd name="connsiteY1" fmla="*/ 935182 h 1517073"/>
              <a:gd name="connsiteX2" fmla="*/ 561109 w 1527464"/>
              <a:gd name="connsiteY2" fmla="*/ 477982 h 1517073"/>
              <a:gd name="connsiteX3" fmla="*/ 1163782 w 1527464"/>
              <a:gd name="connsiteY3" fmla="*/ 72736 h 1517073"/>
              <a:gd name="connsiteX4" fmla="*/ 1236518 w 1527464"/>
              <a:gd name="connsiteY4" fmla="*/ 41563 h 1517073"/>
              <a:gd name="connsiteX5" fmla="*/ 1527464 w 1527464"/>
              <a:gd name="connsiteY5" fmla="*/ 238991 h 1517073"/>
              <a:gd name="connsiteX0" fmla="*/ 0 w 1276350"/>
              <a:gd name="connsiteY0" fmla="*/ 1517073 h 1517073"/>
              <a:gd name="connsiteX1" fmla="*/ 342900 w 1276350"/>
              <a:gd name="connsiteY1" fmla="*/ 935182 h 1517073"/>
              <a:gd name="connsiteX2" fmla="*/ 561109 w 1276350"/>
              <a:gd name="connsiteY2" fmla="*/ 477982 h 1517073"/>
              <a:gd name="connsiteX3" fmla="*/ 1163782 w 1276350"/>
              <a:gd name="connsiteY3" fmla="*/ 72736 h 1517073"/>
              <a:gd name="connsiteX4" fmla="*/ 1236518 w 1276350"/>
              <a:gd name="connsiteY4" fmla="*/ 41563 h 1517073"/>
              <a:gd name="connsiteX0" fmla="*/ 0 w 1269904"/>
              <a:gd name="connsiteY0" fmla="*/ 1509473 h 1509473"/>
              <a:gd name="connsiteX1" fmla="*/ 342900 w 1269904"/>
              <a:gd name="connsiteY1" fmla="*/ 927582 h 1509473"/>
              <a:gd name="connsiteX2" fmla="*/ 561109 w 1269904"/>
              <a:gd name="connsiteY2" fmla="*/ 470382 h 1509473"/>
              <a:gd name="connsiteX3" fmla="*/ 1163782 w 1269904"/>
              <a:gd name="connsiteY3" fmla="*/ 65136 h 1509473"/>
              <a:gd name="connsiteX4" fmla="*/ 1197841 w 1269904"/>
              <a:gd name="connsiteY4" fmla="*/ 79568 h 1509473"/>
              <a:gd name="connsiteX0" fmla="*/ 0 w 1269904"/>
              <a:gd name="connsiteY0" fmla="*/ 1509473 h 1509473"/>
              <a:gd name="connsiteX1" fmla="*/ 353291 w 1269904"/>
              <a:gd name="connsiteY1" fmla="*/ 1013018 h 1509473"/>
              <a:gd name="connsiteX2" fmla="*/ 561109 w 1269904"/>
              <a:gd name="connsiteY2" fmla="*/ 470382 h 1509473"/>
              <a:gd name="connsiteX3" fmla="*/ 1163782 w 1269904"/>
              <a:gd name="connsiteY3" fmla="*/ 65136 h 1509473"/>
              <a:gd name="connsiteX4" fmla="*/ 1197841 w 1269904"/>
              <a:gd name="connsiteY4" fmla="*/ 79568 h 1509473"/>
              <a:gd name="connsiteX0" fmla="*/ 0 w 1269904"/>
              <a:gd name="connsiteY0" fmla="*/ 1509473 h 1509473"/>
              <a:gd name="connsiteX1" fmla="*/ 264391 w 1269904"/>
              <a:gd name="connsiteY1" fmla="*/ 1279718 h 1509473"/>
              <a:gd name="connsiteX2" fmla="*/ 561109 w 1269904"/>
              <a:gd name="connsiteY2" fmla="*/ 470382 h 1509473"/>
              <a:gd name="connsiteX3" fmla="*/ 1163782 w 1269904"/>
              <a:gd name="connsiteY3" fmla="*/ 65136 h 1509473"/>
              <a:gd name="connsiteX4" fmla="*/ 1197841 w 1269904"/>
              <a:gd name="connsiteY4" fmla="*/ 79568 h 1509473"/>
              <a:gd name="connsiteX0" fmla="*/ 0 w 1269904"/>
              <a:gd name="connsiteY0" fmla="*/ 1509473 h 1509473"/>
              <a:gd name="connsiteX1" fmla="*/ 264391 w 1269904"/>
              <a:gd name="connsiteY1" fmla="*/ 1279718 h 1509473"/>
              <a:gd name="connsiteX2" fmla="*/ 561109 w 1269904"/>
              <a:gd name="connsiteY2" fmla="*/ 470382 h 1509473"/>
              <a:gd name="connsiteX3" fmla="*/ 1163782 w 1269904"/>
              <a:gd name="connsiteY3" fmla="*/ 65136 h 1509473"/>
              <a:gd name="connsiteX4" fmla="*/ 1197841 w 1269904"/>
              <a:gd name="connsiteY4" fmla="*/ 79568 h 1509473"/>
              <a:gd name="connsiteX0" fmla="*/ 0 w 1269904"/>
              <a:gd name="connsiteY0" fmla="*/ 1509473 h 1509473"/>
              <a:gd name="connsiteX1" fmla="*/ 353291 w 1269904"/>
              <a:gd name="connsiteY1" fmla="*/ 1013018 h 1509473"/>
              <a:gd name="connsiteX2" fmla="*/ 561109 w 1269904"/>
              <a:gd name="connsiteY2" fmla="*/ 470382 h 1509473"/>
              <a:gd name="connsiteX3" fmla="*/ 1163782 w 1269904"/>
              <a:gd name="connsiteY3" fmla="*/ 65136 h 1509473"/>
              <a:gd name="connsiteX4" fmla="*/ 1197841 w 1269904"/>
              <a:gd name="connsiteY4" fmla="*/ 79568 h 1509473"/>
              <a:gd name="connsiteX0" fmla="*/ 0 w 1269904"/>
              <a:gd name="connsiteY0" fmla="*/ 1509473 h 1509473"/>
              <a:gd name="connsiteX1" fmla="*/ 353291 w 1269904"/>
              <a:gd name="connsiteY1" fmla="*/ 1013018 h 1509473"/>
              <a:gd name="connsiteX2" fmla="*/ 561109 w 1269904"/>
              <a:gd name="connsiteY2" fmla="*/ 470382 h 1509473"/>
              <a:gd name="connsiteX3" fmla="*/ 1163782 w 1269904"/>
              <a:gd name="connsiteY3" fmla="*/ 65136 h 1509473"/>
              <a:gd name="connsiteX4" fmla="*/ 1197841 w 1269904"/>
              <a:gd name="connsiteY4" fmla="*/ 79568 h 1509473"/>
              <a:gd name="connsiteX0" fmla="*/ 0 w 1269904"/>
              <a:gd name="connsiteY0" fmla="*/ 1509473 h 1509473"/>
              <a:gd name="connsiteX1" fmla="*/ 353291 w 1269904"/>
              <a:gd name="connsiteY1" fmla="*/ 1013018 h 1509473"/>
              <a:gd name="connsiteX2" fmla="*/ 561109 w 1269904"/>
              <a:gd name="connsiteY2" fmla="*/ 470382 h 1509473"/>
              <a:gd name="connsiteX3" fmla="*/ 1163782 w 1269904"/>
              <a:gd name="connsiteY3" fmla="*/ 65136 h 1509473"/>
              <a:gd name="connsiteX4" fmla="*/ 1197841 w 1269904"/>
              <a:gd name="connsiteY4" fmla="*/ 79568 h 1509473"/>
              <a:gd name="connsiteX0" fmla="*/ 0 w 1269904"/>
              <a:gd name="connsiteY0" fmla="*/ 1509473 h 1509473"/>
              <a:gd name="connsiteX1" fmla="*/ 353291 w 1269904"/>
              <a:gd name="connsiteY1" fmla="*/ 1013018 h 1509473"/>
              <a:gd name="connsiteX2" fmla="*/ 561109 w 1269904"/>
              <a:gd name="connsiteY2" fmla="*/ 470382 h 1509473"/>
              <a:gd name="connsiteX3" fmla="*/ 1163782 w 1269904"/>
              <a:gd name="connsiteY3" fmla="*/ 65136 h 1509473"/>
              <a:gd name="connsiteX4" fmla="*/ 1197841 w 1269904"/>
              <a:gd name="connsiteY4" fmla="*/ 79568 h 1509473"/>
              <a:gd name="connsiteX0" fmla="*/ 0 w 1163782"/>
              <a:gd name="connsiteY0" fmla="*/ 1444337 h 1444337"/>
              <a:gd name="connsiteX1" fmla="*/ 353291 w 1163782"/>
              <a:gd name="connsiteY1" fmla="*/ 947882 h 1444337"/>
              <a:gd name="connsiteX2" fmla="*/ 561109 w 1163782"/>
              <a:gd name="connsiteY2" fmla="*/ 405246 h 1444337"/>
              <a:gd name="connsiteX3" fmla="*/ 1163782 w 1163782"/>
              <a:gd name="connsiteY3" fmla="*/ 0 h 1444337"/>
              <a:gd name="connsiteX0" fmla="*/ 0 w 1166091"/>
              <a:gd name="connsiteY0" fmla="*/ 1481282 h 1481282"/>
              <a:gd name="connsiteX1" fmla="*/ 355600 w 1166091"/>
              <a:gd name="connsiteY1" fmla="*/ 947882 h 1481282"/>
              <a:gd name="connsiteX2" fmla="*/ 563418 w 1166091"/>
              <a:gd name="connsiteY2" fmla="*/ 405246 h 1481282"/>
              <a:gd name="connsiteX3" fmla="*/ 1166091 w 1166091"/>
              <a:gd name="connsiteY3" fmla="*/ 0 h 1481282"/>
              <a:gd name="connsiteX0" fmla="*/ 0 w 1166091"/>
              <a:gd name="connsiteY0" fmla="*/ 1481282 h 1481282"/>
              <a:gd name="connsiteX1" fmla="*/ 88901 w 1166091"/>
              <a:gd name="connsiteY1" fmla="*/ 1347931 h 1481282"/>
              <a:gd name="connsiteX2" fmla="*/ 355600 w 1166091"/>
              <a:gd name="connsiteY2" fmla="*/ 947882 h 1481282"/>
              <a:gd name="connsiteX3" fmla="*/ 563418 w 1166091"/>
              <a:gd name="connsiteY3" fmla="*/ 405246 h 1481282"/>
              <a:gd name="connsiteX4" fmla="*/ 1166091 w 1166091"/>
              <a:gd name="connsiteY4" fmla="*/ 0 h 1481282"/>
              <a:gd name="connsiteX0" fmla="*/ 0 w 1166091"/>
              <a:gd name="connsiteY0" fmla="*/ 1481282 h 1481282"/>
              <a:gd name="connsiteX1" fmla="*/ 177801 w 1166091"/>
              <a:gd name="connsiteY1" fmla="*/ 1347931 h 1481282"/>
              <a:gd name="connsiteX2" fmla="*/ 355600 w 1166091"/>
              <a:gd name="connsiteY2" fmla="*/ 947882 h 1481282"/>
              <a:gd name="connsiteX3" fmla="*/ 563418 w 1166091"/>
              <a:gd name="connsiteY3" fmla="*/ 405246 h 1481282"/>
              <a:gd name="connsiteX4" fmla="*/ 1166091 w 1166091"/>
              <a:gd name="connsiteY4" fmla="*/ 0 h 1481282"/>
              <a:gd name="connsiteX0" fmla="*/ 0 w 1166091"/>
              <a:gd name="connsiteY0" fmla="*/ 1481282 h 1481282"/>
              <a:gd name="connsiteX1" fmla="*/ 355601 w 1166091"/>
              <a:gd name="connsiteY1" fmla="*/ 1259031 h 1481282"/>
              <a:gd name="connsiteX2" fmla="*/ 355600 w 1166091"/>
              <a:gd name="connsiteY2" fmla="*/ 947882 h 1481282"/>
              <a:gd name="connsiteX3" fmla="*/ 563418 w 1166091"/>
              <a:gd name="connsiteY3" fmla="*/ 405246 h 1481282"/>
              <a:gd name="connsiteX4" fmla="*/ 1166091 w 1166091"/>
              <a:gd name="connsiteY4" fmla="*/ 0 h 1481282"/>
              <a:gd name="connsiteX0" fmla="*/ 0 w 1166091"/>
              <a:gd name="connsiteY0" fmla="*/ 1481282 h 1481282"/>
              <a:gd name="connsiteX1" fmla="*/ 355600 w 1166091"/>
              <a:gd name="connsiteY1" fmla="*/ 947882 h 1481282"/>
              <a:gd name="connsiteX2" fmla="*/ 563418 w 1166091"/>
              <a:gd name="connsiteY2" fmla="*/ 405246 h 1481282"/>
              <a:gd name="connsiteX3" fmla="*/ 1166091 w 1166091"/>
              <a:gd name="connsiteY3" fmla="*/ 0 h 1481282"/>
              <a:gd name="connsiteX0" fmla="*/ 5004 w 904394"/>
              <a:gd name="connsiteY0" fmla="*/ 1392381 h 1392381"/>
              <a:gd name="connsiteX1" fmla="*/ 93903 w 904394"/>
              <a:gd name="connsiteY1" fmla="*/ 947882 h 1392381"/>
              <a:gd name="connsiteX2" fmla="*/ 301721 w 904394"/>
              <a:gd name="connsiteY2" fmla="*/ 405246 h 1392381"/>
              <a:gd name="connsiteX3" fmla="*/ 904394 w 904394"/>
              <a:gd name="connsiteY3" fmla="*/ 0 h 1392381"/>
              <a:gd name="connsiteX0" fmla="*/ 148167 w 1047557"/>
              <a:gd name="connsiteY0" fmla="*/ 1392381 h 1466465"/>
              <a:gd name="connsiteX1" fmla="*/ 14816 w 1047557"/>
              <a:gd name="connsiteY1" fmla="*/ 1392382 h 1466465"/>
              <a:gd name="connsiteX2" fmla="*/ 237066 w 1047557"/>
              <a:gd name="connsiteY2" fmla="*/ 947882 h 1466465"/>
              <a:gd name="connsiteX3" fmla="*/ 444884 w 1047557"/>
              <a:gd name="connsiteY3" fmla="*/ 405246 h 1466465"/>
              <a:gd name="connsiteX4" fmla="*/ 1047557 w 1047557"/>
              <a:gd name="connsiteY4" fmla="*/ 0 h 1466465"/>
              <a:gd name="connsiteX0" fmla="*/ 0 w 1032741"/>
              <a:gd name="connsiteY0" fmla="*/ 1392382 h 1392382"/>
              <a:gd name="connsiteX1" fmla="*/ 222250 w 1032741"/>
              <a:gd name="connsiteY1" fmla="*/ 947882 h 1392382"/>
              <a:gd name="connsiteX2" fmla="*/ 430068 w 1032741"/>
              <a:gd name="connsiteY2" fmla="*/ 405246 h 1392382"/>
              <a:gd name="connsiteX3" fmla="*/ 1032741 w 1032741"/>
              <a:gd name="connsiteY3" fmla="*/ 0 h 1392382"/>
              <a:gd name="connsiteX0" fmla="*/ 0 w 1166090"/>
              <a:gd name="connsiteY0" fmla="*/ 1436832 h 1436832"/>
              <a:gd name="connsiteX1" fmla="*/ 355599 w 1166090"/>
              <a:gd name="connsiteY1" fmla="*/ 947882 h 1436832"/>
              <a:gd name="connsiteX2" fmla="*/ 563417 w 1166090"/>
              <a:gd name="connsiteY2" fmla="*/ 405246 h 1436832"/>
              <a:gd name="connsiteX3" fmla="*/ 1166090 w 1166090"/>
              <a:gd name="connsiteY3" fmla="*/ 0 h 1436832"/>
              <a:gd name="connsiteX0" fmla="*/ 0 w 1166090"/>
              <a:gd name="connsiteY0" fmla="*/ 1436832 h 1436832"/>
              <a:gd name="connsiteX1" fmla="*/ 355599 w 1166090"/>
              <a:gd name="connsiteY1" fmla="*/ 947882 h 1436832"/>
              <a:gd name="connsiteX2" fmla="*/ 563417 w 1166090"/>
              <a:gd name="connsiteY2" fmla="*/ 405246 h 1436832"/>
              <a:gd name="connsiteX3" fmla="*/ 1166090 w 1166090"/>
              <a:gd name="connsiteY3" fmla="*/ 0 h 1436832"/>
              <a:gd name="connsiteX0" fmla="*/ 0 w 1166090"/>
              <a:gd name="connsiteY0" fmla="*/ 1436832 h 1436832"/>
              <a:gd name="connsiteX1" fmla="*/ 355599 w 1166090"/>
              <a:gd name="connsiteY1" fmla="*/ 947882 h 1436832"/>
              <a:gd name="connsiteX2" fmla="*/ 563417 w 1166090"/>
              <a:gd name="connsiteY2" fmla="*/ 405246 h 1436832"/>
              <a:gd name="connsiteX3" fmla="*/ 1166090 w 1166090"/>
              <a:gd name="connsiteY3" fmla="*/ 0 h 1436832"/>
              <a:gd name="connsiteX0" fmla="*/ 0 w 1166090"/>
              <a:gd name="connsiteY0" fmla="*/ 1436832 h 1438083"/>
              <a:gd name="connsiteX1" fmla="*/ 266700 w 1166090"/>
              <a:gd name="connsiteY1" fmla="*/ 1347932 h 1438083"/>
              <a:gd name="connsiteX2" fmla="*/ 355599 w 1166090"/>
              <a:gd name="connsiteY2" fmla="*/ 947882 h 1438083"/>
              <a:gd name="connsiteX3" fmla="*/ 563417 w 1166090"/>
              <a:gd name="connsiteY3" fmla="*/ 405246 h 1438083"/>
              <a:gd name="connsiteX4" fmla="*/ 1166090 w 1166090"/>
              <a:gd name="connsiteY4" fmla="*/ 0 h 1438083"/>
              <a:gd name="connsiteX0" fmla="*/ 266700 w 1432790"/>
              <a:gd name="connsiteY0" fmla="*/ 1436832 h 1584999"/>
              <a:gd name="connsiteX1" fmla="*/ 44450 w 1432790"/>
              <a:gd name="connsiteY1" fmla="*/ 1570182 h 1584999"/>
              <a:gd name="connsiteX2" fmla="*/ 533400 w 1432790"/>
              <a:gd name="connsiteY2" fmla="*/ 1347932 h 1584999"/>
              <a:gd name="connsiteX3" fmla="*/ 622299 w 1432790"/>
              <a:gd name="connsiteY3" fmla="*/ 947882 h 1584999"/>
              <a:gd name="connsiteX4" fmla="*/ 830117 w 1432790"/>
              <a:gd name="connsiteY4" fmla="*/ 405246 h 1584999"/>
              <a:gd name="connsiteX5" fmla="*/ 1432790 w 1432790"/>
              <a:gd name="connsiteY5" fmla="*/ 0 h 1584999"/>
              <a:gd name="connsiteX0" fmla="*/ 222250 w 1388340"/>
              <a:gd name="connsiteY0" fmla="*/ 1436832 h 1577590"/>
              <a:gd name="connsiteX1" fmla="*/ 0 w 1388340"/>
              <a:gd name="connsiteY1" fmla="*/ 1570182 h 1577590"/>
              <a:gd name="connsiteX2" fmla="*/ 222250 w 1388340"/>
              <a:gd name="connsiteY2" fmla="*/ 1392382 h 1577590"/>
              <a:gd name="connsiteX3" fmla="*/ 577849 w 1388340"/>
              <a:gd name="connsiteY3" fmla="*/ 947882 h 1577590"/>
              <a:gd name="connsiteX4" fmla="*/ 785667 w 1388340"/>
              <a:gd name="connsiteY4" fmla="*/ 405246 h 1577590"/>
              <a:gd name="connsiteX5" fmla="*/ 1388340 w 1388340"/>
              <a:gd name="connsiteY5" fmla="*/ 0 h 1577590"/>
              <a:gd name="connsiteX0" fmla="*/ 281516 w 1447606"/>
              <a:gd name="connsiteY0" fmla="*/ 1436832 h 1651674"/>
              <a:gd name="connsiteX1" fmla="*/ 59266 w 1447606"/>
              <a:gd name="connsiteY1" fmla="*/ 1570182 h 1651674"/>
              <a:gd name="connsiteX2" fmla="*/ 637115 w 1447606"/>
              <a:gd name="connsiteY2" fmla="*/ 947882 h 1651674"/>
              <a:gd name="connsiteX3" fmla="*/ 844933 w 1447606"/>
              <a:gd name="connsiteY3" fmla="*/ 405246 h 1651674"/>
              <a:gd name="connsiteX4" fmla="*/ 1447606 w 1447606"/>
              <a:gd name="connsiteY4" fmla="*/ 0 h 1651674"/>
              <a:gd name="connsiteX0" fmla="*/ 0 w 1166090"/>
              <a:gd name="connsiteY0" fmla="*/ 1436832 h 1436832"/>
              <a:gd name="connsiteX1" fmla="*/ 222250 w 1166090"/>
              <a:gd name="connsiteY1" fmla="*/ 1303482 h 1436832"/>
              <a:gd name="connsiteX2" fmla="*/ 355599 w 1166090"/>
              <a:gd name="connsiteY2" fmla="*/ 947882 h 1436832"/>
              <a:gd name="connsiteX3" fmla="*/ 563417 w 1166090"/>
              <a:gd name="connsiteY3" fmla="*/ 405246 h 1436832"/>
              <a:gd name="connsiteX4" fmla="*/ 1166090 w 1166090"/>
              <a:gd name="connsiteY4" fmla="*/ 0 h 1436832"/>
              <a:gd name="connsiteX0" fmla="*/ 259291 w 1425381"/>
              <a:gd name="connsiteY0" fmla="*/ 1436832 h 1636857"/>
              <a:gd name="connsiteX1" fmla="*/ 37041 w 1425381"/>
              <a:gd name="connsiteY1" fmla="*/ 1614632 h 1636857"/>
              <a:gd name="connsiteX2" fmla="*/ 481541 w 1425381"/>
              <a:gd name="connsiteY2" fmla="*/ 1303482 h 1636857"/>
              <a:gd name="connsiteX3" fmla="*/ 614890 w 1425381"/>
              <a:gd name="connsiteY3" fmla="*/ 947882 h 1636857"/>
              <a:gd name="connsiteX4" fmla="*/ 822708 w 1425381"/>
              <a:gd name="connsiteY4" fmla="*/ 405246 h 1636857"/>
              <a:gd name="connsiteX5" fmla="*/ 1425381 w 1425381"/>
              <a:gd name="connsiteY5" fmla="*/ 0 h 1636857"/>
              <a:gd name="connsiteX0" fmla="*/ 0 w 1166090"/>
              <a:gd name="connsiteY0" fmla="*/ 1436832 h 1436832"/>
              <a:gd name="connsiteX1" fmla="*/ 222250 w 1166090"/>
              <a:gd name="connsiteY1" fmla="*/ 1303482 h 1436832"/>
              <a:gd name="connsiteX2" fmla="*/ 355599 w 1166090"/>
              <a:gd name="connsiteY2" fmla="*/ 947882 h 1436832"/>
              <a:gd name="connsiteX3" fmla="*/ 563417 w 1166090"/>
              <a:gd name="connsiteY3" fmla="*/ 405246 h 1436832"/>
              <a:gd name="connsiteX4" fmla="*/ 1166090 w 1166090"/>
              <a:gd name="connsiteY4" fmla="*/ 0 h 1436832"/>
              <a:gd name="connsiteX0" fmla="*/ 0 w 1432790"/>
              <a:gd name="connsiteY0" fmla="*/ 1614632 h 1614632"/>
              <a:gd name="connsiteX1" fmla="*/ 488950 w 1432790"/>
              <a:gd name="connsiteY1" fmla="*/ 1303482 h 1614632"/>
              <a:gd name="connsiteX2" fmla="*/ 622299 w 1432790"/>
              <a:gd name="connsiteY2" fmla="*/ 947882 h 1614632"/>
              <a:gd name="connsiteX3" fmla="*/ 830117 w 1432790"/>
              <a:gd name="connsiteY3" fmla="*/ 405246 h 1614632"/>
              <a:gd name="connsiteX4" fmla="*/ 1432790 w 1432790"/>
              <a:gd name="connsiteY4" fmla="*/ 0 h 1614632"/>
              <a:gd name="connsiteX0" fmla="*/ 0 w 1432790"/>
              <a:gd name="connsiteY0" fmla="*/ 1614632 h 1614632"/>
              <a:gd name="connsiteX1" fmla="*/ 400050 w 1432790"/>
              <a:gd name="connsiteY1" fmla="*/ 1392382 h 1614632"/>
              <a:gd name="connsiteX2" fmla="*/ 622299 w 1432790"/>
              <a:gd name="connsiteY2" fmla="*/ 947882 h 1614632"/>
              <a:gd name="connsiteX3" fmla="*/ 830117 w 1432790"/>
              <a:gd name="connsiteY3" fmla="*/ 405246 h 1614632"/>
              <a:gd name="connsiteX4" fmla="*/ 1432790 w 1432790"/>
              <a:gd name="connsiteY4" fmla="*/ 0 h 1614632"/>
              <a:gd name="connsiteX0" fmla="*/ 0 w 1432790"/>
              <a:gd name="connsiteY0" fmla="*/ 1614632 h 1614632"/>
              <a:gd name="connsiteX1" fmla="*/ 400050 w 1432790"/>
              <a:gd name="connsiteY1" fmla="*/ 1392382 h 1614632"/>
              <a:gd name="connsiteX2" fmla="*/ 622299 w 1432790"/>
              <a:gd name="connsiteY2" fmla="*/ 947882 h 1614632"/>
              <a:gd name="connsiteX3" fmla="*/ 830117 w 1432790"/>
              <a:gd name="connsiteY3" fmla="*/ 405246 h 1614632"/>
              <a:gd name="connsiteX4" fmla="*/ 1432790 w 1432790"/>
              <a:gd name="connsiteY4" fmla="*/ 0 h 1614632"/>
              <a:gd name="connsiteX0" fmla="*/ 0 w 1432790"/>
              <a:gd name="connsiteY0" fmla="*/ 1614632 h 1614632"/>
              <a:gd name="connsiteX1" fmla="*/ 400050 w 1432790"/>
              <a:gd name="connsiteY1" fmla="*/ 1392382 h 1614632"/>
              <a:gd name="connsiteX2" fmla="*/ 622299 w 1432790"/>
              <a:gd name="connsiteY2" fmla="*/ 947882 h 1614632"/>
              <a:gd name="connsiteX3" fmla="*/ 830117 w 1432790"/>
              <a:gd name="connsiteY3" fmla="*/ 405246 h 1614632"/>
              <a:gd name="connsiteX4" fmla="*/ 1432790 w 1432790"/>
              <a:gd name="connsiteY4" fmla="*/ 0 h 1614632"/>
              <a:gd name="connsiteX0" fmla="*/ 0 w 1432790"/>
              <a:gd name="connsiteY0" fmla="*/ 1614632 h 1614632"/>
              <a:gd name="connsiteX1" fmla="*/ 444500 w 1432790"/>
              <a:gd name="connsiteY1" fmla="*/ 1436832 h 1614632"/>
              <a:gd name="connsiteX2" fmla="*/ 622299 w 1432790"/>
              <a:gd name="connsiteY2" fmla="*/ 947882 h 1614632"/>
              <a:gd name="connsiteX3" fmla="*/ 830117 w 1432790"/>
              <a:gd name="connsiteY3" fmla="*/ 405246 h 1614632"/>
              <a:gd name="connsiteX4" fmla="*/ 1432790 w 1432790"/>
              <a:gd name="connsiteY4" fmla="*/ 0 h 1614632"/>
              <a:gd name="connsiteX0" fmla="*/ 0 w 1432790"/>
              <a:gd name="connsiteY0" fmla="*/ 1614632 h 1614632"/>
              <a:gd name="connsiteX1" fmla="*/ 444500 w 1432790"/>
              <a:gd name="connsiteY1" fmla="*/ 1436832 h 1614632"/>
              <a:gd name="connsiteX2" fmla="*/ 622299 w 1432790"/>
              <a:gd name="connsiteY2" fmla="*/ 947882 h 1614632"/>
              <a:gd name="connsiteX3" fmla="*/ 830117 w 1432790"/>
              <a:gd name="connsiteY3" fmla="*/ 405246 h 1614632"/>
              <a:gd name="connsiteX4" fmla="*/ 1432790 w 1432790"/>
              <a:gd name="connsiteY4" fmla="*/ 0 h 1614632"/>
              <a:gd name="connsiteX0" fmla="*/ 0 w 1432790"/>
              <a:gd name="connsiteY0" fmla="*/ 1614632 h 1614632"/>
              <a:gd name="connsiteX1" fmla="*/ 400050 w 1432790"/>
              <a:gd name="connsiteY1" fmla="*/ 1436832 h 1614632"/>
              <a:gd name="connsiteX2" fmla="*/ 622299 w 1432790"/>
              <a:gd name="connsiteY2" fmla="*/ 947882 h 1614632"/>
              <a:gd name="connsiteX3" fmla="*/ 830117 w 1432790"/>
              <a:gd name="connsiteY3" fmla="*/ 405246 h 1614632"/>
              <a:gd name="connsiteX4" fmla="*/ 1432790 w 1432790"/>
              <a:gd name="connsiteY4" fmla="*/ 0 h 1614632"/>
              <a:gd name="connsiteX0" fmla="*/ 0 w 1432790"/>
              <a:gd name="connsiteY0" fmla="*/ 1614632 h 1614632"/>
              <a:gd name="connsiteX1" fmla="*/ 400050 w 1432790"/>
              <a:gd name="connsiteY1" fmla="*/ 1436832 h 1614632"/>
              <a:gd name="connsiteX2" fmla="*/ 622299 w 1432790"/>
              <a:gd name="connsiteY2" fmla="*/ 947882 h 1614632"/>
              <a:gd name="connsiteX3" fmla="*/ 830117 w 1432790"/>
              <a:gd name="connsiteY3" fmla="*/ 405246 h 1614632"/>
              <a:gd name="connsiteX4" fmla="*/ 1432790 w 1432790"/>
              <a:gd name="connsiteY4" fmla="*/ 0 h 1614632"/>
              <a:gd name="connsiteX0" fmla="*/ 0 w 1432790"/>
              <a:gd name="connsiteY0" fmla="*/ 1614632 h 1614632"/>
              <a:gd name="connsiteX1" fmla="*/ 400050 w 1432790"/>
              <a:gd name="connsiteY1" fmla="*/ 1436832 h 1614632"/>
              <a:gd name="connsiteX2" fmla="*/ 830117 w 1432790"/>
              <a:gd name="connsiteY2" fmla="*/ 405246 h 1614632"/>
              <a:gd name="connsiteX3" fmla="*/ 1432790 w 1432790"/>
              <a:gd name="connsiteY3" fmla="*/ 0 h 1614632"/>
              <a:gd name="connsiteX0" fmla="*/ 0 w 1432790"/>
              <a:gd name="connsiteY0" fmla="*/ 1614632 h 1614632"/>
              <a:gd name="connsiteX1" fmla="*/ 400050 w 1432790"/>
              <a:gd name="connsiteY1" fmla="*/ 1436832 h 1614632"/>
              <a:gd name="connsiteX2" fmla="*/ 830117 w 1432790"/>
              <a:gd name="connsiteY2" fmla="*/ 405246 h 1614632"/>
              <a:gd name="connsiteX3" fmla="*/ 1432790 w 1432790"/>
              <a:gd name="connsiteY3" fmla="*/ 0 h 1614632"/>
              <a:gd name="connsiteX0" fmla="*/ 0 w 1466850"/>
              <a:gd name="connsiteY0" fmla="*/ 1555750 h 1555750"/>
              <a:gd name="connsiteX1" fmla="*/ 400050 w 1466850"/>
              <a:gd name="connsiteY1" fmla="*/ 1377950 h 1555750"/>
              <a:gd name="connsiteX2" fmla="*/ 830117 w 1466850"/>
              <a:gd name="connsiteY2" fmla="*/ 346364 h 1555750"/>
              <a:gd name="connsiteX3" fmla="*/ 1466850 w 1466850"/>
              <a:gd name="connsiteY3" fmla="*/ 0 h 1555750"/>
              <a:gd name="connsiteX0" fmla="*/ 0 w 1466850"/>
              <a:gd name="connsiteY0" fmla="*/ 1555750 h 1555750"/>
              <a:gd name="connsiteX1" fmla="*/ 400050 w 1466850"/>
              <a:gd name="connsiteY1" fmla="*/ 1377950 h 1555750"/>
              <a:gd name="connsiteX2" fmla="*/ 830117 w 1466850"/>
              <a:gd name="connsiteY2" fmla="*/ 346364 h 1555750"/>
              <a:gd name="connsiteX3" fmla="*/ 1466850 w 1466850"/>
              <a:gd name="connsiteY3" fmla="*/ 0 h 1555750"/>
              <a:gd name="connsiteX0" fmla="*/ 0 w 1422400"/>
              <a:gd name="connsiteY0" fmla="*/ 1555750 h 1555750"/>
              <a:gd name="connsiteX1" fmla="*/ 400050 w 1422400"/>
              <a:gd name="connsiteY1" fmla="*/ 1377950 h 1555750"/>
              <a:gd name="connsiteX2" fmla="*/ 830117 w 1422400"/>
              <a:gd name="connsiteY2" fmla="*/ 346364 h 1555750"/>
              <a:gd name="connsiteX3" fmla="*/ 1422400 w 1422400"/>
              <a:gd name="connsiteY3" fmla="*/ 0 h 1555750"/>
              <a:gd name="connsiteX0" fmla="*/ 0 w 1422400"/>
              <a:gd name="connsiteY0" fmla="*/ 1511300 h 1511300"/>
              <a:gd name="connsiteX1" fmla="*/ 400050 w 1422400"/>
              <a:gd name="connsiteY1" fmla="*/ 1333500 h 1511300"/>
              <a:gd name="connsiteX2" fmla="*/ 830117 w 1422400"/>
              <a:gd name="connsiteY2" fmla="*/ 301914 h 1511300"/>
              <a:gd name="connsiteX3" fmla="*/ 1422400 w 1422400"/>
              <a:gd name="connsiteY3" fmla="*/ 0 h 1511300"/>
              <a:gd name="connsiteX0" fmla="*/ 0 w 1422400"/>
              <a:gd name="connsiteY0" fmla="*/ 1511300 h 1511300"/>
              <a:gd name="connsiteX1" fmla="*/ 400050 w 1422400"/>
              <a:gd name="connsiteY1" fmla="*/ 1333500 h 1511300"/>
              <a:gd name="connsiteX2" fmla="*/ 830117 w 1422400"/>
              <a:gd name="connsiteY2" fmla="*/ 301914 h 1511300"/>
              <a:gd name="connsiteX3" fmla="*/ 1422400 w 1422400"/>
              <a:gd name="connsiteY3" fmla="*/ 0 h 1511300"/>
              <a:gd name="connsiteX0" fmla="*/ 0 w 1422400"/>
              <a:gd name="connsiteY0" fmla="*/ 1511300 h 1511300"/>
              <a:gd name="connsiteX1" fmla="*/ 400050 w 1422400"/>
              <a:gd name="connsiteY1" fmla="*/ 1333500 h 1511300"/>
              <a:gd name="connsiteX2" fmla="*/ 830117 w 1422400"/>
              <a:gd name="connsiteY2" fmla="*/ 301914 h 1511300"/>
              <a:gd name="connsiteX3" fmla="*/ 1422400 w 1422400"/>
              <a:gd name="connsiteY3" fmla="*/ 0 h 1511300"/>
              <a:gd name="connsiteX0" fmla="*/ 0 w 1341669"/>
              <a:gd name="connsiteY0" fmla="*/ 1477114 h 1477114"/>
              <a:gd name="connsiteX1" fmla="*/ 319319 w 1341669"/>
              <a:gd name="connsiteY1" fmla="*/ 1333500 h 1477114"/>
              <a:gd name="connsiteX2" fmla="*/ 749386 w 1341669"/>
              <a:gd name="connsiteY2" fmla="*/ 301914 h 1477114"/>
              <a:gd name="connsiteX3" fmla="*/ 1341669 w 1341669"/>
              <a:gd name="connsiteY3" fmla="*/ 0 h 147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669" h="1477114">
                <a:moveTo>
                  <a:pt x="0" y="1477114"/>
                </a:moveTo>
                <a:cubicBezTo>
                  <a:pt x="229297" y="1385833"/>
                  <a:pt x="35494" y="1461174"/>
                  <a:pt x="319319" y="1333500"/>
                </a:cubicBezTo>
                <a:cubicBezTo>
                  <a:pt x="606031" y="1226609"/>
                  <a:pt x="577263" y="541386"/>
                  <a:pt x="749386" y="301914"/>
                </a:cubicBezTo>
                <a:cubicBezTo>
                  <a:pt x="884468" y="143934"/>
                  <a:pt x="975197" y="130368"/>
                  <a:pt x="1341669" y="0"/>
                </a:cubicBezTo>
              </a:path>
            </a:pathLst>
          </a:custGeom>
          <a:ln w="50800">
            <a:solidFill>
              <a:srgbClr val="00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405063" y="4762500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271713" y="3873500"/>
            <a:ext cx="657225" cy="347663"/>
          </a:xfrm>
          <a:prstGeom prst="straightConnector1">
            <a:avLst/>
          </a:prstGeom>
          <a:ln w="38100">
            <a:solidFill>
              <a:srgbClr val="FF4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4483100" y="3206750"/>
          <a:ext cx="6921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数式" r:id="rId5" imgW="266400" imgH="203040" progId="Equation.3">
                  <p:embed/>
                </p:oleObj>
              </mc:Choice>
              <mc:Fallback>
                <p:oleObj name="数式" r:id="rId5" imgW="2664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06750"/>
                        <a:ext cx="6921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テキスト ボックス 17"/>
          <p:cNvSpPr txBox="1">
            <a:spLocks noChangeArrowheads="1"/>
          </p:cNvSpPr>
          <p:nvPr/>
        </p:nvSpPr>
        <p:spPr bwMode="auto">
          <a:xfrm>
            <a:off x="3716338" y="2673350"/>
            <a:ext cx="210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勾配ベクトル </a:t>
            </a:r>
            <a:r>
              <a:rPr lang="en-US" altLang="ja-JP"/>
              <a:t>: </a:t>
            </a:r>
            <a:endParaRPr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 rot="10800000" flipV="1">
            <a:off x="2493963" y="3429000"/>
            <a:ext cx="1811337" cy="666750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8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384550"/>
            <a:ext cx="25812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線矢印コネクタ 33"/>
          <p:cNvCxnSpPr/>
          <p:nvPr/>
        </p:nvCxnSpPr>
        <p:spPr>
          <a:xfrm flipV="1">
            <a:off x="6616700" y="4903788"/>
            <a:ext cx="488950" cy="392112"/>
          </a:xfrm>
          <a:prstGeom prst="straightConnector1">
            <a:avLst/>
          </a:prstGeom>
          <a:ln w="38100">
            <a:solidFill>
              <a:srgbClr val="FF4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6750050" y="5029200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5149850" y="3473450"/>
            <a:ext cx="1778000" cy="1511300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B77425F-5EE1-4BDE-BF63-A03B867FBE76}" type="slidenum">
              <a:rPr lang="en-US" altLang="ja-JP" sz="2000"/>
              <a:pPr eaLnBrk="1" hangingPunct="1"/>
              <a:t>54</a:t>
            </a:fld>
            <a:endParaRPr lang="en-US" altLang="ja-JP" sz="2000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4570413" y="4273550"/>
            <a:ext cx="3379787" cy="1755775"/>
          </a:xfrm>
          <a:prstGeom prst="straightConnector1">
            <a:avLst/>
          </a:prstGeom>
          <a:ln w="635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295650"/>
            <a:ext cx="25812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smtClean="0"/>
              <a:t>2D: Canny </a:t>
            </a:r>
            <a:r>
              <a:rPr lang="ja-JP" altLang="en-US" sz="4000" smtClean="0"/>
              <a:t>エッジ抽出の計算方法</a:t>
            </a:r>
          </a:p>
        </p:txBody>
      </p:sp>
      <p:sp>
        <p:nvSpPr>
          <p:cNvPr id="33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295400"/>
            <a:ext cx="8534400" cy="1162050"/>
          </a:xfrm>
        </p:spPr>
        <p:txBody>
          <a:bodyPr/>
          <a:lstStyle/>
          <a:p>
            <a:r>
              <a:rPr lang="ja-JP" altLang="en-US" smtClean="0"/>
              <a:t>勾配方向に直線を延長し、極大をチェックする</a:t>
            </a:r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5060950" y="4406900"/>
          <a:ext cx="11191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数式" r:id="rId4" imgW="431640" imgH="279360" progId="Equation.3">
                  <p:embed/>
                </p:oleObj>
              </mc:Choice>
              <mc:Fallback>
                <p:oleObj name="数式" r:id="rId4" imgW="43164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4406900"/>
                        <a:ext cx="11191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4881563" y="3829050"/>
            <a:ext cx="1333500" cy="13335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215063" y="3829050"/>
            <a:ext cx="1333500" cy="13335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81563" y="5162550"/>
            <a:ext cx="1333500" cy="13335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15063" y="5162550"/>
            <a:ext cx="1333500" cy="13335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081713" y="5021263"/>
            <a:ext cx="311150" cy="311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33808" name="グループ化 17"/>
          <p:cNvGrpSpPr>
            <a:grpSpLocks/>
          </p:cNvGrpSpPr>
          <p:nvPr/>
        </p:nvGrpSpPr>
        <p:grpSpPr bwMode="auto">
          <a:xfrm>
            <a:off x="1236663" y="4762500"/>
            <a:ext cx="533400" cy="533400"/>
            <a:chOff x="1016000" y="3695700"/>
            <a:chExt cx="533400" cy="533400"/>
          </a:xfrm>
        </p:grpSpPr>
        <p:sp>
          <p:nvSpPr>
            <p:cNvPr id="14" name="正方形/長方形 13"/>
            <p:cNvSpPr/>
            <p:nvPr/>
          </p:nvSpPr>
          <p:spPr>
            <a:xfrm>
              <a:off x="1016000" y="3695700"/>
              <a:ext cx="266700" cy="2667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282700" y="3695700"/>
              <a:ext cx="266700" cy="2667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016000" y="3962400"/>
              <a:ext cx="266700" cy="2667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82700" y="3962400"/>
              <a:ext cx="266700" cy="26670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7" name="円/楕円 6"/>
          <p:cNvSpPr/>
          <p:nvPr/>
        </p:nvSpPr>
        <p:spPr>
          <a:xfrm>
            <a:off x="1414463" y="4940300"/>
            <a:ext cx="222250" cy="222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350963" y="4895850"/>
            <a:ext cx="419100" cy="266700"/>
          </a:xfrm>
          <a:prstGeom prst="straightConnector1">
            <a:avLst/>
          </a:prstGeom>
          <a:ln w="38100">
            <a:solidFill>
              <a:srgbClr val="FF4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4748213" y="5695950"/>
            <a:ext cx="355600" cy="355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7370763" y="4273550"/>
            <a:ext cx="355600" cy="3556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 flipV="1">
            <a:off x="1771650" y="3829050"/>
            <a:ext cx="3111500" cy="933450"/>
          </a:xfrm>
          <a:prstGeom prst="line">
            <a:avLst/>
          </a:prstGeom>
          <a:ln w="6350">
            <a:solidFill>
              <a:srgbClr val="00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771650" y="5295900"/>
            <a:ext cx="3111500" cy="1155700"/>
          </a:xfrm>
          <a:prstGeom prst="line">
            <a:avLst/>
          </a:prstGeom>
          <a:ln w="6350">
            <a:solidFill>
              <a:srgbClr val="00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5" name="Object 6"/>
          <p:cNvGraphicFramePr>
            <a:graphicFrameLocks noChangeAspect="1"/>
          </p:cNvGraphicFramePr>
          <p:nvPr/>
        </p:nvGraphicFramePr>
        <p:xfrm>
          <a:off x="7683500" y="4406900"/>
          <a:ext cx="9874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数式" r:id="rId6" imgW="380880" imgH="253800" progId="Equation.3">
                  <p:embed/>
                </p:oleObj>
              </mc:Choice>
              <mc:Fallback>
                <p:oleObj name="数式" r:id="rId6" imgW="38088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406900"/>
                        <a:ext cx="9874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7"/>
          <p:cNvGraphicFramePr>
            <a:graphicFrameLocks noChangeAspect="1"/>
          </p:cNvGraphicFramePr>
          <p:nvPr/>
        </p:nvGraphicFramePr>
        <p:xfrm>
          <a:off x="3816350" y="5207000"/>
          <a:ext cx="9874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数式" r:id="rId8" imgW="380880" imgH="253800" progId="Equation.3">
                  <p:embed/>
                </p:oleObj>
              </mc:Choice>
              <mc:Fallback>
                <p:oleObj name="数式" r:id="rId8" imgW="38088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5207000"/>
                        <a:ext cx="9874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9"/>
          <p:cNvGraphicFramePr>
            <a:graphicFrameLocks noChangeAspect="1"/>
          </p:cNvGraphicFramePr>
          <p:nvPr/>
        </p:nvGraphicFramePr>
        <p:xfrm>
          <a:off x="1104900" y="1936750"/>
          <a:ext cx="67802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数式" r:id="rId10" imgW="1955520" imgH="279360" progId="Equation.3">
                  <p:embed/>
                </p:oleObj>
              </mc:Choice>
              <mc:Fallback>
                <p:oleObj name="数式" r:id="rId10" imgW="195552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936750"/>
                        <a:ext cx="6780213" cy="958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6B51CE0A-7027-43C5-92F0-7A00C582738F}" type="slidenum">
              <a:rPr lang="en-US" altLang="ja-JP" sz="2000"/>
              <a:pPr eaLnBrk="1" hangingPunct="1"/>
              <a:t>55</a:t>
            </a:fld>
            <a:endParaRPr lang="en-US" altLang="ja-JP" sz="20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FF40FF"/>
                </a:solidFill>
              </a:rPr>
              <a:t>プログラミング課題 </a:t>
            </a:r>
            <a:r>
              <a:rPr lang="en-US" altLang="ja-JP" smtClean="0">
                <a:solidFill>
                  <a:srgbClr val="FF40FF"/>
                </a:solidFill>
              </a:rPr>
              <a:t>6</a:t>
            </a:r>
            <a:endParaRPr lang="ja-JP" altLang="en-US" smtClean="0">
              <a:solidFill>
                <a:srgbClr val="FF40FF"/>
              </a:solidFill>
            </a:endParaRP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250950"/>
            <a:ext cx="8228013" cy="53736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2800" u="sng" smtClean="0"/>
              <a:t>prog2-1</a:t>
            </a:r>
            <a:r>
              <a:rPr lang="ja-JP" altLang="en-US" sz="2800" u="sng" smtClean="0"/>
              <a:t>を使う</a:t>
            </a:r>
            <a:r>
              <a:rPr lang="en-US" altLang="ja-JP" sz="2800" smtClean="0"/>
              <a:t>:</a:t>
            </a:r>
          </a:p>
          <a:p>
            <a:pPr>
              <a:buFontTx/>
              <a:buAutoNum type="arabicPeriod"/>
            </a:pPr>
            <a:r>
              <a:rPr lang="en-US" altLang="ja-JP" sz="2800" smtClean="0"/>
              <a:t>‘n’</a:t>
            </a:r>
            <a:r>
              <a:rPr lang="ja-JP" altLang="en-US" sz="2800" smtClean="0"/>
              <a:t>キーを押すと呼ばれる </a:t>
            </a:r>
            <a:r>
              <a:rPr lang="en-US" altLang="ja-JP" sz="2800" smtClean="0"/>
              <a:t>Canny </a:t>
            </a:r>
            <a:r>
              <a:rPr lang="ja-JP" altLang="en-US" sz="2800" smtClean="0"/>
              <a:t>エッジ検出をする関数 </a:t>
            </a:r>
            <a:r>
              <a:rPr lang="en-US" altLang="ja-JP" sz="2800" smtClean="0"/>
              <a:t>“CannyEdgeDetector” </a:t>
            </a:r>
            <a:r>
              <a:rPr lang="ja-JP" altLang="en-US" sz="2800" smtClean="0"/>
              <a:t>を完成させよ</a:t>
            </a:r>
          </a:p>
          <a:p>
            <a:pPr>
              <a:buFontTx/>
              <a:buAutoNum type="arabicPeriod"/>
            </a:pPr>
            <a:r>
              <a:rPr lang="en-US" altLang="ja-JP" sz="2800" smtClean="0"/>
              <a:t>52 </a:t>
            </a:r>
            <a:r>
              <a:rPr lang="ja-JP" altLang="en-US" sz="2800" smtClean="0"/>
              <a:t>ページの判定法のみでは小さな凹凸に敏感すぎる．この問題の解決法を考え、確認せよ。</a:t>
            </a:r>
          </a:p>
          <a:p>
            <a:pPr>
              <a:buFontTx/>
              <a:buNone/>
            </a:pPr>
            <a:endParaRPr lang="en-US" altLang="ja-JP" sz="2800" smtClean="0"/>
          </a:p>
          <a:p>
            <a:pPr>
              <a:buFontTx/>
              <a:buNone/>
            </a:pPr>
            <a:r>
              <a:rPr lang="en-US" altLang="ja-JP" sz="2800" u="sng" smtClean="0"/>
              <a:t>prog2-2</a:t>
            </a:r>
            <a:r>
              <a:rPr lang="ja-JP" altLang="en-US" sz="2800" u="sng" smtClean="0"/>
              <a:t>を使う</a:t>
            </a:r>
            <a:r>
              <a:rPr lang="en-US" altLang="ja-JP" sz="2800" smtClean="0"/>
              <a:t>:</a:t>
            </a:r>
          </a:p>
          <a:p>
            <a:pPr>
              <a:buFontTx/>
              <a:buNone/>
            </a:pPr>
            <a:r>
              <a:rPr lang="en-US" altLang="ja-JP" sz="2800" smtClean="0"/>
              <a:t>3</a:t>
            </a:r>
            <a:r>
              <a:rPr lang="ja-JP" altLang="en-US" sz="2800" smtClean="0"/>
              <a:t>．</a:t>
            </a:r>
            <a:r>
              <a:rPr lang="en-US" altLang="ja-JP" sz="2800" smtClean="0"/>
              <a:t>‘n’</a:t>
            </a:r>
            <a:r>
              <a:rPr lang="ja-JP" altLang="en-US" sz="2800" smtClean="0"/>
              <a:t>キーを押すと呼ばれる </a:t>
            </a:r>
            <a:r>
              <a:rPr lang="en-US" altLang="ja-JP" sz="2800" smtClean="0"/>
              <a:t>Canny </a:t>
            </a:r>
            <a:r>
              <a:rPr lang="ja-JP" altLang="en-US" sz="2800" smtClean="0"/>
              <a:t>エッジ検出をする関数 </a:t>
            </a:r>
            <a:r>
              <a:rPr lang="en-US" altLang="ja-JP" sz="2800" smtClean="0"/>
              <a:t>“CannyEdgeDetector” </a:t>
            </a:r>
            <a:r>
              <a:rPr lang="ja-JP" altLang="en-US" sz="2800" smtClean="0"/>
              <a:t>を完成させよ</a:t>
            </a:r>
          </a:p>
          <a:p>
            <a:pPr>
              <a:buFontTx/>
              <a:buNone/>
            </a:pPr>
            <a:r>
              <a:rPr lang="en-US" altLang="ja-JP" sz="2800" smtClean="0"/>
              <a:t>4. 54</a:t>
            </a:r>
            <a:r>
              <a:rPr lang="ja-JP" altLang="en-US" sz="2800" smtClean="0"/>
              <a:t>ページの判定法のみでは小さな凹凸に敏感すぎる．この問題の解決法を考え、確認せよ。</a:t>
            </a:r>
          </a:p>
          <a:p>
            <a:pPr>
              <a:buFontTx/>
              <a:buNone/>
            </a:pPr>
            <a:endParaRPr lang="en-US" altLang="ja-JP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2B7E156-BCB2-437B-9709-D540EF254881}" type="slidenum">
              <a:rPr lang="en-US" altLang="ja-JP" sz="2000"/>
              <a:pPr eaLnBrk="1" hangingPunct="1"/>
              <a:t>56</a:t>
            </a:fld>
            <a:endParaRPr lang="en-US" altLang="ja-JP" sz="20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392737"/>
          </a:xfrm>
        </p:spPr>
        <p:txBody>
          <a:bodyPr/>
          <a:lstStyle/>
          <a:p>
            <a:pPr eaLnBrk="1" hangingPunct="1"/>
            <a:r>
              <a:rPr lang="ja-JP" altLang="en-US" smtClean="0"/>
              <a:t>微分量計算とその応用</a:t>
            </a:r>
          </a:p>
          <a:p>
            <a:pPr lvl="1" eaLnBrk="1" hangingPunct="1"/>
            <a:endParaRPr lang="ja-JP" altLang="en-US" smtClean="0"/>
          </a:p>
          <a:p>
            <a:pPr lvl="1" eaLnBrk="1" hangingPunct="1"/>
            <a:r>
              <a:rPr lang="ja-JP" altLang="en-US" smtClean="0"/>
              <a:t>ラスタデータとは？</a:t>
            </a:r>
          </a:p>
          <a:p>
            <a:pPr lvl="1" eaLnBrk="1" hangingPunct="1"/>
            <a:r>
              <a:rPr lang="ja-JP" altLang="en-US" smtClean="0"/>
              <a:t>１階微分とエッジ検出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階微分と平滑化</a:t>
            </a:r>
            <a:endParaRPr lang="en-US" altLang="ja-JP" smtClean="0"/>
          </a:p>
          <a:p>
            <a:pPr lvl="1" eaLnBrk="1" hangingPunct="1">
              <a:buFontTx/>
              <a:buNone/>
            </a:pPr>
            <a:endParaRPr lang="ja-JP" altLang="en-US" smtClean="0"/>
          </a:p>
          <a:p>
            <a:pPr lvl="1" eaLnBrk="1" hangingPunct="1"/>
            <a:r>
              <a:rPr lang="ja-JP" altLang="en-US" smtClean="0"/>
              <a:t>エッジを保存した平滑化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2</a:t>
            </a:r>
            <a:r>
              <a:rPr lang="ja-JP" altLang="en-US" smtClean="0"/>
              <a:t>階微分量を使った領域分割</a:t>
            </a:r>
          </a:p>
          <a:p>
            <a:pPr lvl="1" eaLnBrk="1" hangingPunct="1"/>
            <a:r>
              <a:rPr lang="ja-JP" altLang="en-US" smtClean="0"/>
              <a:t>より高度なエッジ検出方法 </a:t>
            </a:r>
            <a:r>
              <a:rPr lang="en-US" altLang="ja-JP" smtClean="0"/>
              <a:t>(Canny </a:t>
            </a:r>
            <a:r>
              <a:rPr lang="ja-JP" altLang="en-US" smtClean="0"/>
              <a:t>の方法</a:t>
            </a:r>
            <a:r>
              <a:rPr lang="en-US" altLang="ja-JP" smtClean="0"/>
              <a:t>)</a:t>
            </a:r>
          </a:p>
          <a:p>
            <a:pPr lvl="1" eaLnBrk="1" hangingPunct="1"/>
            <a:endParaRPr lang="ja-JP" altLang="en-US" smtClean="0"/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  <p:sp>
        <p:nvSpPr>
          <p:cNvPr id="64517" name="Line 4"/>
          <p:cNvSpPr>
            <a:spLocks noChangeShapeType="1"/>
          </p:cNvSpPr>
          <p:nvPr/>
        </p:nvSpPr>
        <p:spPr bwMode="auto">
          <a:xfrm>
            <a:off x="250825" y="4940300"/>
            <a:ext cx="630238" cy="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BE5E21B-C9FD-4A65-BD85-A932B9ABB836}" type="slidenum">
              <a:rPr lang="en-US" altLang="ja-JP" sz="2000"/>
              <a:pPr eaLnBrk="1" hangingPunct="1"/>
              <a:t>57</a:t>
            </a:fld>
            <a:endParaRPr lang="en-US" altLang="ja-JP" sz="20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ja-JP" altLang="en-US" smtClean="0"/>
              <a:t>領域分割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3963"/>
            <a:ext cx="8229600" cy="1439862"/>
          </a:xfrm>
        </p:spPr>
        <p:txBody>
          <a:bodyPr/>
          <a:lstStyle/>
          <a:p>
            <a:r>
              <a:rPr lang="ja-JP" altLang="en-US" sz="2800" smtClean="0"/>
              <a:t>形状の特徴を基に</a:t>
            </a:r>
            <a:br>
              <a:rPr lang="ja-JP" altLang="en-US" sz="2800" smtClean="0"/>
            </a:br>
            <a:r>
              <a:rPr lang="ja-JP" altLang="en-US" sz="2800" smtClean="0"/>
              <a:t>　　　　　データをいくつかのグループへ分けること</a:t>
            </a:r>
          </a:p>
          <a:p>
            <a:pPr lvl="1"/>
            <a:r>
              <a:rPr lang="ja-JP" altLang="en-US" sz="2400" smtClean="0"/>
              <a:t>例えば凹凸情報を基にする</a:t>
            </a: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584450"/>
            <a:ext cx="44116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617788"/>
            <a:ext cx="4433887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テキスト ボックス 6"/>
          <p:cNvSpPr txBox="1">
            <a:spLocks noChangeArrowheads="1"/>
          </p:cNvSpPr>
          <p:nvPr/>
        </p:nvSpPr>
        <p:spPr bwMode="auto">
          <a:xfrm>
            <a:off x="6527800" y="62293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凹凸情報</a:t>
            </a:r>
          </a:p>
        </p:txBody>
      </p:sp>
      <p:sp>
        <p:nvSpPr>
          <p:cNvPr id="65544" name="テキスト ボックス 7"/>
          <p:cNvSpPr txBox="1">
            <a:spLocks noChangeArrowheads="1"/>
          </p:cNvSpPr>
          <p:nvPr/>
        </p:nvSpPr>
        <p:spPr bwMode="auto">
          <a:xfrm>
            <a:off x="1193800" y="6229350"/>
            <a:ext cx="287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2D</a:t>
            </a:r>
            <a:r>
              <a:rPr lang="ja-JP" altLang="en-US"/>
              <a:t>データの高さ表示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D0A7FA7-A71A-4532-8CB1-242FBFED9FEE}" type="slidenum">
              <a:rPr lang="en-US" altLang="ja-JP" sz="2000"/>
              <a:pPr eaLnBrk="1" hangingPunct="1"/>
              <a:t>58</a:t>
            </a:fld>
            <a:endParaRPr lang="en-US" altLang="ja-JP" sz="20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1143000"/>
          </a:xfrm>
        </p:spPr>
        <p:txBody>
          <a:bodyPr/>
          <a:lstStyle/>
          <a:p>
            <a:r>
              <a:rPr lang="en-US" altLang="ja-JP" smtClean="0"/>
              <a:t>1D: </a:t>
            </a:r>
            <a:r>
              <a:rPr lang="ja-JP" altLang="en-US" smtClean="0"/>
              <a:t>凹凸情報による分割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162050"/>
            <a:ext cx="8229600" cy="800100"/>
          </a:xfrm>
        </p:spPr>
        <p:txBody>
          <a:bodyPr/>
          <a:lstStyle/>
          <a:p>
            <a:r>
              <a:rPr lang="en-US" altLang="ja-JP" smtClean="0"/>
              <a:t>2</a:t>
            </a:r>
            <a:r>
              <a:rPr lang="ja-JP" altLang="en-US" smtClean="0"/>
              <a:t>階微分の符号によりグループ分けをする</a:t>
            </a:r>
            <a:endParaRPr lang="en-US" altLang="ja-JP" smtClean="0"/>
          </a:p>
          <a:p>
            <a:pPr lvl="1"/>
            <a:r>
              <a:rPr lang="ja-JP" altLang="en-US" smtClean="0"/>
              <a:t>下に凸が正</a:t>
            </a:r>
            <a:endParaRPr lang="en-US" altLang="ja-JP" smtClean="0"/>
          </a:p>
          <a:p>
            <a:pPr lvl="1"/>
            <a:r>
              <a:rPr lang="ja-JP" altLang="en-US" smtClean="0"/>
              <a:t>上に凸が負</a:t>
            </a:r>
            <a:endParaRPr lang="en-US" altLang="ja-JP" smtClean="0"/>
          </a:p>
        </p:txBody>
      </p:sp>
      <p:pic>
        <p:nvPicPr>
          <p:cNvPr id="34823" name="Picture 9" descr="F:\modeling\class\2\graph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2717800"/>
            <a:ext cx="701198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rot="5400000" flipH="1" flipV="1">
            <a:off x="-240506" y="5076031"/>
            <a:ext cx="2622550" cy="1588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938213" y="6208713"/>
            <a:ext cx="4356100" cy="20637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571500" y="325755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数式" r:id="rId4" imgW="152280" imgH="203040" progId="Equation.3">
                  <p:embed/>
                </p:oleObj>
              </mc:Choice>
              <mc:Fallback>
                <p:oleObj name="数式" r:id="rId4" imgW="1522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25755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7"/>
          <p:cNvGraphicFramePr>
            <a:graphicFrameLocks noChangeAspect="1"/>
          </p:cNvGraphicFramePr>
          <p:nvPr/>
        </p:nvGraphicFramePr>
        <p:xfrm>
          <a:off x="5283200" y="6102350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数式" r:id="rId6" imgW="126720" imgH="139680" progId="Equation.3">
                  <p:embed/>
                </p:oleObj>
              </mc:Choice>
              <mc:Fallback>
                <p:oleObj name="数式" r:id="rId6" imgW="126720" imgH="139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6102350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4165600" y="2852738"/>
            <a:ext cx="90488" cy="3240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27" name="Oval 14"/>
          <p:cNvSpPr>
            <a:spLocks noChangeArrowheads="1"/>
          </p:cNvSpPr>
          <p:nvPr/>
        </p:nvSpPr>
        <p:spPr bwMode="auto">
          <a:xfrm>
            <a:off x="3986213" y="4068763"/>
            <a:ext cx="404812" cy="404812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4346575" y="34829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変曲点</a:t>
            </a:r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 flipH="1">
            <a:off x="4346575" y="3933825"/>
            <a:ext cx="449263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0" name="Line 17"/>
          <p:cNvSpPr>
            <a:spLocks noChangeShapeType="1"/>
          </p:cNvSpPr>
          <p:nvPr/>
        </p:nvSpPr>
        <p:spPr bwMode="auto">
          <a:xfrm>
            <a:off x="4211638" y="3251200"/>
            <a:ext cx="898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1" name="Line 18"/>
          <p:cNvSpPr>
            <a:spLocks noChangeShapeType="1"/>
          </p:cNvSpPr>
          <p:nvPr/>
        </p:nvSpPr>
        <p:spPr bwMode="auto">
          <a:xfrm flipH="1">
            <a:off x="3265488" y="3251200"/>
            <a:ext cx="8096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2" name="Text Box 20"/>
          <p:cNvSpPr txBox="1">
            <a:spLocks noChangeArrowheads="1"/>
          </p:cNvSpPr>
          <p:nvPr/>
        </p:nvSpPr>
        <p:spPr bwMode="auto">
          <a:xfrm>
            <a:off x="4237038" y="2800350"/>
            <a:ext cx="109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下に凸</a:t>
            </a:r>
          </a:p>
        </p:txBody>
      </p:sp>
      <p:sp>
        <p:nvSpPr>
          <p:cNvPr id="34833" name="Text Box 21"/>
          <p:cNvSpPr txBox="1">
            <a:spLocks noChangeArrowheads="1"/>
          </p:cNvSpPr>
          <p:nvPr/>
        </p:nvSpPr>
        <p:spPr bwMode="auto">
          <a:xfrm>
            <a:off x="3016250" y="2800350"/>
            <a:ext cx="1090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上に凸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2CF45E2-461C-46FB-9503-B02D7E2FF236}" type="slidenum">
              <a:rPr lang="en-US" altLang="ja-JP" sz="2000"/>
              <a:pPr eaLnBrk="1" hangingPunct="1"/>
              <a:t>59</a:t>
            </a:fld>
            <a:endParaRPr lang="en-US" altLang="ja-JP" sz="200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altLang="ja-JP" smtClean="0"/>
              <a:t>2D: </a:t>
            </a:r>
            <a:r>
              <a:rPr lang="ja-JP" altLang="en-US" smtClean="0"/>
              <a:t>凹凸とは</a:t>
            </a:r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9025"/>
            <a:ext cx="8229600" cy="944563"/>
          </a:xfrm>
        </p:spPr>
        <p:txBody>
          <a:bodyPr/>
          <a:lstStyle/>
          <a:p>
            <a:r>
              <a:rPr lang="ja-JP" altLang="en-US" smtClean="0"/>
              <a:t>高さ方向に平行な平面を回した場合を考える</a:t>
            </a:r>
          </a:p>
        </p:txBody>
      </p:sp>
      <p:pic>
        <p:nvPicPr>
          <p:cNvPr id="35848" name="Picture 4" descr="normal_cur_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185988"/>
            <a:ext cx="29273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5" descr="normal_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176463"/>
            <a:ext cx="303053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6" descr="normal_ma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185988"/>
            <a:ext cx="2932113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7"/>
          <p:cNvSpPr txBox="1">
            <a:spLocks noChangeArrowheads="1"/>
          </p:cNvSpPr>
          <p:nvPr/>
        </p:nvSpPr>
        <p:spPr bwMode="auto">
          <a:xfrm>
            <a:off x="304800" y="5384800"/>
            <a:ext cx="8578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u="sng"/>
              <a:t>断面に現れる曲線群</a:t>
            </a:r>
            <a:r>
              <a:rPr lang="ja-JP" altLang="en-US" sz="3200"/>
              <a:t>の</a:t>
            </a:r>
            <a:r>
              <a:rPr lang="en-US" altLang="ja-JP" sz="3200"/>
              <a:t>2</a:t>
            </a:r>
            <a:r>
              <a:rPr lang="ja-JP" altLang="en-US" sz="3200"/>
              <a:t>階微分の状況により、</a:t>
            </a:r>
            <a:r>
              <a:rPr lang="en-US" altLang="ja-JP" sz="3200"/>
              <a:t/>
            </a:r>
            <a:br>
              <a:rPr lang="en-US" altLang="ja-JP" sz="3200"/>
            </a:br>
            <a:r>
              <a:rPr lang="ja-JP" altLang="en-US" sz="3200"/>
              <a:t>凹凸の状況が大まかに</a:t>
            </a:r>
            <a:r>
              <a:rPr lang="en-US" altLang="ja-JP" sz="3200"/>
              <a:t>3</a:t>
            </a:r>
            <a:r>
              <a:rPr lang="ja-JP" altLang="en-US" sz="3200"/>
              <a:t>通りに分類できる</a:t>
            </a:r>
          </a:p>
        </p:txBody>
      </p:sp>
      <p:sp>
        <p:nvSpPr>
          <p:cNvPr id="35852" name="Freeform 31"/>
          <p:cNvSpPr>
            <a:spLocks/>
          </p:cNvSpPr>
          <p:nvPr/>
        </p:nvSpPr>
        <p:spPr bwMode="auto">
          <a:xfrm>
            <a:off x="793750" y="3117850"/>
            <a:ext cx="1911350" cy="755650"/>
          </a:xfrm>
          <a:custGeom>
            <a:avLst/>
            <a:gdLst>
              <a:gd name="T0" fmla="*/ 0 w 11369"/>
              <a:gd name="T1" fmla="*/ 0 h 11498"/>
              <a:gd name="T2" fmla="*/ 2147483647 w 11369"/>
              <a:gd name="T3" fmla="*/ 2147483647 h 11498"/>
              <a:gd name="T4" fmla="*/ 2147483647 w 11369"/>
              <a:gd name="T5" fmla="*/ 2147483647 h 11498"/>
              <a:gd name="T6" fmla="*/ 0 60000 65536"/>
              <a:gd name="T7" fmla="*/ 0 60000 65536"/>
              <a:gd name="T8" fmla="*/ 0 60000 65536"/>
              <a:gd name="T9" fmla="*/ 0 w 11369"/>
              <a:gd name="T10" fmla="*/ 0 h 11498"/>
              <a:gd name="T11" fmla="*/ 11369 w 11369"/>
              <a:gd name="T12" fmla="*/ 11498 h 11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69" h="11498">
                <a:moveTo>
                  <a:pt x="0" y="0"/>
                </a:moveTo>
                <a:cubicBezTo>
                  <a:pt x="755" y="435"/>
                  <a:pt x="2823" y="894"/>
                  <a:pt x="4485" y="2560"/>
                </a:cubicBezTo>
                <a:cubicBezTo>
                  <a:pt x="6176" y="4155"/>
                  <a:pt x="10217" y="9952"/>
                  <a:pt x="11369" y="11498"/>
                </a:cubicBezTo>
              </a:path>
            </a:pathLst>
          </a:custGeom>
          <a:noFill/>
          <a:ln w="508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853" name="Oval 32"/>
          <p:cNvSpPr>
            <a:spLocks noChangeArrowheads="1"/>
          </p:cNvSpPr>
          <p:nvPr/>
        </p:nvSpPr>
        <p:spPr bwMode="auto">
          <a:xfrm>
            <a:off x="1592263" y="3249613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5854" name="Freeform 34"/>
          <p:cNvSpPr>
            <a:spLocks/>
          </p:cNvSpPr>
          <p:nvPr/>
        </p:nvSpPr>
        <p:spPr bwMode="auto">
          <a:xfrm>
            <a:off x="7105650" y="3035300"/>
            <a:ext cx="944563" cy="1282700"/>
          </a:xfrm>
          <a:custGeom>
            <a:avLst/>
            <a:gdLst>
              <a:gd name="T0" fmla="*/ 0 w 10494"/>
              <a:gd name="T1" fmla="*/ 2147483647 h 11008"/>
              <a:gd name="T2" fmla="*/ 2147483647 w 10494"/>
              <a:gd name="T3" fmla="*/ 2147483647 h 11008"/>
              <a:gd name="T4" fmla="*/ 2147483647 w 10494"/>
              <a:gd name="T5" fmla="*/ 0 h 11008"/>
              <a:gd name="T6" fmla="*/ 0 60000 65536"/>
              <a:gd name="T7" fmla="*/ 0 60000 65536"/>
              <a:gd name="T8" fmla="*/ 0 60000 65536"/>
              <a:gd name="T9" fmla="*/ 0 w 10494"/>
              <a:gd name="T10" fmla="*/ 0 h 11008"/>
              <a:gd name="T11" fmla="*/ 10494 w 10494"/>
              <a:gd name="T12" fmla="*/ 11008 h 1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94" h="11008">
                <a:moveTo>
                  <a:pt x="0" y="11008"/>
                </a:moveTo>
                <a:cubicBezTo>
                  <a:pt x="1132" y="9470"/>
                  <a:pt x="4259" y="4283"/>
                  <a:pt x="5926" y="2616"/>
                </a:cubicBezTo>
                <a:cubicBezTo>
                  <a:pt x="7510" y="909"/>
                  <a:pt x="9771" y="314"/>
                  <a:pt x="10494" y="0"/>
                </a:cubicBezTo>
              </a:path>
            </a:pathLst>
          </a:custGeom>
          <a:noFill/>
          <a:ln w="508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855" name="Oval 35"/>
          <p:cNvSpPr>
            <a:spLocks noChangeArrowheads="1"/>
          </p:cNvSpPr>
          <p:nvPr/>
        </p:nvSpPr>
        <p:spPr bwMode="auto">
          <a:xfrm>
            <a:off x="7594600" y="3206750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5856" name="Freeform 31"/>
          <p:cNvSpPr>
            <a:spLocks/>
          </p:cNvSpPr>
          <p:nvPr/>
        </p:nvSpPr>
        <p:spPr bwMode="auto">
          <a:xfrm>
            <a:off x="3594100" y="3168650"/>
            <a:ext cx="2133600" cy="971550"/>
          </a:xfrm>
          <a:custGeom>
            <a:avLst/>
            <a:gdLst>
              <a:gd name="T0" fmla="*/ 0 w 12691"/>
              <a:gd name="T1" fmla="*/ 2147483647 h 14783"/>
              <a:gd name="T2" fmla="*/ 2147483647 w 12691"/>
              <a:gd name="T3" fmla="*/ 2147483647 h 14783"/>
              <a:gd name="T4" fmla="*/ 2147483647 w 12691"/>
              <a:gd name="T5" fmla="*/ 2147483647 h 14783"/>
              <a:gd name="T6" fmla="*/ 0 60000 65536"/>
              <a:gd name="T7" fmla="*/ 0 60000 65536"/>
              <a:gd name="T8" fmla="*/ 0 60000 65536"/>
              <a:gd name="T9" fmla="*/ 0 w 12691"/>
              <a:gd name="T10" fmla="*/ 0 h 14783"/>
              <a:gd name="T11" fmla="*/ 12691 w 12691"/>
              <a:gd name="T12" fmla="*/ 14783 h 147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91" h="14783">
                <a:moveTo>
                  <a:pt x="0" y="14783"/>
                </a:moveTo>
                <a:cubicBezTo>
                  <a:pt x="1867" y="9869"/>
                  <a:pt x="4284" y="3834"/>
                  <a:pt x="6346" y="1933"/>
                </a:cubicBezTo>
                <a:cubicBezTo>
                  <a:pt x="8408" y="32"/>
                  <a:pt x="10852" y="0"/>
                  <a:pt x="12691" y="580"/>
                </a:cubicBezTo>
              </a:path>
            </a:pathLst>
          </a:custGeom>
          <a:noFill/>
          <a:ln w="508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857" name="Oval 35"/>
          <p:cNvSpPr>
            <a:spLocks noChangeArrowheads="1"/>
          </p:cNvSpPr>
          <p:nvPr/>
        </p:nvSpPr>
        <p:spPr bwMode="auto">
          <a:xfrm>
            <a:off x="4572000" y="3206750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cxnSp>
        <p:nvCxnSpPr>
          <p:cNvPr id="15" name="直線矢印コネクタ 14"/>
          <p:cNvCxnSpPr>
            <a:stCxn id="35853" idx="4"/>
          </p:cNvCxnSpPr>
          <p:nvPr/>
        </p:nvCxnSpPr>
        <p:spPr>
          <a:xfrm rot="5400000" flipH="1">
            <a:off x="1127125" y="2873375"/>
            <a:ext cx="1066800" cy="444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5400000" flipH="1" flipV="1">
            <a:off x="7192963" y="2806700"/>
            <a:ext cx="979488" cy="1587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6200000" flipV="1">
            <a:off x="4105275" y="2828925"/>
            <a:ext cx="1066800" cy="444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2" name="Object 12"/>
          <p:cNvGraphicFramePr>
            <a:graphicFrameLocks noChangeAspect="1"/>
          </p:cNvGraphicFramePr>
          <p:nvPr/>
        </p:nvGraphicFramePr>
        <p:xfrm>
          <a:off x="1416050" y="182880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数式" r:id="rId6" imgW="152280" imgH="203040" progId="Equation.3">
                  <p:embed/>
                </p:oleObj>
              </mc:Choice>
              <mc:Fallback>
                <p:oleObj name="数式" r:id="rId6" imgW="1522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82880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11"/>
          <p:cNvGraphicFramePr>
            <a:graphicFrameLocks noChangeAspect="1"/>
          </p:cNvGraphicFramePr>
          <p:nvPr/>
        </p:nvGraphicFramePr>
        <p:xfrm>
          <a:off x="4438650" y="173990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数式" r:id="rId8" imgW="152280" imgH="203040" progId="Equation.3">
                  <p:embed/>
                </p:oleObj>
              </mc:Choice>
              <mc:Fallback>
                <p:oleObj name="数式" r:id="rId8" imgW="152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73990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461250" y="173990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0" y="173990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コネクタ 32"/>
          <p:cNvCxnSpPr/>
          <p:nvPr/>
        </p:nvCxnSpPr>
        <p:spPr>
          <a:xfrm rot="16200000" flipH="1">
            <a:off x="1771650" y="4140200"/>
            <a:ext cx="1778000" cy="800100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5400000">
            <a:off x="2749550" y="4184650"/>
            <a:ext cx="1644650" cy="844550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10800000" flipV="1">
            <a:off x="3282950" y="3962400"/>
            <a:ext cx="4000500" cy="1466850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/>
          <p:cNvSpPr/>
          <p:nvPr/>
        </p:nvSpPr>
        <p:spPr>
          <a:xfrm>
            <a:off x="7283450" y="2495550"/>
            <a:ext cx="755650" cy="400050"/>
          </a:xfrm>
          <a:prstGeom prst="arc">
            <a:avLst>
              <a:gd name="adj1" fmla="val 19374670"/>
              <a:gd name="adj2" fmla="val 12703028"/>
            </a:avLst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9" name="円弧 38"/>
          <p:cNvSpPr/>
          <p:nvPr/>
        </p:nvSpPr>
        <p:spPr>
          <a:xfrm>
            <a:off x="1282700" y="2362200"/>
            <a:ext cx="755650" cy="400050"/>
          </a:xfrm>
          <a:prstGeom prst="arc">
            <a:avLst>
              <a:gd name="adj1" fmla="val 19374670"/>
              <a:gd name="adj2" fmla="val 12703028"/>
            </a:avLst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0" name="円弧 39"/>
          <p:cNvSpPr/>
          <p:nvPr/>
        </p:nvSpPr>
        <p:spPr>
          <a:xfrm>
            <a:off x="4260850" y="2495550"/>
            <a:ext cx="755650" cy="400050"/>
          </a:xfrm>
          <a:prstGeom prst="arc">
            <a:avLst>
              <a:gd name="adj1" fmla="val 19374670"/>
              <a:gd name="adj2" fmla="val 12703028"/>
            </a:avLst>
          </a:prstGeom>
          <a:ln w="381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A6219AE-B8B2-4709-B518-1C8C05C659B4}" type="slidenum">
              <a:rPr lang="en-US" altLang="ja-JP" sz="2000"/>
              <a:pPr eaLnBrk="1" hangingPunct="1"/>
              <a:t>6</a:t>
            </a:fld>
            <a:endParaRPr lang="en-US" altLang="ja-JP" sz="2000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07950"/>
            <a:ext cx="8229600" cy="1143000"/>
          </a:xfrm>
        </p:spPr>
        <p:txBody>
          <a:bodyPr/>
          <a:lstStyle/>
          <a:p>
            <a:r>
              <a:rPr lang="en-US" altLang="ja-JP" smtClean="0"/>
              <a:t>1D</a:t>
            </a:r>
            <a:r>
              <a:rPr lang="ja-JP" altLang="en-US" smtClean="0"/>
              <a:t>の場合の数学モデル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643063" y="1295400"/>
          <a:ext cx="58118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数式" r:id="rId3" imgW="1409400" imgH="215640" progId="Equation.3">
                  <p:embed/>
                </p:oleObj>
              </mc:Choice>
              <mc:Fallback>
                <p:oleObj name="数式" r:id="rId3" imgW="140940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295400"/>
                        <a:ext cx="5811837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8" descr="F:\modeling\class\2\graph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52863"/>
            <a:ext cx="41338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F:\modeling\class\2\graph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843338"/>
            <a:ext cx="424973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テキスト ボックス 9"/>
          <p:cNvSpPr txBox="1">
            <a:spLocks noChangeArrowheads="1"/>
          </p:cNvSpPr>
          <p:nvPr/>
        </p:nvSpPr>
        <p:spPr bwMode="auto">
          <a:xfrm>
            <a:off x="1374775" y="6034088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1D</a:t>
            </a:r>
            <a:r>
              <a:rPr lang="ja-JP" altLang="en-US"/>
              <a:t>ラスタデータ</a:t>
            </a:r>
          </a:p>
        </p:txBody>
      </p:sp>
      <p:sp>
        <p:nvSpPr>
          <p:cNvPr id="2060" name="テキスト ボックス 10"/>
          <p:cNvSpPr txBox="1">
            <a:spLocks noChangeArrowheads="1"/>
          </p:cNvSpPr>
          <p:nvPr/>
        </p:nvSpPr>
        <p:spPr bwMode="auto">
          <a:xfrm>
            <a:off x="5843588" y="5989638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1D</a:t>
            </a:r>
            <a:r>
              <a:rPr lang="ja-JP" altLang="en-US"/>
              <a:t>連続関数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-1006474" y="4829175"/>
            <a:ext cx="2622550" cy="317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171450" y="5962650"/>
            <a:ext cx="4356100" cy="20638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1" name="Object 50"/>
          <p:cNvGraphicFramePr>
            <a:graphicFrameLocks noChangeAspect="1"/>
          </p:cNvGraphicFramePr>
          <p:nvPr/>
        </p:nvGraphicFramePr>
        <p:xfrm>
          <a:off x="4171950" y="6007100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6007100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1"/>
          <p:cNvGraphicFramePr>
            <a:graphicFrameLocks noChangeAspect="1"/>
          </p:cNvGraphicFramePr>
          <p:nvPr/>
        </p:nvGraphicFramePr>
        <p:xfrm>
          <a:off x="304800" y="334010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4010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テキスト ボックス 19"/>
          <p:cNvSpPr txBox="1">
            <a:spLocks noChangeArrowheads="1"/>
          </p:cNvSpPr>
          <p:nvPr/>
        </p:nvSpPr>
        <p:spPr bwMode="auto">
          <a:xfrm>
            <a:off x="1495425" y="2451100"/>
            <a:ext cx="5876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連続な関数を等間隔にサンプリングしたもの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とみなして処理をする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 rot="5400000" flipH="1" flipV="1">
            <a:off x="3394076" y="4822825"/>
            <a:ext cx="2622550" cy="317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4572000" y="5956300"/>
            <a:ext cx="4356100" cy="20638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8572500" y="6000750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数式" r:id="rId11" imgW="126720" imgH="139680" progId="Equation.3">
                  <p:embed/>
                </p:oleObj>
              </mc:Choice>
              <mc:Fallback>
                <p:oleObj name="数式" r:id="rId11" imgW="126720" imgH="139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6000750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3"/>
          <p:cNvGraphicFramePr>
            <a:graphicFrameLocks noChangeAspect="1"/>
          </p:cNvGraphicFramePr>
          <p:nvPr/>
        </p:nvGraphicFramePr>
        <p:xfrm>
          <a:off x="4705350" y="3333750"/>
          <a:ext cx="447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数式" r:id="rId12" imgW="152280" imgH="203040" progId="Equation.3">
                  <p:embed/>
                </p:oleObj>
              </mc:Choice>
              <mc:Fallback>
                <p:oleObj name="数式" r:id="rId12" imgW="15228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3333750"/>
                        <a:ext cx="447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15453BC-17EB-443E-8AC9-8CB35BCDD961}" type="slidenum">
              <a:rPr lang="en-US" altLang="ja-JP" sz="2000"/>
              <a:pPr eaLnBrk="1" hangingPunct="1"/>
              <a:t>60</a:t>
            </a:fld>
            <a:endParaRPr lang="en-US" altLang="ja-JP" sz="20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29600" cy="1143000"/>
          </a:xfrm>
        </p:spPr>
        <p:txBody>
          <a:bodyPr/>
          <a:lstStyle/>
          <a:p>
            <a:r>
              <a:rPr lang="en-US" altLang="ja-JP" smtClean="0"/>
              <a:t>2D: </a:t>
            </a:r>
            <a:r>
              <a:rPr lang="ja-JP" altLang="en-US" smtClean="0"/>
              <a:t>凹凸の分類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947738"/>
            <a:ext cx="8229600" cy="4525962"/>
          </a:xfrm>
        </p:spPr>
        <p:txBody>
          <a:bodyPr/>
          <a:lstStyle/>
          <a:p>
            <a:r>
              <a:rPr lang="ja-JP" altLang="en-US" smtClean="0"/>
              <a:t>断面曲線の</a:t>
            </a:r>
            <a:r>
              <a:rPr lang="en-US" altLang="ja-JP" smtClean="0"/>
              <a:t>2</a:t>
            </a:r>
            <a:r>
              <a:rPr lang="ja-JP" altLang="en-US" smtClean="0"/>
              <a:t>階微分の正負</a:t>
            </a:r>
            <a:r>
              <a:rPr lang="en-US" altLang="ja-JP" smtClean="0"/>
              <a:t>(</a:t>
            </a:r>
            <a:r>
              <a:rPr lang="ja-JP" altLang="en-US" smtClean="0"/>
              <a:t>凹凸</a:t>
            </a:r>
            <a:r>
              <a:rPr lang="en-US" altLang="ja-JP" smtClean="0"/>
              <a:t>)</a:t>
            </a:r>
            <a:r>
              <a:rPr lang="ja-JP" altLang="en-US" smtClean="0"/>
              <a:t>により、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　　　　　　　　　　　以下の</a:t>
            </a:r>
            <a:r>
              <a:rPr lang="en-US" altLang="ja-JP" smtClean="0"/>
              <a:t>3</a:t>
            </a:r>
            <a:r>
              <a:rPr lang="ja-JP" altLang="en-US" smtClean="0"/>
              <a:t>通りに分類できる</a:t>
            </a:r>
          </a:p>
        </p:txBody>
      </p:sp>
      <p:pic>
        <p:nvPicPr>
          <p:cNvPr id="66565" name="Picture 4" descr="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32125"/>
            <a:ext cx="28606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 descr="sa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984500"/>
            <a:ext cx="29305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pe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963863"/>
            <a:ext cx="295433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527050" y="2095500"/>
            <a:ext cx="1973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① いつも正</a:t>
            </a:r>
            <a:r>
              <a:rPr lang="en-US" altLang="ja-JP" sz="2800"/>
              <a:t/>
            </a:r>
            <a:br>
              <a:rPr lang="en-US" altLang="ja-JP" sz="2800"/>
            </a:br>
            <a:r>
              <a:rPr lang="en-US" altLang="ja-JP" sz="2800"/>
              <a:t>(</a:t>
            </a:r>
            <a:r>
              <a:rPr lang="ja-JP" altLang="en-US" sz="2800"/>
              <a:t>下に凸</a:t>
            </a:r>
            <a:r>
              <a:rPr lang="en-US" altLang="ja-JP" sz="2800"/>
              <a:t>)</a:t>
            </a:r>
          </a:p>
        </p:txBody>
      </p:sp>
      <p:sp>
        <p:nvSpPr>
          <p:cNvPr id="66569" name="Text Box 7"/>
          <p:cNvSpPr txBox="1">
            <a:spLocks noChangeArrowheads="1"/>
          </p:cNvSpPr>
          <p:nvPr/>
        </p:nvSpPr>
        <p:spPr bwMode="auto">
          <a:xfrm>
            <a:off x="3638550" y="2051050"/>
            <a:ext cx="1874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②いつも負</a:t>
            </a:r>
            <a:r>
              <a:rPr lang="en-US" altLang="ja-JP" sz="2800"/>
              <a:t/>
            </a:r>
            <a:br>
              <a:rPr lang="en-US" altLang="ja-JP" sz="2800"/>
            </a:br>
            <a:r>
              <a:rPr lang="en-US" altLang="ja-JP" sz="2800"/>
              <a:t>(</a:t>
            </a:r>
            <a:r>
              <a:rPr lang="ja-JP" altLang="en-US" sz="2800"/>
              <a:t>上に凸</a:t>
            </a:r>
            <a:r>
              <a:rPr lang="en-US" altLang="ja-JP" sz="2800"/>
              <a:t>)</a:t>
            </a:r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6216650" y="2051050"/>
            <a:ext cx="2747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③ 符号が変わる</a:t>
            </a:r>
            <a:r>
              <a:rPr lang="en-US" altLang="ja-JP" sz="2800"/>
              <a:t/>
            </a:r>
            <a:br>
              <a:rPr lang="en-US" altLang="ja-JP" sz="2800"/>
            </a:br>
            <a:r>
              <a:rPr lang="en-US" altLang="ja-JP" sz="2800"/>
              <a:t>(</a:t>
            </a:r>
            <a:r>
              <a:rPr lang="ja-JP" altLang="en-US" sz="2800"/>
              <a:t>鞍型という</a:t>
            </a:r>
            <a:r>
              <a:rPr lang="en-US" altLang="ja-JP" sz="2800"/>
              <a:t>)</a:t>
            </a:r>
          </a:p>
        </p:txBody>
      </p:sp>
      <p:sp>
        <p:nvSpPr>
          <p:cNvPr id="66571" name="テキスト ボックス 14"/>
          <p:cNvSpPr txBox="1">
            <a:spLocks noChangeArrowheads="1"/>
          </p:cNvSpPr>
          <p:nvPr/>
        </p:nvSpPr>
        <p:spPr bwMode="auto">
          <a:xfrm>
            <a:off x="352425" y="5932488"/>
            <a:ext cx="8442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※ </a:t>
            </a:r>
            <a:r>
              <a:rPr lang="ja-JP" altLang="en-US"/>
              <a:t>平らな</a:t>
            </a:r>
            <a:r>
              <a:rPr lang="en-US" altLang="ja-JP"/>
              <a:t>(2</a:t>
            </a:r>
            <a:r>
              <a:rPr lang="ja-JP" altLang="en-US"/>
              <a:t>階微分がゼロの</a:t>
            </a:r>
            <a:r>
              <a:rPr lang="en-US" altLang="ja-JP"/>
              <a:t>)</a:t>
            </a:r>
            <a:r>
              <a:rPr lang="ja-JP" altLang="en-US"/>
              <a:t>場合を入れるとさらに</a:t>
            </a:r>
            <a:r>
              <a:rPr lang="en-US" altLang="ja-JP"/>
              <a:t>3</a:t>
            </a:r>
            <a:r>
              <a:rPr lang="ja-JP" altLang="en-US"/>
              <a:t>通りあるが、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実画像データなどではレアなので省略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8842A9A-1378-4A17-A0C4-0DAB60ACB151}" type="slidenum">
              <a:rPr lang="en-US" altLang="ja-JP" sz="2000"/>
              <a:pPr eaLnBrk="1" hangingPunct="1"/>
              <a:t>61</a:t>
            </a:fld>
            <a:endParaRPr lang="en-US" altLang="ja-JP" sz="20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altLang="ja-JP" smtClean="0"/>
              <a:t>2D: </a:t>
            </a:r>
            <a:r>
              <a:rPr lang="ja-JP" altLang="en-US" smtClean="0"/>
              <a:t>凹凸を判定する方法</a:t>
            </a:r>
            <a:endParaRPr lang="en-US" altLang="ja-JP" smtClean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206500"/>
            <a:ext cx="8229600" cy="1379538"/>
          </a:xfrm>
        </p:spPr>
        <p:txBody>
          <a:bodyPr/>
          <a:lstStyle/>
          <a:p>
            <a:r>
              <a:rPr lang="ja-JP" altLang="en-US" u="sng" smtClean="0"/>
              <a:t>ヘッセ行列</a:t>
            </a:r>
            <a:r>
              <a:rPr lang="ja-JP" altLang="en-US" smtClean="0"/>
              <a:t>の</a:t>
            </a:r>
            <a:r>
              <a:rPr lang="en-US" altLang="ja-JP" smtClean="0"/>
              <a:t>2</a:t>
            </a:r>
            <a:r>
              <a:rPr lang="ja-JP" altLang="en-US" smtClean="0"/>
              <a:t>つの固有値の正負を調べる</a:t>
            </a:r>
            <a:endParaRPr lang="en-US" altLang="ja-JP" smtClean="0"/>
          </a:p>
        </p:txBody>
      </p:sp>
      <p:graphicFrame>
        <p:nvGraphicFramePr>
          <p:cNvPr id="36866" name="Object 6"/>
          <p:cNvGraphicFramePr>
            <a:graphicFrameLocks noChangeAspect="1"/>
          </p:cNvGraphicFramePr>
          <p:nvPr/>
        </p:nvGraphicFramePr>
        <p:xfrm>
          <a:off x="890588" y="2095500"/>
          <a:ext cx="705961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数式" r:id="rId3" imgW="2171520" imgH="482400" progId="Equation.3">
                  <p:embed/>
                </p:oleObj>
              </mc:Choice>
              <mc:Fallback>
                <p:oleObj name="数式" r:id="rId3" imgW="217152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095500"/>
                        <a:ext cx="7059612" cy="1568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コネクタ 5"/>
          <p:cNvCxnSpPr/>
          <p:nvPr/>
        </p:nvCxnSpPr>
        <p:spPr>
          <a:xfrm rot="16200000" flipH="1">
            <a:off x="1797050" y="1898650"/>
            <a:ext cx="374650" cy="19050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67" name="Object 5"/>
          <p:cNvGraphicFramePr>
            <a:graphicFrameLocks noChangeAspect="1"/>
          </p:cNvGraphicFramePr>
          <p:nvPr/>
        </p:nvGraphicFramePr>
        <p:xfrm>
          <a:off x="2882900" y="5035550"/>
          <a:ext cx="31781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数式" r:id="rId5" imgW="977760" imgH="203040" progId="Equation.3">
                  <p:embed/>
                </p:oleObj>
              </mc:Choice>
              <mc:Fallback>
                <p:oleObj name="数式" r:id="rId5" imgW="9777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5035550"/>
                        <a:ext cx="3178175" cy="66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テキスト ボックス 8"/>
          <p:cNvSpPr txBox="1">
            <a:spLocks noChangeArrowheads="1"/>
          </p:cNvSpPr>
          <p:nvPr/>
        </p:nvSpPr>
        <p:spPr bwMode="auto">
          <a:xfrm>
            <a:off x="1897063" y="3873500"/>
            <a:ext cx="4881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固有値を求めるには、</a:t>
            </a:r>
            <a:r>
              <a:rPr lang="en-US" altLang="ja-JP" sz="2800"/>
              <a:t/>
            </a:r>
            <a:br>
              <a:rPr lang="en-US" altLang="ja-JP" sz="2800"/>
            </a:br>
            <a:r>
              <a:rPr lang="ja-JP" altLang="en-US" sz="2800"/>
              <a:t>以下の方程式を </a:t>
            </a:r>
            <a:r>
              <a:rPr lang="en-US" altLang="ja-JP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ja-JP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/>
              <a:t>に関して解く</a:t>
            </a:r>
          </a:p>
        </p:txBody>
      </p:sp>
      <p:sp>
        <p:nvSpPr>
          <p:cNvPr id="36873" name="テキスト ボックス 9"/>
          <p:cNvSpPr txBox="1">
            <a:spLocks noChangeArrowheads="1"/>
          </p:cNvSpPr>
          <p:nvPr/>
        </p:nvSpPr>
        <p:spPr bwMode="auto">
          <a:xfrm>
            <a:off x="1820863" y="6007100"/>
            <a:ext cx="5875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/>
              <a:t>2×2</a:t>
            </a:r>
            <a:r>
              <a:rPr lang="ja-JP" altLang="en-US" sz="2800"/>
              <a:t>の行列なので、</a:t>
            </a:r>
            <a:r>
              <a:rPr lang="en-US" altLang="ja-JP" sz="2800"/>
              <a:t>2</a:t>
            </a:r>
            <a:r>
              <a:rPr lang="ja-JP" altLang="en-US" sz="2800"/>
              <a:t>次方程式になる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A831F85-BC46-4A4C-B482-B9F66F0DC600}" type="slidenum">
              <a:rPr lang="en-US" altLang="ja-JP" sz="2000"/>
              <a:pPr eaLnBrk="1" hangingPunct="1"/>
              <a:t>62</a:t>
            </a:fld>
            <a:endParaRPr lang="en-US" altLang="ja-JP" sz="2000"/>
          </a:p>
        </p:txBody>
      </p:sp>
      <p:sp>
        <p:nvSpPr>
          <p:cNvPr id="379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r>
              <a:rPr lang="en-US" altLang="ja-JP" smtClean="0"/>
              <a:t>2×2</a:t>
            </a:r>
            <a:r>
              <a:rPr lang="ja-JP" altLang="en-US" smtClean="0"/>
              <a:t>行列の固有値の符号の判定</a:t>
            </a:r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171450" y="2097088"/>
          <a:ext cx="87423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数式" r:id="rId3" imgW="2958840" imgH="253800" progId="Equation.3">
                  <p:embed/>
                </p:oleObj>
              </mc:Choice>
              <mc:Fallback>
                <p:oleObj name="数式" r:id="rId3" imgW="295884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2097088"/>
                        <a:ext cx="8742363" cy="74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3259138" y="1171575"/>
          <a:ext cx="22907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数式" r:id="rId5" imgW="977760" imgH="203040" progId="Equation.3">
                  <p:embed/>
                </p:oleObj>
              </mc:Choice>
              <mc:Fallback>
                <p:oleObj name="数式" r:id="rId5" imgW="9777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171575"/>
                        <a:ext cx="22907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899150" y="1117600"/>
          <a:ext cx="23177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数式" r:id="rId7" imgW="1180800" imgH="482400" progId="Equation.3">
                  <p:embed/>
                </p:oleObj>
              </mc:Choice>
              <mc:Fallback>
                <p:oleObj name="数式" r:id="rId7" imgW="11808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1117600"/>
                        <a:ext cx="231775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矢印コネクタ 8"/>
          <p:cNvCxnSpPr/>
          <p:nvPr/>
        </p:nvCxnSpPr>
        <p:spPr>
          <a:xfrm rot="5400000">
            <a:off x="4171157" y="1824831"/>
            <a:ext cx="444500" cy="1587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37906" idx="0"/>
          </p:cNvCxnSpPr>
          <p:nvPr/>
        </p:nvCxnSpPr>
        <p:spPr>
          <a:xfrm rot="16200000" flipV="1">
            <a:off x="2193925" y="2797175"/>
            <a:ext cx="284163" cy="239713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149350" y="2757488"/>
            <a:ext cx="2178050" cy="0"/>
          </a:xfrm>
          <a:prstGeom prst="line">
            <a:avLst/>
          </a:prstGeom>
          <a:ln w="25400">
            <a:solidFill>
              <a:srgbClr val="FF4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216400" y="2801938"/>
            <a:ext cx="3867150" cy="0"/>
          </a:xfrm>
          <a:prstGeom prst="line">
            <a:avLst/>
          </a:prstGeom>
          <a:ln w="25400">
            <a:solidFill>
              <a:srgbClr val="FF4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6" name="テキスト ボックス 15"/>
          <p:cNvSpPr txBox="1">
            <a:spLocks noChangeArrowheads="1"/>
          </p:cNvSpPr>
          <p:nvPr/>
        </p:nvSpPr>
        <p:spPr bwMode="auto">
          <a:xfrm>
            <a:off x="881063" y="3059113"/>
            <a:ext cx="314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２つの解（固有値）の和</a:t>
            </a:r>
          </a:p>
        </p:txBody>
      </p:sp>
      <p:sp>
        <p:nvSpPr>
          <p:cNvPr id="37907" name="テキスト ボックス 16"/>
          <p:cNvSpPr txBox="1">
            <a:spLocks noChangeArrowheads="1"/>
          </p:cNvSpPr>
          <p:nvPr/>
        </p:nvSpPr>
        <p:spPr bwMode="auto">
          <a:xfrm>
            <a:off x="4678363" y="3041650"/>
            <a:ext cx="311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2</a:t>
            </a:r>
            <a:r>
              <a:rPr lang="ja-JP" altLang="en-US"/>
              <a:t>つの解（固有値）の積</a:t>
            </a:r>
          </a:p>
        </p:txBody>
      </p:sp>
      <p:cxnSp>
        <p:nvCxnSpPr>
          <p:cNvPr id="19" name="直線矢印コネクタ 18"/>
          <p:cNvCxnSpPr>
            <a:stCxn id="37907" idx="0"/>
          </p:cNvCxnSpPr>
          <p:nvPr/>
        </p:nvCxnSpPr>
        <p:spPr>
          <a:xfrm rot="16200000" flipV="1">
            <a:off x="6069807" y="2877343"/>
            <a:ext cx="266700" cy="61913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11188" y="4529138"/>
            <a:ext cx="8001000" cy="1825625"/>
          </a:xfrm>
          <a:prstGeom prst="rect">
            <a:avLst/>
          </a:prstGeom>
          <a:noFill/>
          <a:ln w="25400">
            <a:solidFill>
              <a:srgbClr val="FF40FF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2800" u="sng" dirty="0">
                <a:latin typeface="Arial" charset="0"/>
              </a:rPr>
              <a:t>2</a:t>
            </a:r>
            <a:r>
              <a:rPr lang="ja-JP" altLang="en-US" sz="2800" u="sng" dirty="0">
                <a:latin typeface="Arial" charset="0"/>
              </a:rPr>
              <a:t>次方程式の解と係数の関係より</a:t>
            </a:r>
            <a:r>
              <a:rPr lang="en-US" altLang="ja-JP" sz="2800" dirty="0">
                <a:latin typeface="Arial" charset="0"/>
              </a:rPr>
              <a:t/>
            </a:r>
            <a:br>
              <a:rPr lang="en-US" altLang="ja-JP" sz="2800" dirty="0">
                <a:latin typeface="Arial" charset="0"/>
              </a:rPr>
            </a:br>
            <a:r>
              <a:rPr lang="ja-JP" altLang="en-US" sz="2800" dirty="0">
                <a:latin typeface="Arial" charset="0"/>
              </a:rPr>
              <a:t>① 　　             かつ                </a:t>
            </a:r>
            <a:r>
              <a:rPr lang="ja-JP" altLang="en-US" sz="2800" b="1" dirty="0">
                <a:latin typeface="Arial" charset="0"/>
              </a:rPr>
              <a:t>→</a:t>
            </a:r>
            <a:r>
              <a:rPr lang="ja-JP" altLang="en-US" sz="2800" dirty="0">
                <a:latin typeface="Arial" charset="0"/>
              </a:rPr>
              <a:t> 解は</a:t>
            </a:r>
            <a:r>
              <a:rPr lang="en-US" altLang="ja-JP" sz="2800" dirty="0">
                <a:latin typeface="Arial" charset="0"/>
              </a:rPr>
              <a:t>2</a:t>
            </a:r>
            <a:r>
              <a:rPr lang="ja-JP" altLang="en-US" sz="2800" dirty="0">
                <a:latin typeface="Arial" charset="0"/>
              </a:rPr>
              <a:t>つとも正</a:t>
            </a:r>
            <a:r>
              <a:rPr lang="en-US" altLang="ja-JP" sz="2800" dirty="0">
                <a:latin typeface="Arial" charset="0"/>
              </a:rPr>
              <a:t/>
            </a:r>
            <a:br>
              <a:rPr lang="en-US" altLang="ja-JP" sz="2800" dirty="0">
                <a:latin typeface="Arial" charset="0"/>
              </a:rPr>
            </a:br>
            <a:r>
              <a:rPr lang="ja-JP" altLang="en-US" sz="2800" dirty="0">
                <a:latin typeface="Arial" charset="0"/>
              </a:rPr>
              <a:t>②                   かつ                </a:t>
            </a:r>
            <a:r>
              <a:rPr lang="ja-JP" altLang="en-US" sz="2800" b="1" dirty="0">
                <a:latin typeface="Arial" charset="0"/>
              </a:rPr>
              <a:t>→</a:t>
            </a:r>
            <a:r>
              <a:rPr lang="ja-JP" altLang="en-US" sz="2800" dirty="0">
                <a:latin typeface="Arial" charset="0"/>
              </a:rPr>
              <a:t> 解は</a:t>
            </a:r>
            <a:r>
              <a:rPr lang="en-US" altLang="ja-JP" sz="2800" dirty="0">
                <a:latin typeface="Arial" charset="0"/>
              </a:rPr>
              <a:t>2</a:t>
            </a:r>
            <a:r>
              <a:rPr lang="ja-JP" altLang="en-US" sz="2800" dirty="0">
                <a:latin typeface="Arial" charset="0"/>
              </a:rPr>
              <a:t>つとも負</a:t>
            </a:r>
            <a:endParaRPr lang="en-US" altLang="ja-JP" sz="2800" dirty="0">
              <a:latin typeface="Arial" charset="0"/>
            </a:endParaRPr>
          </a:p>
          <a:p>
            <a:pPr marL="457200" indent="-457200" algn="l">
              <a:buFontTx/>
              <a:buAutoNum type="circleNumDbPlain" startAt="3"/>
              <a:defRPr/>
            </a:pPr>
            <a:r>
              <a:rPr lang="ja-JP" altLang="en-US" sz="2800" dirty="0">
                <a:latin typeface="Arial" charset="0"/>
              </a:rPr>
              <a:t>                 </a:t>
            </a:r>
            <a:r>
              <a:rPr lang="ja-JP" altLang="en-US" sz="2800" b="1" dirty="0">
                <a:latin typeface="+mj-lt"/>
              </a:rPr>
              <a:t>→</a:t>
            </a:r>
            <a:r>
              <a:rPr lang="ja-JP" altLang="en-US" sz="2800" dirty="0">
                <a:latin typeface="Arial" charset="0"/>
              </a:rPr>
              <a:t> 固有値は</a:t>
            </a:r>
            <a:r>
              <a:rPr lang="en-US" altLang="ja-JP" sz="2800" dirty="0">
                <a:latin typeface="Arial" charset="0"/>
              </a:rPr>
              <a:t>1</a:t>
            </a:r>
            <a:r>
              <a:rPr lang="ja-JP" altLang="en-US" sz="2800" dirty="0" err="1">
                <a:latin typeface="Arial" charset="0"/>
              </a:rPr>
              <a:t>つは</a:t>
            </a:r>
            <a:r>
              <a:rPr lang="ja-JP" altLang="en-US" sz="2800" dirty="0">
                <a:latin typeface="Arial" charset="0"/>
              </a:rPr>
              <a:t>正で</a:t>
            </a:r>
            <a:r>
              <a:rPr lang="en-US" altLang="ja-JP" sz="2800" dirty="0">
                <a:latin typeface="Arial" charset="0"/>
              </a:rPr>
              <a:t>1</a:t>
            </a:r>
            <a:r>
              <a:rPr lang="ja-JP" altLang="en-US" sz="2800" dirty="0" err="1">
                <a:latin typeface="Arial" charset="0"/>
              </a:rPr>
              <a:t>つは負</a:t>
            </a:r>
            <a:endParaRPr lang="en-US" altLang="ja-JP" sz="2800" dirty="0">
              <a:latin typeface="Arial" charset="0"/>
            </a:endParaRPr>
          </a:p>
        </p:txBody>
      </p:sp>
      <p:graphicFrame>
        <p:nvGraphicFramePr>
          <p:cNvPr id="37893" name="Object 8"/>
          <p:cNvGraphicFramePr>
            <a:graphicFrameLocks noChangeAspect="1"/>
          </p:cNvGraphicFramePr>
          <p:nvPr/>
        </p:nvGraphicFramePr>
        <p:xfrm>
          <a:off x="5532438" y="3503613"/>
          <a:ext cx="12207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数式" r:id="rId9" imgW="380880" imgH="177480" progId="Equation.3">
                  <p:embed/>
                </p:oleObj>
              </mc:Choice>
              <mc:Fallback>
                <p:oleObj name="数式" r:id="rId9" imgW="38088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3503613"/>
                        <a:ext cx="12207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9"/>
          <p:cNvGraphicFramePr>
            <a:graphicFrameLocks noChangeAspect="1"/>
          </p:cNvGraphicFramePr>
          <p:nvPr/>
        </p:nvGraphicFramePr>
        <p:xfrm>
          <a:off x="1962150" y="3503613"/>
          <a:ext cx="939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数式" r:id="rId11" imgW="291960" imgH="177480" progId="Equation.3">
                  <p:embed/>
                </p:oleObj>
              </mc:Choice>
              <mc:Fallback>
                <p:oleObj name="数式" r:id="rId11" imgW="29196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3503613"/>
                        <a:ext cx="939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0"/>
          <p:cNvGraphicFramePr>
            <a:graphicFrameLocks noChangeAspect="1"/>
          </p:cNvGraphicFramePr>
          <p:nvPr/>
        </p:nvGraphicFramePr>
        <p:xfrm>
          <a:off x="3767138" y="5021263"/>
          <a:ext cx="12223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数式" r:id="rId13" imgW="520560" imgH="177480" progId="Equation.3">
                  <p:embed/>
                </p:oleObj>
              </mc:Choice>
              <mc:Fallback>
                <p:oleObj name="数式" r:id="rId13" imgW="52056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021263"/>
                        <a:ext cx="12223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1"/>
          <p:cNvGraphicFramePr>
            <a:graphicFrameLocks noChangeAspect="1"/>
          </p:cNvGraphicFramePr>
          <p:nvPr/>
        </p:nvGraphicFramePr>
        <p:xfrm>
          <a:off x="3789363" y="5438775"/>
          <a:ext cx="12223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数式" r:id="rId15" imgW="520560" imgH="177480" progId="Equation.3">
                  <p:embed/>
                </p:oleObj>
              </mc:Choice>
              <mc:Fallback>
                <p:oleObj name="数式" r:id="rId15" imgW="52056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5438775"/>
                        <a:ext cx="12223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12"/>
          <p:cNvGraphicFramePr>
            <a:graphicFrameLocks noChangeAspect="1"/>
          </p:cNvGraphicFramePr>
          <p:nvPr/>
        </p:nvGraphicFramePr>
        <p:xfrm>
          <a:off x="1273175" y="5000625"/>
          <a:ext cx="14271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数式" r:id="rId17" imgW="609480" imgH="177480" progId="Equation.3">
                  <p:embed/>
                </p:oleObj>
              </mc:Choice>
              <mc:Fallback>
                <p:oleObj name="数式" r:id="rId17" imgW="60948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5000625"/>
                        <a:ext cx="14271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3"/>
          <p:cNvGraphicFramePr>
            <a:graphicFrameLocks noChangeAspect="1"/>
          </p:cNvGraphicFramePr>
          <p:nvPr/>
        </p:nvGraphicFramePr>
        <p:xfrm>
          <a:off x="1273175" y="5445125"/>
          <a:ext cx="14271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数式" r:id="rId19" imgW="609480" imgH="177480" progId="Equation.3">
                  <p:embed/>
                </p:oleObj>
              </mc:Choice>
              <mc:Fallback>
                <p:oleObj name="数式" r:id="rId19" imgW="60948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5445125"/>
                        <a:ext cx="14271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4"/>
          <p:cNvGraphicFramePr>
            <a:graphicFrameLocks noChangeAspect="1"/>
          </p:cNvGraphicFramePr>
          <p:nvPr/>
        </p:nvGraphicFramePr>
        <p:xfrm>
          <a:off x="1233488" y="5862638"/>
          <a:ext cx="14271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数式" r:id="rId21" imgW="609480" imgH="177480" progId="Equation.3">
                  <p:embed/>
                </p:oleObj>
              </mc:Choice>
              <mc:Fallback>
                <p:oleObj name="数式" r:id="rId21" imgW="60948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5862638"/>
                        <a:ext cx="142716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7C3ACC6-45CD-4573-BAF9-01EDC1B2D1CB}" type="slidenum">
              <a:rPr lang="en-US" altLang="ja-JP" sz="2000"/>
              <a:pPr eaLnBrk="1" hangingPunct="1"/>
              <a:t>63</a:t>
            </a:fld>
            <a:endParaRPr lang="en-US" altLang="ja-JP" sz="20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ja-JP" altLang="en-US" smtClean="0"/>
              <a:t>ヘッセ行列の固有値の解釈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9025"/>
            <a:ext cx="8229600" cy="1485900"/>
          </a:xfrm>
        </p:spPr>
        <p:txBody>
          <a:bodyPr/>
          <a:lstStyle/>
          <a:p>
            <a:r>
              <a:rPr lang="ja-JP" altLang="en-US" smtClean="0"/>
              <a:t>断面曲線における</a:t>
            </a:r>
            <a:r>
              <a:rPr lang="en-US" altLang="ja-JP" smtClean="0"/>
              <a:t>2</a:t>
            </a:r>
            <a:r>
              <a:rPr lang="ja-JP" altLang="en-US" smtClean="0"/>
              <a:t>階微分の最大値・最小値</a:t>
            </a:r>
          </a:p>
          <a:p>
            <a:pPr lvl="1"/>
            <a:r>
              <a:rPr lang="ja-JP" altLang="en-US" smtClean="0"/>
              <a:t>ちなみに固有ベクトルはそれら断面の方向になる</a:t>
            </a:r>
          </a:p>
        </p:txBody>
      </p:sp>
      <p:pic>
        <p:nvPicPr>
          <p:cNvPr id="38918" name="Picture 5" descr="sa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2393950"/>
            <a:ext cx="34226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296863" y="6102350"/>
            <a:ext cx="8618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※ </a:t>
            </a:r>
            <a:r>
              <a:rPr lang="ja-JP" altLang="en-US" sz="2000"/>
              <a:t>曲面 </a:t>
            </a:r>
            <a:r>
              <a:rPr lang="en-US" altLang="ja-JP" sz="2000" i="1">
                <a:latin typeface="Times New Roman" panose="02020603050405020304" pitchFamily="18" charset="0"/>
              </a:rPr>
              <a:t>f</a:t>
            </a:r>
            <a:r>
              <a:rPr lang="en-US" altLang="ja-JP" sz="2000"/>
              <a:t>(</a:t>
            </a:r>
            <a:r>
              <a:rPr lang="en-US" altLang="ja-JP" sz="2000" i="1">
                <a:latin typeface="Times New Roman" panose="02020603050405020304" pitchFamily="18" charset="0"/>
              </a:rPr>
              <a:t>x</a:t>
            </a:r>
            <a:r>
              <a:rPr lang="en-US" altLang="ja-JP" sz="2000">
                <a:latin typeface="Times New Roman" panose="02020603050405020304" pitchFamily="18" charset="0"/>
              </a:rPr>
              <a:t>,</a:t>
            </a:r>
            <a:r>
              <a:rPr lang="en-US" altLang="ja-JP" sz="2000" i="1">
                <a:latin typeface="Times New Roman" panose="02020603050405020304" pitchFamily="18" charset="0"/>
              </a:rPr>
              <a:t>y</a:t>
            </a:r>
            <a:r>
              <a:rPr lang="en-US" altLang="ja-JP" sz="2000"/>
              <a:t>) </a:t>
            </a:r>
            <a:r>
              <a:rPr lang="ja-JP" altLang="en-US" sz="2000"/>
              <a:t>において、この方法で得られた固有値の符号は、</a:t>
            </a:r>
            <a:r>
              <a:rPr lang="ja-JP" altLang="en-US" sz="2000" u="sng"/>
              <a:t>主曲率の</a:t>
            </a:r>
            <a:r>
              <a:rPr lang="ja-JP" altLang="en-US" sz="2000"/>
              <a:t/>
            </a:r>
            <a:br>
              <a:rPr lang="ja-JP" altLang="en-US" sz="2000"/>
            </a:br>
            <a:r>
              <a:rPr lang="ja-JP" altLang="en-US" sz="2000"/>
              <a:t>符号の逆である。また、その</a:t>
            </a:r>
            <a:r>
              <a:rPr lang="ja-JP" altLang="en-US" sz="2000" u="sng"/>
              <a:t>大きさ</a:t>
            </a:r>
            <a:r>
              <a:rPr lang="ja-JP" altLang="en-US" sz="2000"/>
              <a:t>は勾配がゼロの場合を除いては</a:t>
            </a:r>
            <a:r>
              <a:rPr lang="ja-JP" altLang="en-US" sz="2000" u="sng"/>
              <a:t>一致しない</a:t>
            </a:r>
            <a:r>
              <a:rPr lang="ja-JP" altLang="en-US" sz="2000"/>
              <a:t>。</a:t>
            </a:r>
          </a:p>
        </p:txBody>
      </p:sp>
      <p:sp>
        <p:nvSpPr>
          <p:cNvPr id="38920" name="Freeform 7"/>
          <p:cNvSpPr>
            <a:spLocks/>
          </p:cNvSpPr>
          <p:nvPr/>
        </p:nvSpPr>
        <p:spPr bwMode="auto">
          <a:xfrm>
            <a:off x="3702050" y="2587625"/>
            <a:ext cx="1214438" cy="2463800"/>
          </a:xfrm>
          <a:custGeom>
            <a:avLst/>
            <a:gdLst>
              <a:gd name="T0" fmla="*/ 2147483647 w 765"/>
              <a:gd name="T1" fmla="*/ 2147483647 h 1552"/>
              <a:gd name="T2" fmla="*/ 0 w 765"/>
              <a:gd name="T3" fmla="*/ 2147483647 h 1552"/>
              <a:gd name="T4" fmla="*/ 2147483647 w 765"/>
              <a:gd name="T5" fmla="*/ 2147483647 h 1552"/>
              <a:gd name="T6" fmla="*/ 2147483647 w 765"/>
              <a:gd name="T7" fmla="*/ 0 h 1552"/>
              <a:gd name="T8" fmla="*/ 2147483647 w 765"/>
              <a:gd name="T9" fmla="*/ 2147483647 h 1552"/>
              <a:gd name="T10" fmla="*/ 2147483647 w 765"/>
              <a:gd name="T11" fmla="*/ 2147483647 h 1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5"/>
              <a:gd name="T19" fmla="*/ 0 h 1552"/>
              <a:gd name="T20" fmla="*/ 765 w 765"/>
              <a:gd name="T21" fmla="*/ 1552 h 15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5" h="1552">
                <a:moveTo>
                  <a:pt x="198" y="1354"/>
                </a:moveTo>
                <a:lnTo>
                  <a:pt x="0" y="1552"/>
                </a:lnTo>
                <a:lnTo>
                  <a:pt x="22" y="958"/>
                </a:lnTo>
                <a:lnTo>
                  <a:pt x="760" y="0"/>
                </a:lnTo>
                <a:lnTo>
                  <a:pt x="765" y="584"/>
                </a:lnTo>
                <a:lnTo>
                  <a:pt x="628" y="75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21" name="Freeform 31"/>
          <p:cNvSpPr>
            <a:spLocks/>
          </p:cNvSpPr>
          <p:nvPr/>
        </p:nvSpPr>
        <p:spPr bwMode="auto">
          <a:xfrm>
            <a:off x="3981450" y="3602038"/>
            <a:ext cx="739775" cy="1155700"/>
          </a:xfrm>
          <a:custGeom>
            <a:avLst/>
            <a:gdLst>
              <a:gd name="T0" fmla="*/ 0 w 466"/>
              <a:gd name="T1" fmla="*/ 0 h 728"/>
              <a:gd name="T2" fmla="*/ 2147483647 w 466"/>
              <a:gd name="T3" fmla="*/ 2147483647 h 728"/>
              <a:gd name="T4" fmla="*/ 2147483647 w 466"/>
              <a:gd name="T5" fmla="*/ 2147483647 h 728"/>
              <a:gd name="T6" fmla="*/ 0 60000 65536"/>
              <a:gd name="T7" fmla="*/ 0 60000 65536"/>
              <a:gd name="T8" fmla="*/ 0 60000 65536"/>
              <a:gd name="T9" fmla="*/ 0 w 466"/>
              <a:gd name="T10" fmla="*/ 0 h 728"/>
              <a:gd name="T11" fmla="*/ 466 w 466"/>
              <a:gd name="T12" fmla="*/ 728 h 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6" h="728">
                <a:moveTo>
                  <a:pt x="0" y="728"/>
                </a:moveTo>
                <a:cubicBezTo>
                  <a:pt x="41" y="624"/>
                  <a:pt x="168" y="208"/>
                  <a:pt x="246" y="104"/>
                </a:cubicBezTo>
                <a:cubicBezTo>
                  <a:pt x="324" y="0"/>
                  <a:pt x="420" y="104"/>
                  <a:pt x="466" y="104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38922" name="直線矢印コネクタ 14"/>
          <p:cNvCxnSpPr>
            <a:cxnSpLocks noChangeShapeType="1"/>
          </p:cNvCxnSpPr>
          <p:nvPr/>
        </p:nvCxnSpPr>
        <p:spPr bwMode="auto">
          <a:xfrm rot="5400000" flipH="1">
            <a:off x="3656013" y="3592513"/>
            <a:ext cx="1066800" cy="4445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8914" name="Object 12"/>
          <p:cNvGraphicFramePr>
            <a:graphicFrameLocks noChangeAspect="1"/>
          </p:cNvGraphicFramePr>
          <p:nvPr/>
        </p:nvGraphicFramePr>
        <p:xfrm>
          <a:off x="3987800" y="2528888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数式" r:id="rId4" imgW="152280" imgH="203040" progId="Equation.3">
                  <p:embed/>
                </p:oleObj>
              </mc:Choice>
              <mc:Fallback>
                <p:oleObj name="数式" r:id="rId4" imgW="1522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2528888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Freeform 11"/>
          <p:cNvSpPr>
            <a:spLocks/>
          </p:cNvSpPr>
          <p:nvPr/>
        </p:nvSpPr>
        <p:spPr bwMode="auto">
          <a:xfrm>
            <a:off x="3398838" y="3208338"/>
            <a:ext cx="2254250" cy="1939925"/>
          </a:xfrm>
          <a:custGeom>
            <a:avLst/>
            <a:gdLst>
              <a:gd name="T0" fmla="*/ 0 w 1420"/>
              <a:gd name="T1" fmla="*/ 2147483647 h 1222"/>
              <a:gd name="T2" fmla="*/ 2147483647 w 1420"/>
              <a:gd name="T3" fmla="*/ 0 h 1222"/>
              <a:gd name="T4" fmla="*/ 2147483647 w 1420"/>
              <a:gd name="T5" fmla="*/ 2147483647 h 1222"/>
              <a:gd name="T6" fmla="*/ 2147483647 w 1420"/>
              <a:gd name="T7" fmla="*/ 2147483647 h 1222"/>
              <a:gd name="T8" fmla="*/ 2147483647 w 1420"/>
              <a:gd name="T9" fmla="*/ 2147483647 h 1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0"/>
              <a:gd name="T16" fmla="*/ 0 h 1222"/>
              <a:gd name="T17" fmla="*/ 1420 w 1420"/>
              <a:gd name="T18" fmla="*/ 1222 h 1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0" h="1222">
                <a:moveTo>
                  <a:pt x="0" y="184"/>
                </a:moveTo>
                <a:lnTo>
                  <a:pt x="6" y="0"/>
                </a:lnTo>
                <a:lnTo>
                  <a:pt x="1420" y="588"/>
                </a:lnTo>
                <a:lnTo>
                  <a:pt x="1407" y="1222"/>
                </a:lnTo>
                <a:lnTo>
                  <a:pt x="1302" y="1173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24" name="Freeform 31"/>
          <p:cNvSpPr>
            <a:spLocks/>
          </p:cNvSpPr>
          <p:nvPr/>
        </p:nvSpPr>
        <p:spPr bwMode="auto">
          <a:xfrm>
            <a:off x="3414713" y="3479800"/>
            <a:ext cx="2233612" cy="989013"/>
          </a:xfrm>
          <a:custGeom>
            <a:avLst/>
            <a:gdLst>
              <a:gd name="T0" fmla="*/ 0 w 1407"/>
              <a:gd name="T1" fmla="*/ 0 h 623"/>
              <a:gd name="T2" fmla="*/ 2147483647 w 1407"/>
              <a:gd name="T3" fmla="*/ 2147483647 h 623"/>
              <a:gd name="T4" fmla="*/ 2147483647 w 1407"/>
              <a:gd name="T5" fmla="*/ 2147483647 h 623"/>
              <a:gd name="T6" fmla="*/ 0 60000 65536"/>
              <a:gd name="T7" fmla="*/ 0 60000 65536"/>
              <a:gd name="T8" fmla="*/ 0 60000 65536"/>
              <a:gd name="T9" fmla="*/ 0 w 1407"/>
              <a:gd name="T10" fmla="*/ 0 h 623"/>
              <a:gd name="T11" fmla="*/ 1407 w 1407"/>
              <a:gd name="T12" fmla="*/ 623 h 6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7" h="623">
                <a:moveTo>
                  <a:pt x="0" y="0"/>
                </a:moveTo>
                <a:cubicBezTo>
                  <a:pt x="117" y="92"/>
                  <a:pt x="470" y="477"/>
                  <a:pt x="704" y="550"/>
                </a:cubicBezTo>
                <a:cubicBezTo>
                  <a:pt x="938" y="623"/>
                  <a:pt x="1261" y="463"/>
                  <a:pt x="1407" y="440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25" name="Oval 5"/>
          <p:cNvSpPr>
            <a:spLocks noChangeArrowheads="1"/>
          </p:cNvSpPr>
          <p:nvPr/>
        </p:nvSpPr>
        <p:spPr bwMode="auto">
          <a:xfrm>
            <a:off x="4121150" y="4057650"/>
            <a:ext cx="180975" cy="18097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 flipH="1" flipV="1">
            <a:off x="3671888" y="3294063"/>
            <a:ext cx="539750" cy="2254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27" name="Line 14"/>
          <p:cNvSpPr>
            <a:spLocks noChangeShapeType="1"/>
          </p:cNvSpPr>
          <p:nvPr/>
        </p:nvSpPr>
        <p:spPr bwMode="auto">
          <a:xfrm flipV="1">
            <a:off x="4211638" y="3068638"/>
            <a:ext cx="360362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6281738" y="2259013"/>
            <a:ext cx="1654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大きい固有値</a:t>
            </a:r>
            <a:br>
              <a:rPr lang="ja-JP" altLang="en-US" sz="2000"/>
            </a:br>
            <a:r>
              <a:rPr lang="ja-JP" altLang="en-US" sz="2000"/>
              <a:t>に対応する</a:t>
            </a:r>
            <a:br>
              <a:rPr lang="ja-JP" altLang="en-US" sz="2000"/>
            </a:br>
            <a:r>
              <a:rPr lang="ja-JP" altLang="en-US" sz="2000"/>
              <a:t>固有ベクトル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 flipV="1">
            <a:off x="4392613" y="2843213"/>
            <a:ext cx="1979612" cy="450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951163" y="2843213"/>
            <a:ext cx="990600" cy="5413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5867400" y="4464050"/>
            <a:ext cx="1822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2</a:t>
            </a:r>
            <a:r>
              <a:rPr lang="ja-JP" altLang="en-US" sz="2000"/>
              <a:t>階微分値</a:t>
            </a:r>
          </a:p>
          <a:p>
            <a:pPr eaLnBrk="1" hangingPunct="1"/>
            <a:r>
              <a:rPr lang="ja-JP" altLang="en-US" sz="2000"/>
              <a:t>が最大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大きい固有値</a:t>
            </a:r>
            <a:r>
              <a:rPr lang="en-US" altLang="ja-JP" sz="2000"/>
              <a:t>)</a:t>
            </a:r>
          </a:p>
        </p:txBody>
      </p:sp>
      <p:sp>
        <p:nvSpPr>
          <p:cNvPr id="38932" name="Line 21"/>
          <p:cNvSpPr>
            <a:spLocks noChangeShapeType="1"/>
          </p:cNvSpPr>
          <p:nvPr/>
        </p:nvSpPr>
        <p:spPr bwMode="auto">
          <a:xfrm>
            <a:off x="5157788" y="4329113"/>
            <a:ext cx="944562" cy="3603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1341438" y="4824413"/>
            <a:ext cx="180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2</a:t>
            </a:r>
            <a:r>
              <a:rPr lang="ja-JP" altLang="en-US" sz="2000"/>
              <a:t>階微分値</a:t>
            </a:r>
          </a:p>
          <a:p>
            <a:pPr eaLnBrk="1" hangingPunct="1"/>
            <a:r>
              <a:rPr lang="ja-JP" altLang="en-US" sz="2000"/>
              <a:t>が最小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>(</a:t>
            </a:r>
            <a:r>
              <a:rPr lang="ja-JP" altLang="en-US" sz="2000"/>
              <a:t>小さい固有値</a:t>
            </a:r>
            <a:r>
              <a:rPr lang="en-US" altLang="ja-JP" sz="2000"/>
              <a:t>)</a:t>
            </a:r>
          </a:p>
        </p:txBody>
      </p:sp>
      <p:sp>
        <p:nvSpPr>
          <p:cNvPr id="38934" name="Line 23"/>
          <p:cNvSpPr>
            <a:spLocks noChangeShapeType="1"/>
          </p:cNvSpPr>
          <p:nvPr/>
        </p:nvSpPr>
        <p:spPr bwMode="auto">
          <a:xfrm flipV="1">
            <a:off x="2906713" y="4554538"/>
            <a:ext cx="1125537" cy="539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1476375" y="2303463"/>
            <a:ext cx="1635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小さい固有値</a:t>
            </a:r>
            <a:br>
              <a:rPr lang="ja-JP" altLang="en-US" sz="2000"/>
            </a:br>
            <a:r>
              <a:rPr lang="ja-JP" altLang="en-US" sz="2000"/>
              <a:t>に対応する</a:t>
            </a:r>
            <a:br>
              <a:rPr lang="ja-JP" altLang="en-US" sz="2000"/>
            </a:br>
            <a:r>
              <a:rPr lang="ja-JP" altLang="en-US" sz="2000"/>
              <a:t>固有ベクトル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F001DDFD-CF74-49B9-8D39-EF08D0AC58FD}" type="slidenum">
              <a:rPr lang="en-US" altLang="ja-JP" sz="2000"/>
              <a:pPr eaLnBrk="1" hangingPunct="1"/>
              <a:t>64</a:t>
            </a:fld>
            <a:endParaRPr lang="en-US" altLang="ja-JP" sz="20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FF40FF"/>
                </a:solidFill>
              </a:rPr>
              <a:t>プログラミング課題 </a:t>
            </a:r>
            <a:r>
              <a:rPr lang="en-US" altLang="ja-JP" smtClean="0">
                <a:solidFill>
                  <a:srgbClr val="FF40FF"/>
                </a:solidFill>
              </a:rPr>
              <a:t>7</a:t>
            </a:r>
            <a:endParaRPr lang="ja-JP" altLang="en-US" smtClean="0">
              <a:solidFill>
                <a:srgbClr val="FF40FF"/>
              </a:solidFill>
            </a:endParaRP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223963"/>
            <a:ext cx="8320087" cy="53308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ja-JP" u="sng" smtClean="0"/>
              <a:t>prog2-1</a:t>
            </a:r>
            <a:r>
              <a:rPr lang="en-US" altLang="ja-JP" smtClean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ja-JP" smtClean="0"/>
              <a:t>‘h’ </a:t>
            </a:r>
            <a:r>
              <a:rPr lang="ja-JP" altLang="en-US" smtClean="0"/>
              <a:t>キーを押すと呼ばれる凹凸判定のための関数 </a:t>
            </a:r>
            <a:r>
              <a:rPr lang="en-US" altLang="ja-JP" smtClean="0"/>
              <a:t>“segment()” </a:t>
            </a:r>
            <a:r>
              <a:rPr lang="ja-JP" altLang="en-US" smtClean="0"/>
              <a:t>を完成させよ</a:t>
            </a:r>
            <a:endParaRPr lang="en-US" altLang="ja-JP" smtClean="0"/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下に凸な頂点を水色・上に凸な頂点を黄色で表示する関数 </a:t>
            </a:r>
            <a:r>
              <a:rPr lang="en-US" altLang="ja-JP" smtClean="0"/>
              <a:t>“drawSegment()” </a:t>
            </a:r>
            <a:r>
              <a:rPr lang="ja-JP" altLang="en-US" smtClean="0"/>
              <a:t>を完成させよ</a:t>
            </a:r>
          </a:p>
          <a:p>
            <a:pPr marL="609600" indent="-609600">
              <a:buFontTx/>
              <a:buAutoNum type="arabicPeriod"/>
            </a:pPr>
            <a:endParaRPr lang="ja-JP" altLang="en-US" smtClean="0"/>
          </a:p>
          <a:p>
            <a:pPr marL="609600" indent="-609600">
              <a:buFontTx/>
              <a:buNone/>
            </a:pPr>
            <a:r>
              <a:rPr lang="en-US" altLang="ja-JP" u="sng" smtClean="0"/>
              <a:t>prog2-2</a:t>
            </a:r>
            <a:r>
              <a:rPr lang="en-US" altLang="ja-JP" smtClean="0"/>
              <a:t>:</a:t>
            </a:r>
          </a:p>
          <a:p>
            <a:pPr marL="609600" indent="-609600">
              <a:buFontTx/>
              <a:buNone/>
            </a:pPr>
            <a:r>
              <a:rPr lang="en-US" altLang="ja-JP" smtClean="0"/>
              <a:t>3. ‘h’ </a:t>
            </a:r>
            <a:r>
              <a:rPr lang="ja-JP" altLang="en-US" smtClean="0"/>
              <a:t>キーを押すと呼ばれる凹凸判定のための関数 </a:t>
            </a:r>
            <a:r>
              <a:rPr lang="en-US" altLang="ja-JP" smtClean="0"/>
              <a:t>“segment()” </a:t>
            </a:r>
            <a:r>
              <a:rPr lang="ja-JP" altLang="en-US" smtClean="0"/>
              <a:t>を完成させよ</a:t>
            </a:r>
          </a:p>
          <a:p>
            <a:pPr marL="609600" indent="-609600">
              <a:buFontTx/>
              <a:buNone/>
            </a:pP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642E87C-9743-4016-84F0-EB9F5ECE1672}" type="slidenum">
              <a:rPr lang="en-US" altLang="ja-JP" sz="2000"/>
              <a:pPr eaLnBrk="1" hangingPunct="1"/>
              <a:t>65</a:t>
            </a:fld>
            <a:endParaRPr lang="en-US" altLang="ja-JP" sz="2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smtClean="0">
                <a:solidFill>
                  <a:srgbClr val="FF40FF"/>
                </a:solidFill>
              </a:rPr>
              <a:t>数学に興味のある人向けの</a:t>
            </a:r>
            <a:br>
              <a:rPr lang="ja-JP" altLang="en-US" sz="4000" smtClean="0">
                <a:solidFill>
                  <a:srgbClr val="FF40FF"/>
                </a:solidFill>
              </a:rPr>
            </a:br>
            <a:r>
              <a:rPr lang="ja-JP" altLang="en-US" sz="4000" smtClean="0">
                <a:solidFill>
                  <a:srgbClr val="FF40FF"/>
                </a:solidFill>
              </a:rPr>
              <a:t>追加の課題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47938"/>
            <a:ext cx="8229600" cy="4525962"/>
          </a:xfrm>
        </p:spPr>
        <p:txBody>
          <a:bodyPr/>
          <a:lstStyle/>
          <a:p>
            <a:r>
              <a:rPr lang="en-US" altLang="ja-JP" smtClean="0"/>
              <a:t>60</a:t>
            </a:r>
            <a:r>
              <a:rPr lang="ja-JP" altLang="en-US" smtClean="0"/>
              <a:t>ページで省略した</a:t>
            </a:r>
            <a:br>
              <a:rPr lang="ja-JP" altLang="en-US" smtClean="0"/>
            </a:br>
            <a:r>
              <a:rPr lang="ja-JP" altLang="en-US" smtClean="0"/>
              <a:t>          </a:t>
            </a:r>
            <a:r>
              <a:rPr lang="en-US" altLang="ja-JP" smtClean="0"/>
              <a:t>3</a:t>
            </a:r>
            <a:r>
              <a:rPr lang="ja-JP" altLang="en-US" smtClean="0"/>
              <a:t>つの場合について考察せよ</a:t>
            </a:r>
            <a:endParaRPr lang="en-US" altLang="ja-JP" smtClean="0"/>
          </a:p>
          <a:p>
            <a:r>
              <a:rPr lang="en-US" altLang="ja-JP" smtClean="0"/>
              <a:t>63</a:t>
            </a:r>
            <a:r>
              <a:rPr lang="ja-JP" altLang="en-US" smtClean="0"/>
              <a:t>ページを証明せよ</a:t>
            </a:r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1962150" y="4329113"/>
          <a:ext cx="59848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数式" r:id="rId3" imgW="2450880" imgH="888840" progId="Equation.3">
                  <p:embed/>
                </p:oleObj>
              </mc:Choice>
              <mc:Fallback>
                <p:oleObj name="数式" r:id="rId3" imgW="245088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329113"/>
                        <a:ext cx="5984875" cy="2171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927100" y="4276725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ヒント </a:t>
            </a:r>
            <a:r>
              <a:rPr lang="en-US" altLang="ja-JP"/>
              <a:t>: 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36600" y="1538288"/>
            <a:ext cx="7627938" cy="84137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まず、一言。</a:t>
            </a:r>
            <a:br>
              <a:rPr lang="ja-JP" altLang="en-US"/>
            </a:br>
            <a:r>
              <a:rPr lang="ja-JP" altLang="en-US"/>
              <a:t>この資料では、関数 </a:t>
            </a:r>
            <a:r>
              <a:rPr lang="en-US" altLang="ja-JP" i="1">
                <a:latin typeface="Times New Roman" panose="02020603050405020304" pitchFamily="18" charset="0"/>
              </a:rPr>
              <a:t>f</a:t>
            </a:r>
            <a:r>
              <a:rPr lang="en-US" altLang="ja-JP"/>
              <a:t> </a:t>
            </a:r>
            <a:r>
              <a:rPr lang="ja-JP" altLang="en-US"/>
              <a:t>は</a:t>
            </a:r>
            <a:r>
              <a:rPr lang="en-US" altLang="ja-JP"/>
              <a:t>2</a:t>
            </a:r>
            <a:r>
              <a:rPr lang="ja-JP" altLang="en-US"/>
              <a:t>階微分可能であるとしています。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3700F55-48A2-4C94-BC23-30FC19DC8040}" type="slidenum">
              <a:rPr lang="en-US" altLang="ja-JP" sz="2000"/>
              <a:pPr eaLnBrk="1" hangingPunct="1"/>
              <a:t>7</a:t>
            </a:fld>
            <a:endParaRPr lang="en-US" altLang="ja-JP" sz="2000"/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/>
          <a:p>
            <a:r>
              <a:rPr lang="en-US" altLang="ja-JP" smtClean="0"/>
              <a:t>2D</a:t>
            </a:r>
            <a:r>
              <a:rPr lang="ja-JP" altLang="en-US" smtClean="0"/>
              <a:t>の場合の数学モデル</a:t>
            </a:r>
          </a:p>
        </p:txBody>
      </p:sp>
      <p:pic>
        <p:nvPicPr>
          <p:cNvPr id="3083" name="Picture 8" descr="F:\modeling\class\2\graph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278188"/>
            <a:ext cx="38195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9" descr="F:\modeling\class\2\graph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8188"/>
            <a:ext cx="3686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テキスト ボックス 10"/>
          <p:cNvSpPr txBox="1">
            <a:spLocks noChangeArrowheads="1"/>
          </p:cNvSpPr>
          <p:nvPr/>
        </p:nvSpPr>
        <p:spPr bwMode="auto">
          <a:xfrm>
            <a:off x="927100" y="2006600"/>
            <a:ext cx="7018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連続な関数を横と縦に等間隔にサンプリングしたもの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とみなして処理をする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/>
              <a:t>(</a:t>
            </a:r>
            <a:r>
              <a:rPr lang="ja-JP" altLang="en-US"/>
              <a:t>画像表示では通常は高い値が白となる）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60338" y="1073150"/>
          <a:ext cx="89011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数式" r:id="rId5" imgW="2158920" imgH="215640" progId="Equation.3">
                  <p:embed/>
                </p:oleObj>
              </mc:Choice>
              <mc:Fallback>
                <p:oleObj name="数式" r:id="rId5" imgW="215892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073150"/>
                        <a:ext cx="8901112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テキスト ボックス 12"/>
          <p:cNvSpPr txBox="1">
            <a:spLocks noChangeArrowheads="1"/>
          </p:cNvSpPr>
          <p:nvPr/>
        </p:nvSpPr>
        <p:spPr bwMode="auto">
          <a:xfrm>
            <a:off x="1177925" y="6345238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2D</a:t>
            </a:r>
            <a:r>
              <a:rPr lang="ja-JP" altLang="en-US"/>
              <a:t>ラスタデータ</a:t>
            </a:r>
          </a:p>
        </p:txBody>
      </p:sp>
      <p:sp>
        <p:nvSpPr>
          <p:cNvPr id="3087" name="テキスト ボックス 13"/>
          <p:cNvSpPr txBox="1">
            <a:spLocks noChangeArrowheads="1"/>
          </p:cNvSpPr>
          <p:nvPr/>
        </p:nvSpPr>
        <p:spPr bwMode="auto">
          <a:xfrm>
            <a:off x="6262688" y="6345238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2D</a:t>
            </a:r>
            <a:r>
              <a:rPr lang="ja-JP" altLang="en-US"/>
              <a:t>連続関数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rot="16200000" flipV="1">
            <a:off x="-304006" y="5177632"/>
            <a:ext cx="1397000" cy="354012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15900" y="5521325"/>
            <a:ext cx="1155700" cy="334963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5" name="Object 50"/>
          <p:cNvGraphicFramePr>
            <a:graphicFrameLocks noChangeAspect="1"/>
          </p:cNvGraphicFramePr>
          <p:nvPr/>
        </p:nvGraphicFramePr>
        <p:xfrm>
          <a:off x="971550" y="581183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81183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1"/>
          <p:cNvGraphicFramePr>
            <a:graphicFrameLocks noChangeAspect="1"/>
          </p:cNvGraphicFramePr>
          <p:nvPr/>
        </p:nvGraphicFramePr>
        <p:xfrm>
          <a:off x="260350" y="4167188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数式" r:id="rId9" imgW="152280" imgH="203040" progId="Equation.3">
                  <p:embed/>
                </p:oleObj>
              </mc:Choice>
              <mc:Fallback>
                <p:oleObj name="数式" r:id="rId9" imgW="152280" imgH="2030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4167188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矢印コネクタ 24"/>
          <p:cNvCxnSpPr/>
          <p:nvPr/>
        </p:nvCxnSpPr>
        <p:spPr>
          <a:xfrm flipV="1">
            <a:off x="323850" y="5191125"/>
            <a:ext cx="603250" cy="508000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7" name="Object 16"/>
          <p:cNvGraphicFramePr>
            <a:graphicFrameLocks noChangeAspect="1"/>
          </p:cNvGraphicFramePr>
          <p:nvPr/>
        </p:nvGraphicFramePr>
        <p:xfrm>
          <a:off x="482600" y="4841875"/>
          <a:ext cx="4079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数式" r:id="rId11" imgW="139680" imgH="164880" progId="Equation.3">
                  <p:embed/>
                </p:oleObj>
              </mc:Choice>
              <mc:Fallback>
                <p:oleObj name="数式" r:id="rId11" imgW="139680" imgH="1648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841875"/>
                        <a:ext cx="40798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線矢印コネクタ 33"/>
          <p:cNvCxnSpPr/>
          <p:nvPr/>
        </p:nvCxnSpPr>
        <p:spPr>
          <a:xfrm rot="16200000" flipV="1">
            <a:off x="4007644" y="4993482"/>
            <a:ext cx="1397000" cy="354012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4527550" y="5337175"/>
            <a:ext cx="1155700" cy="334963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8" name="Object 17"/>
          <p:cNvGraphicFramePr>
            <a:graphicFrameLocks noChangeAspect="1"/>
          </p:cNvGraphicFramePr>
          <p:nvPr/>
        </p:nvGraphicFramePr>
        <p:xfrm>
          <a:off x="5283200" y="562768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数式" r:id="rId13" imgW="126720" imgH="139680" progId="Equation.3">
                  <p:embed/>
                </p:oleObj>
              </mc:Choice>
              <mc:Fallback>
                <p:oleObj name="数式" r:id="rId13" imgW="126720" imgH="1396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562768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8"/>
          <p:cNvGraphicFramePr>
            <a:graphicFrameLocks noChangeAspect="1"/>
          </p:cNvGraphicFramePr>
          <p:nvPr/>
        </p:nvGraphicFramePr>
        <p:xfrm>
          <a:off x="4572000" y="3983038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数式" r:id="rId14" imgW="152280" imgH="203040" progId="Equation.3">
                  <p:embed/>
                </p:oleObj>
              </mc:Choice>
              <mc:Fallback>
                <p:oleObj name="数式" r:id="rId14" imgW="15228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83038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線矢印コネクタ 37"/>
          <p:cNvCxnSpPr/>
          <p:nvPr/>
        </p:nvCxnSpPr>
        <p:spPr>
          <a:xfrm flipV="1">
            <a:off x="4635500" y="5006975"/>
            <a:ext cx="603250" cy="508000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0" name="Object 19"/>
          <p:cNvGraphicFramePr>
            <a:graphicFrameLocks noChangeAspect="1"/>
          </p:cNvGraphicFramePr>
          <p:nvPr/>
        </p:nvGraphicFramePr>
        <p:xfrm>
          <a:off x="4794250" y="4657725"/>
          <a:ext cx="4079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数式" r:id="rId15" imgW="139680" imgH="164880" progId="Equation.3">
                  <p:embed/>
                </p:oleObj>
              </mc:Choice>
              <mc:Fallback>
                <p:oleObj name="数式" r:id="rId15" imgW="139680" imgH="1648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4657725"/>
                        <a:ext cx="40798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E0BBF7B-9D30-4ABE-8BAF-3EAF4BBCB814}" type="slidenum">
              <a:rPr lang="en-US" altLang="ja-JP" sz="2000"/>
              <a:pPr eaLnBrk="1" hangingPunct="1"/>
              <a:t>8</a:t>
            </a:fld>
            <a:endParaRPr lang="en-US" altLang="ja-JP" sz="20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1938"/>
            <a:ext cx="8229600" cy="1143001"/>
          </a:xfrm>
        </p:spPr>
        <p:txBody>
          <a:bodyPr/>
          <a:lstStyle/>
          <a:p>
            <a:r>
              <a:rPr lang="ja-JP" altLang="en-US" smtClean="0"/>
              <a:t>線形補間</a:t>
            </a:r>
            <a:endParaRPr lang="en-US" altLang="ja-JP" smtClean="0"/>
          </a:p>
        </p:txBody>
      </p:sp>
      <p:pic>
        <p:nvPicPr>
          <p:cNvPr id="46084" name="Picture 5" descr="F:\modeling\class\2\graph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743325"/>
            <a:ext cx="367823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グループ化 18"/>
          <p:cNvGrpSpPr>
            <a:grpSpLocks/>
          </p:cNvGrpSpPr>
          <p:nvPr/>
        </p:nvGrpSpPr>
        <p:grpSpPr bwMode="auto">
          <a:xfrm>
            <a:off x="1549400" y="1538288"/>
            <a:ext cx="3379788" cy="2089150"/>
            <a:chOff x="2438400" y="1428750"/>
            <a:chExt cx="3379042" cy="2089150"/>
          </a:xfrm>
        </p:grpSpPr>
        <p:pic>
          <p:nvPicPr>
            <p:cNvPr id="46100" name="Picture 7" descr="F:\modeling\class\2\graph5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428750"/>
              <a:ext cx="3379042" cy="208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1" name="Oval 44"/>
            <p:cNvSpPr>
              <a:spLocks noChangeArrowheads="1"/>
            </p:cNvSpPr>
            <p:nvPr/>
          </p:nvSpPr>
          <p:spPr bwMode="auto">
            <a:xfrm>
              <a:off x="2524125" y="173990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02" name="Oval 44"/>
            <p:cNvSpPr>
              <a:spLocks noChangeArrowheads="1"/>
            </p:cNvSpPr>
            <p:nvPr/>
          </p:nvSpPr>
          <p:spPr bwMode="auto">
            <a:xfrm>
              <a:off x="2794000" y="142875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03" name="Oval 44"/>
            <p:cNvSpPr>
              <a:spLocks noChangeArrowheads="1"/>
            </p:cNvSpPr>
            <p:nvPr/>
          </p:nvSpPr>
          <p:spPr bwMode="auto">
            <a:xfrm>
              <a:off x="3149600" y="142875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04" name="Oval 44"/>
            <p:cNvSpPr>
              <a:spLocks noChangeArrowheads="1"/>
            </p:cNvSpPr>
            <p:nvPr/>
          </p:nvSpPr>
          <p:spPr bwMode="auto">
            <a:xfrm>
              <a:off x="3457575" y="165100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05" name="Oval 44"/>
            <p:cNvSpPr>
              <a:spLocks noChangeArrowheads="1"/>
            </p:cNvSpPr>
            <p:nvPr/>
          </p:nvSpPr>
          <p:spPr bwMode="auto">
            <a:xfrm>
              <a:off x="3727450" y="205105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06" name="Oval 44"/>
            <p:cNvSpPr>
              <a:spLocks noChangeArrowheads="1"/>
            </p:cNvSpPr>
            <p:nvPr/>
          </p:nvSpPr>
          <p:spPr bwMode="auto">
            <a:xfrm>
              <a:off x="4038600" y="249555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07" name="Oval 44"/>
            <p:cNvSpPr>
              <a:spLocks noChangeArrowheads="1"/>
            </p:cNvSpPr>
            <p:nvPr/>
          </p:nvSpPr>
          <p:spPr bwMode="auto">
            <a:xfrm>
              <a:off x="4660900" y="311785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08" name="Oval 44"/>
            <p:cNvSpPr>
              <a:spLocks noChangeArrowheads="1"/>
            </p:cNvSpPr>
            <p:nvPr/>
          </p:nvSpPr>
          <p:spPr bwMode="auto">
            <a:xfrm>
              <a:off x="4349750" y="289560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09" name="Oval 44"/>
            <p:cNvSpPr>
              <a:spLocks noChangeArrowheads="1"/>
            </p:cNvSpPr>
            <p:nvPr/>
          </p:nvSpPr>
          <p:spPr bwMode="auto">
            <a:xfrm>
              <a:off x="4927600" y="307340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10" name="Oval 44"/>
            <p:cNvSpPr>
              <a:spLocks noChangeArrowheads="1"/>
            </p:cNvSpPr>
            <p:nvPr/>
          </p:nvSpPr>
          <p:spPr bwMode="auto">
            <a:xfrm>
              <a:off x="5238750" y="267335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111" name="Oval 44"/>
            <p:cNvSpPr>
              <a:spLocks noChangeArrowheads="1"/>
            </p:cNvSpPr>
            <p:nvPr/>
          </p:nvSpPr>
          <p:spPr bwMode="auto">
            <a:xfrm>
              <a:off x="5549900" y="1784350"/>
              <a:ext cx="180975" cy="18097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46086" name="テキスト ボックス 23"/>
          <p:cNvSpPr txBox="1">
            <a:spLocks noChangeArrowheads="1"/>
          </p:cNvSpPr>
          <p:nvPr/>
        </p:nvSpPr>
        <p:spPr bwMode="auto">
          <a:xfrm>
            <a:off x="5686425" y="1582738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頂点</a:t>
            </a:r>
          </a:p>
        </p:txBody>
      </p:sp>
      <p:sp>
        <p:nvSpPr>
          <p:cNvPr id="46087" name="テキスト ボックス 24"/>
          <p:cNvSpPr txBox="1">
            <a:spLocks noChangeArrowheads="1"/>
          </p:cNvSpPr>
          <p:nvPr/>
        </p:nvSpPr>
        <p:spPr bwMode="auto">
          <a:xfrm>
            <a:off x="5551488" y="242728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辺</a:t>
            </a:r>
          </a:p>
        </p:txBody>
      </p:sp>
      <p:sp>
        <p:nvSpPr>
          <p:cNvPr id="46088" name="テキスト ボックス 25"/>
          <p:cNvSpPr txBox="1">
            <a:spLocks noChangeArrowheads="1"/>
          </p:cNvSpPr>
          <p:nvPr/>
        </p:nvSpPr>
        <p:spPr bwMode="auto">
          <a:xfrm>
            <a:off x="6707188" y="296068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面</a:t>
            </a:r>
          </a:p>
        </p:txBody>
      </p:sp>
      <p:cxnSp>
        <p:nvCxnSpPr>
          <p:cNvPr id="46089" name="直線矢印コネクタ 27"/>
          <p:cNvCxnSpPr>
            <a:cxnSpLocks noChangeShapeType="1"/>
            <a:stCxn id="46086" idx="1"/>
            <a:endCxn id="46111" idx="6"/>
          </p:cNvCxnSpPr>
          <p:nvPr/>
        </p:nvCxnSpPr>
        <p:spPr bwMode="auto">
          <a:xfrm flipH="1">
            <a:off x="4851400" y="1843088"/>
            <a:ext cx="835025" cy="141287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線矢印コネクタ 29"/>
          <p:cNvCxnSpPr/>
          <p:nvPr/>
        </p:nvCxnSpPr>
        <p:spPr>
          <a:xfrm rot="10800000">
            <a:off x="4572000" y="2478088"/>
            <a:ext cx="1022350" cy="215900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1" name="直線矢印コネクタ 31"/>
          <p:cNvCxnSpPr>
            <a:cxnSpLocks noChangeShapeType="1"/>
            <a:stCxn id="46086" idx="2"/>
            <a:endCxn id="37" idx="0"/>
          </p:cNvCxnSpPr>
          <p:nvPr/>
        </p:nvCxnSpPr>
        <p:spPr bwMode="auto">
          <a:xfrm>
            <a:off x="6134100" y="2101850"/>
            <a:ext cx="238125" cy="2117725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円/楕円 36"/>
          <p:cNvSpPr/>
          <p:nvPr/>
        </p:nvSpPr>
        <p:spPr>
          <a:xfrm>
            <a:off x="6261100" y="4232275"/>
            <a:ext cx="222250" cy="222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pic>
        <p:nvPicPr>
          <p:cNvPr id="46093" name="Picture 8" descr="F:\modeling\class\2\graph7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092575"/>
            <a:ext cx="36766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矢印コネクタ 20"/>
          <p:cNvCxnSpPr/>
          <p:nvPr/>
        </p:nvCxnSpPr>
        <p:spPr>
          <a:xfrm>
            <a:off x="3638550" y="5672138"/>
            <a:ext cx="1289050" cy="1587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テキスト ボックス 21"/>
          <p:cNvSpPr txBox="1">
            <a:spLocks noChangeArrowheads="1"/>
          </p:cNvSpPr>
          <p:nvPr/>
        </p:nvSpPr>
        <p:spPr bwMode="auto">
          <a:xfrm>
            <a:off x="3424238" y="5864225"/>
            <a:ext cx="1700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2D</a:t>
            </a:r>
            <a:r>
              <a:rPr lang="ja-JP" altLang="en-US"/>
              <a:t>データの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線形補間</a:t>
            </a:r>
          </a:p>
        </p:txBody>
      </p:sp>
      <p:cxnSp>
        <p:nvCxnSpPr>
          <p:cNvPr id="40" name="直線矢印コネクタ 39"/>
          <p:cNvCxnSpPr>
            <a:stCxn id="46087" idx="2"/>
          </p:cNvCxnSpPr>
          <p:nvPr/>
        </p:nvCxnSpPr>
        <p:spPr>
          <a:xfrm rot="16200000" flipH="1">
            <a:off x="5080794" y="3686969"/>
            <a:ext cx="1609725" cy="128587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46088" idx="2"/>
          </p:cNvCxnSpPr>
          <p:nvPr/>
        </p:nvCxnSpPr>
        <p:spPr>
          <a:xfrm rot="16200000" flipH="1">
            <a:off x="6511132" y="3945731"/>
            <a:ext cx="971550" cy="39687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8" name="テキスト ボックス 21"/>
          <p:cNvSpPr txBox="1">
            <a:spLocks noChangeArrowheads="1"/>
          </p:cNvSpPr>
          <p:nvPr/>
        </p:nvSpPr>
        <p:spPr bwMode="auto">
          <a:xfrm>
            <a:off x="1728788" y="3538538"/>
            <a:ext cx="291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1D</a:t>
            </a:r>
            <a:r>
              <a:rPr lang="ja-JP" altLang="en-US"/>
              <a:t>データの線形補間</a:t>
            </a:r>
          </a:p>
        </p:txBody>
      </p:sp>
      <p:sp>
        <p:nvSpPr>
          <p:cNvPr id="4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638175"/>
            <a:ext cx="8229600" cy="900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smtClean="0"/>
              <a:t>データを点とみなして線・多角形でつなぐ事</a:t>
            </a:r>
          </a:p>
          <a:p>
            <a:pPr lvl="1">
              <a:lnSpc>
                <a:spcPct val="90000"/>
              </a:lnSpc>
            </a:pPr>
            <a:r>
              <a:rPr lang="ja-JP" altLang="en-US" sz="2400" smtClean="0"/>
              <a:t>データのレンダリングによく使われる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920EECC-FBFA-439B-9008-9B272C8A2683}" type="slidenum">
              <a:rPr lang="en-US" altLang="ja-JP" sz="2000"/>
              <a:pPr eaLnBrk="1" hangingPunct="1"/>
              <a:t>9</a:t>
            </a:fld>
            <a:endParaRPr lang="en-US" altLang="ja-JP" sz="2000"/>
          </a:p>
        </p:txBody>
      </p:sp>
      <p:sp>
        <p:nvSpPr>
          <p:cNvPr id="41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0963"/>
            <a:ext cx="8229600" cy="1143001"/>
          </a:xfrm>
        </p:spPr>
        <p:txBody>
          <a:bodyPr/>
          <a:lstStyle/>
          <a:p>
            <a:r>
              <a:rPr lang="ja-JP" altLang="en-US" smtClean="0"/>
              <a:t>データの記述方法</a:t>
            </a:r>
          </a:p>
        </p:txBody>
      </p:sp>
      <p:sp>
        <p:nvSpPr>
          <p:cNvPr id="4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863600"/>
            <a:ext cx="8229600" cy="630238"/>
          </a:xfrm>
        </p:spPr>
        <p:txBody>
          <a:bodyPr/>
          <a:lstStyle/>
          <a:p>
            <a:r>
              <a:rPr lang="ja-JP" altLang="en-US" smtClean="0"/>
              <a:t>値の数列として考える</a:t>
            </a:r>
          </a:p>
        </p:txBody>
      </p:sp>
      <p:sp>
        <p:nvSpPr>
          <p:cNvPr id="4119" name="テキスト ボックス 9"/>
          <p:cNvSpPr txBox="1">
            <a:spLocks noChangeArrowheads="1"/>
          </p:cNvSpPr>
          <p:nvPr/>
        </p:nvSpPr>
        <p:spPr bwMode="auto">
          <a:xfrm>
            <a:off x="927100" y="1628775"/>
            <a:ext cx="2476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/>
              <a:t>1D</a:t>
            </a:r>
            <a:r>
              <a:rPr lang="ja-JP" altLang="en-US" sz="2800"/>
              <a:t>ラスタデータ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-900112" y="4100512"/>
            <a:ext cx="2622550" cy="3175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293688" y="5233988"/>
            <a:ext cx="3735387" cy="20637"/>
          </a:xfrm>
          <a:prstGeom prst="straightConnector1">
            <a:avLst/>
          </a:prstGeom>
          <a:ln w="1905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50"/>
          <p:cNvGraphicFramePr>
            <a:graphicFrameLocks noChangeAspect="1"/>
          </p:cNvGraphicFramePr>
          <p:nvPr/>
        </p:nvGraphicFramePr>
        <p:xfrm>
          <a:off x="3759200" y="5280025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数式" r:id="rId3" imgW="126720" imgH="139680" progId="Equation.3">
                  <p:embed/>
                </p:oleObj>
              </mc:Choice>
              <mc:Fallback>
                <p:oleObj name="数式" r:id="rId3" imgW="126720" imgH="1396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5280025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1"/>
          <p:cNvGraphicFramePr>
            <a:graphicFrameLocks noChangeAspect="1"/>
          </p:cNvGraphicFramePr>
          <p:nvPr/>
        </p:nvGraphicFramePr>
        <p:xfrm>
          <a:off x="26988" y="2487613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数式" r:id="rId5" imgW="152280" imgH="203040" progId="Equation.3">
                  <p:embed/>
                </p:oleObj>
              </mc:Choice>
              <mc:Fallback>
                <p:oleObj name="数式" r:id="rId5" imgW="152280" imgH="2030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2487613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38138" y="2849563"/>
          <a:ext cx="5222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数式" r:id="rId7" imgW="177480" imgH="228600" progId="Equation.3">
                  <p:embed/>
                </p:oleObj>
              </mc:Choice>
              <mc:Fallback>
                <p:oleObj name="数式" r:id="rId7" imgW="1774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849563"/>
                        <a:ext cx="522287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058863" y="2579688"/>
          <a:ext cx="4476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数式" r:id="rId9" imgW="152280" imgH="215640" progId="Equation.3">
                  <p:embed/>
                </p:oleObj>
              </mc:Choice>
              <mc:Fallback>
                <p:oleObj name="数式" r:id="rId9" imgW="1522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2579688"/>
                        <a:ext cx="4476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543175" y="2624138"/>
          <a:ext cx="4841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数式" r:id="rId11" imgW="164880" imgH="228600" progId="Equation.3">
                  <p:embed/>
                </p:oleObj>
              </mc:Choice>
              <mc:Fallback>
                <p:oleObj name="数式" r:id="rId11" imgW="1648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2624138"/>
                        <a:ext cx="48418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Line 30"/>
          <p:cNvSpPr>
            <a:spLocks noChangeShapeType="1"/>
          </p:cNvSpPr>
          <p:nvPr/>
        </p:nvSpPr>
        <p:spPr bwMode="auto">
          <a:xfrm>
            <a:off x="563563" y="3568700"/>
            <a:ext cx="0" cy="16652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Line 31"/>
          <p:cNvSpPr>
            <a:spLocks noChangeShapeType="1"/>
          </p:cNvSpPr>
          <p:nvPr/>
        </p:nvSpPr>
        <p:spPr bwMode="auto">
          <a:xfrm>
            <a:off x="1239838" y="3254375"/>
            <a:ext cx="0" cy="197961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4" name="Line 32"/>
          <p:cNvSpPr>
            <a:spLocks noChangeShapeType="1"/>
          </p:cNvSpPr>
          <p:nvPr/>
        </p:nvSpPr>
        <p:spPr bwMode="auto">
          <a:xfrm>
            <a:off x="2047875" y="3254375"/>
            <a:ext cx="0" cy="197961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5" name="Line 33"/>
          <p:cNvSpPr>
            <a:spLocks noChangeShapeType="1"/>
          </p:cNvSpPr>
          <p:nvPr/>
        </p:nvSpPr>
        <p:spPr bwMode="auto">
          <a:xfrm>
            <a:off x="2813050" y="3479800"/>
            <a:ext cx="0" cy="17541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6" name="Line 34"/>
          <p:cNvSpPr>
            <a:spLocks noChangeShapeType="1"/>
          </p:cNvSpPr>
          <p:nvPr/>
        </p:nvSpPr>
        <p:spPr bwMode="auto">
          <a:xfrm>
            <a:off x="3533775" y="3838575"/>
            <a:ext cx="0" cy="135096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7" name="Oval 44"/>
          <p:cNvSpPr>
            <a:spLocks noChangeArrowheads="1"/>
          </p:cNvSpPr>
          <p:nvPr/>
        </p:nvSpPr>
        <p:spPr bwMode="auto">
          <a:xfrm>
            <a:off x="465138" y="3430588"/>
            <a:ext cx="180975" cy="18097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28" name="Oval 44"/>
          <p:cNvSpPr>
            <a:spLocks noChangeArrowheads="1"/>
          </p:cNvSpPr>
          <p:nvPr/>
        </p:nvSpPr>
        <p:spPr bwMode="auto">
          <a:xfrm>
            <a:off x="1163638" y="3119438"/>
            <a:ext cx="180975" cy="18097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29" name="Oval 44"/>
          <p:cNvSpPr>
            <a:spLocks noChangeArrowheads="1"/>
          </p:cNvSpPr>
          <p:nvPr/>
        </p:nvSpPr>
        <p:spPr bwMode="auto">
          <a:xfrm>
            <a:off x="1968500" y="3119438"/>
            <a:ext cx="180975" cy="18097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30" name="Oval 44"/>
          <p:cNvSpPr>
            <a:spLocks noChangeArrowheads="1"/>
          </p:cNvSpPr>
          <p:nvPr/>
        </p:nvSpPr>
        <p:spPr bwMode="auto">
          <a:xfrm>
            <a:off x="2727325" y="3341688"/>
            <a:ext cx="180975" cy="18097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31" name="Oval 44"/>
          <p:cNvSpPr>
            <a:spLocks noChangeArrowheads="1"/>
          </p:cNvSpPr>
          <p:nvPr/>
        </p:nvSpPr>
        <p:spPr bwMode="auto">
          <a:xfrm>
            <a:off x="3446463" y="3741738"/>
            <a:ext cx="180975" cy="180975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89300" y="3136900"/>
          <a:ext cx="5222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数式" r:id="rId13" imgW="177480" imgH="215640" progId="Equation.3">
                  <p:embed/>
                </p:oleObj>
              </mc:Choice>
              <mc:Fallback>
                <p:oleObj name="数式" r:id="rId13" imgW="1774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3136900"/>
                        <a:ext cx="5222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804988" y="2506663"/>
          <a:ext cx="5222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数式" r:id="rId15" imgW="177480" imgH="215640" progId="Equation.3">
                  <p:embed/>
                </p:oleObj>
              </mc:Choice>
              <mc:Fallback>
                <p:oleObj name="数式" r:id="rId15" imgW="1774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2506663"/>
                        <a:ext cx="5222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2" name="Line 7"/>
          <p:cNvSpPr>
            <a:spLocks noChangeShapeType="1"/>
          </p:cNvSpPr>
          <p:nvPr/>
        </p:nvSpPr>
        <p:spPr bwMode="auto">
          <a:xfrm>
            <a:off x="4543425" y="5241925"/>
            <a:ext cx="1441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3" name="Line 8"/>
          <p:cNvSpPr>
            <a:spLocks noChangeShapeType="1"/>
          </p:cNvSpPr>
          <p:nvPr/>
        </p:nvSpPr>
        <p:spPr bwMode="auto">
          <a:xfrm flipV="1">
            <a:off x="4813300" y="4252913"/>
            <a:ext cx="1588" cy="1168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5" name="Object 10"/>
          <p:cNvGraphicFramePr>
            <a:graphicFrameLocks noChangeAspect="1"/>
          </p:cNvGraphicFramePr>
          <p:nvPr/>
        </p:nvGraphicFramePr>
        <p:xfrm>
          <a:off x="4365625" y="3983038"/>
          <a:ext cx="447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数式" r:id="rId17" imgW="152280" imgH="203040" progId="Equation.3">
                  <p:embed/>
                </p:oleObj>
              </mc:Choice>
              <mc:Fallback>
                <p:oleObj name="数式" r:id="rId17" imgW="1522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3983038"/>
                        <a:ext cx="447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4" name="Line 11"/>
          <p:cNvSpPr>
            <a:spLocks noChangeShapeType="1"/>
          </p:cNvSpPr>
          <p:nvPr/>
        </p:nvSpPr>
        <p:spPr bwMode="auto">
          <a:xfrm flipV="1">
            <a:off x="4632325" y="4613275"/>
            <a:ext cx="903288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6" name="Object 12"/>
          <p:cNvGraphicFramePr>
            <a:graphicFrameLocks noChangeAspect="1"/>
          </p:cNvGraphicFramePr>
          <p:nvPr/>
        </p:nvGraphicFramePr>
        <p:xfrm>
          <a:off x="5202238" y="4264025"/>
          <a:ext cx="4079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数式" r:id="rId18" imgW="139680" imgH="164880" progId="Equation.3">
                  <p:embed/>
                </p:oleObj>
              </mc:Choice>
              <mc:Fallback>
                <p:oleObj name="数式" r:id="rId18" imgW="139680" imgH="1648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4264025"/>
                        <a:ext cx="4079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5" name="Line 31"/>
          <p:cNvSpPr>
            <a:spLocks noChangeShapeType="1"/>
          </p:cNvSpPr>
          <p:nvPr/>
        </p:nvSpPr>
        <p:spPr bwMode="auto">
          <a:xfrm>
            <a:off x="8326438" y="3171825"/>
            <a:ext cx="14287" cy="10366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6" name="Line 36"/>
          <p:cNvSpPr>
            <a:spLocks noChangeShapeType="1"/>
          </p:cNvSpPr>
          <p:nvPr/>
        </p:nvSpPr>
        <p:spPr bwMode="auto">
          <a:xfrm>
            <a:off x="5084763" y="5092700"/>
            <a:ext cx="2178050" cy="14288"/>
          </a:xfrm>
          <a:custGeom>
            <a:avLst/>
            <a:gdLst>
              <a:gd name="T0" fmla="*/ 0 w 1372"/>
              <a:gd name="T1" fmla="*/ 2147483647 h 9"/>
              <a:gd name="T2" fmla="*/ 2147483647 w 1372"/>
              <a:gd name="T3" fmla="*/ 0 h 9"/>
              <a:gd name="T4" fmla="*/ 0 60000 65536"/>
              <a:gd name="T5" fmla="*/ 0 60000 65536"/>
              <a:gd name="T6" fmla="*/ 0 w 1372"/>
              <a:gd name="T7" fmla="*/ 0 h 9"/>
              <a:gd name="T8" fmla="*/ 1372 w 1372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9">
                <a:moveTo>
                  <a:pt x="0" y="9"/>
                </a:moveTo>
                <a:lnTo>
                  <a:pt x="1372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7" name="Line 37"/>
          <p:cNvSpPr>
            <a:spLocks noChangeShapeType="1"/>
          </p:cNvSpPr>
          <p:nvPr/>
        </p:nvSpPr>
        <p:spPr bwMode="auto">
          <a:xfrm>
            <a:off x="5624513" y="4651375"/>
            <a:ext cx="2195512" cy="6350"/>
          </a:xfrm>
          <a:custGeom>
            <a:avLst/>
            <a:gdLst>
              <a:gd name="T0" fmla="*/ 0 w 1383"/>
              <a:gd name="T1" fmla="*/ 2147483647 h 4"/>
              <a:gd name="T2" fmla="*/ 2147483647 w 1383"/>
              <a:gd name="T3" fmla="*/ 0 h 4"/>
              <a:gd name="T4" fmla="*/ 0 60000 65536"/>
              <a:gd name="T5" fmla="*/ 0 60000 65536"/>
              <a:gd name="T6" fmla="*/ 0 w 1383"/>
              <a:gd name="T7" fmla="*/ 0 h 4"/>
              <a:gd name="T8" fmla="*/ 1383 w 1383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83" h="4">
                <a:moveTo>
                  <a:pt x="0" y="4"/>
                </a:moveTo>
                <a:lnTo>
                  <a:pt x="1383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8" name="Line 41"/>
          <p:cNvSpPr>
            <a:spLocks noChangeShapeType="1"/>
          </p:cNvSpPr>
          <p:nvPr/>
        </p:nvSpPr>
        <p:spPr bwMode="auto">
          <a:xfrm>
            <a:off x="5084763" y="3763963"/>
            <a:ext cx="1638300" cy="1343025"/>
          </a:xfrm>
          <a:custGeom>
            <a:avLst/>
            <a:gdLst>
              <a:gd name="T0" fmla="*/ 0 w 1032"/>
              <a:gd name="T1" fmla="*/ 2147483647 h 846"/>
              <a:gd name="T2" fmla="*/ 2147483647 w 1032"/>
              <a:gd name="T3" fmla="*/ 0 h 846"/>
              <a:gd name="T4" fmla="*/ 0 60000 65536"/>
              <a:gd name="T5" fmla="*/ 0 60000 65536"/>
              <a:gd name="T6" fmla="*/ 0 w 1032"/>
              <a:gd name="T7" fmla="*/ 0 h 846"/>
              <a:gd name="T8" fmla="*/ 1032 w 1032"/>
              <a:gd name="T9" fmla="*/ 846 h 8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32" h="846">
                <a:moveTo>
                  <a:pt x="0" y="846"/>
                </a:moveTo>
                <a:lnTo>
                  <a:pt x="1032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9" name="Line 42"/>
          <p:cNvSpPr>
            <a:spLocks noChangeShapeType="1"/>
          </p:cNvSpPr>
          <p:nvPr/>
        </p:nvSpPr>
        <p:spPr bwMode="auto">
          <a:xfrm>
            <a:off x="6165850" y="3721100"/>
            <a:ext cx="1630363" cy="1385888"/>
          </a:xfrm>
          <a:custGeom>
            <a:avLst/>
            <a:gdLst>
              <a:gd name="T0" fmla="*/ 0 w 1027"/>
              <a:gd name="T1" fmla="*/ 2147483647 h 873"/>
              <a:gd name="T2" fmla="*/ 2147483647 w 1027"/>
              <a:gd name="T3" fmla="*/ 0 h 873"/>
              <a:gd name="T4" fmla="*/ 0 60000 65536"/>
              <a:gd name="T5" fmla="*/ 0 60000 65536"/>
              <a:gd name="T6" fmla="*/ 0 w 1027"/>
              <a:gd name="T7" fmla="*/ 0 h 873"/>
              <a:gd name="T8" fmla="*/ 1027 w 1027"/>
              <a:gd name="T9" fmla="*/ 873 h 8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7" h="873">
                <a:moveTo>
                  <a:pt x="0" y="873"/>
                </a:moveTo>
                <a:lnTo>
                  <a:pt x="1027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0" name="Line 43"/>
          <p:cNvSpPr>
            <a:spLocks noChangeShapeType="1"/>
          </p:cNvSpPr>
          <p:nvPr/>
        </p:nvSpPr>
        <p:spPr bwMode="auto">
          <a:xfrm>
            <a:off x="7245350" y="3738563"/>
            <a:ext cx="1646238" cy="1368425"/>
          </a:xfrm>
          <a:custGeom>
            <a:avLst/>
            <a:gdLst>
              <a:gd name="T0" fmla="*/ 0 w 1037"/>
              <a:gd name="T1" fmla="*/ 2147483647 h 862"/>
              <a:gd name="T2" fmla="*/ 2147483647 w 1037"/>
              <a:gd name="T3" fmla="*/ 0 h 862"/>
              <a:gd name="T4" fmla="*/ 0 60000 65536"/>
              <a:gd name="T5" fmla="*/ 0 60000 65536"/>
              <a:gd name="T6" fmla="*/ 0 w 1037"/>
              <a:gd name="T7" fmla="*/ 0 h 862"/>
              <a:gd name="T8" fmla="*/ 1037 w 1037"/>
              <a:gd name="T9" fmla="*/ 862 h 8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37" h="862">
                <a:moveTo>
                  <a:pt x="0" y="862"/>
                </a:moveTo>
                <a:lnTo>
                  <a:pt x="1037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1" name="Oval 30"/>
          <p:cNvSpPr>
            <a:spLocks noChangeArrowheads="1"/>
          </p:cNvSpPr>
          <p:nvPr/>
        </p:nvSpPr>
        <p:spPr bwMode="auto">
          <a:xfrm>
            <a:off x="8235950" y="308292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7785100" y="3848100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7696200" y="3757613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44" name="Line 50"/>
          <p:cNvSpPr>
            <a:spLocks noChangeShapeType="1"/>
          </p:cNvSpPr>
          <p:nvPr/>
        </p:nvSpPr>
        <p:spPr bwMode="auto">
          <a:xfrm>
            <a:off x="5068888" y="3713163"/>
            <a:ext cx="15875" cy="1392237"/>
          </a:xfrm>
          <a:custGeom>
            <a:avLst/>
            <a:gdLst>
              <a:gd name="T0" fmla="*/ 0 w 10"/>
              <a:gd name="T1" fmla="*/ 0 h 877"/>
              <a:gd name="T2" fmla="*/ 2147483647 w 10"/>
              <a:gd name="T3" fmla="*/ 2147483647 h 877"/>
              <a:gd name="T4" fmla="*/ 0 60000 65536"/>
              <a:gd name="T5" fmla="*/ 0 60000 65536"/>
              <a:gd name="T6" fmla="*/ 0 w 10"/>
              <a:gd name="T7" fmla="*/ 0 h 877"/>
              <a:gd name="T8" fmla="*/ 10 w 10"/>
              <a:gd name="T9" fmla="*/ 877 h 8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877">
                <a:moveTo>
                  <a:pt x="0" y="0"/>
                </a:moveTo>
                <a:lnTo>
                  <a:pt x="10" y="877"/>
                </a:lnTo>
              </a:path>
            </a:pathLst>
          </a:cu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5" name="Oval 51"/>
          <p:cNvSpPr>
            <a:spLocks noChangeArrowheads="1"/>
          </p:cNvSpPr>
          <p:nvPr/>
        </p:nvSpPr>
        <p:spPr bwMode="auto">
          <a:xfrm>
            <a:off x="4978400" y="3575050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46" name="Line 58"/>
          <p:cNvSpPr>
            <a:spLocks noChangeShapeType="1"/>
          </p:cNvSpPr>
          <p:nvPr/>
        </p:nvSpPr>
        <p:spPr bwMode="auto">
          <a:xfrm>
            <a:off x="7245350" y="4432300"/>
            <a:ext cx="14288" cy="6746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7" name="Object 92"/>
          <p:cNvGraphicFramePr>
            <a:graphicFrameLocks noChangeAspect="1"/>
          </p:cNvGraphicFramePr>
          <p:nvPr/>
        </p:nvGraphicFramePr>
        <p:xfrm>
          <a:off x="4751388" y="2990850"/>
          <a:ext cx="5746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数式" r:id="rId20" imgW="253800" imgH="241200" progId="Equation.3">
                  <p:embed/>
                </p:oleObj>
              </mc:Choice>
              <mc:Fallback>
                <p:oleObj name="数式" r:id="rId20" imgW="253800" imgH="24120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990850"/>
                        <a:ext cx="5746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" name="Line 37"/>
          <p:cNvSpPr>
            <a:spLocks noChangeShapeType="1"/>
          </p:cNvSpPr>
          <p:nvPr/>
        </p:nvSpPr>
        <p:spPr bwMode="auto">
          <a:xfrm>
            <a:off x="6146800" y="4205288"/>
            <a:ext cx="2178050" cy="19050"/>
          </a:xfrm>
          <a:custGeom>
            <a:avLst/>
            <a:gdLst>
              <a:gd name="T0" fmla="*/ 0 w 1372"/>
              <a:gd name="T1" fmla="*/ 0 h 12"/>
              <a:gd name="T2" fmla="*/ 2147483647 w 1372"/>
              <a:gd name="T3" fmla="*/ 2147483647 h 12"/>
              <a:gd name="T4" fmla="*/ 0 60000 65536"/>
              <a:gd name="T5" fmla="*/ 0 60000 65536"/>
              <a:gd name="T6" fmla="*/ 0 w 1372"/>
              <a:gd name="T7" fmla="*/ 0 h 12"/>
              <a:gd name="T8" fmla="*/ 1372 w 1372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2" h="12">
                <a:moveTo>
                  <a:pt x="0" y="0"/>
                </a:moveTo>
                <a:lnTo>
                  <a:pt x="1372" y="12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8" name="Line 37"/>
          <p:cNvSpPr>
            <a:spLocks noChangeShapeType="1"/>
          </p:cNvSpPr>
          <p:nvPr/>
        </p:nvSpPr>
        <p:spPr bwMode="auto">
          <a:xfrm>
            <a:off x="6686550" y="3751263"/>
            <a:ext cx="2187575" cy="4762"/>
          </a:xfrm>
          <a:custGeom>
            <a:avLst/>
            <a:gdLst>
              <a:gd name="T0" fmla="*/ 0 w 1378"/>
              <a:gd name="T1" fmla="*/ 2147483647 h 3"/>
              <a:gd name="T2" fmla="*/ 2147483647 w 1378"/>
              <a:gd name="T3" fmla="*/ 0 h 3"/>
              <a:gd name="T4" fmla="*/ 0 60000 65536"/>
              <a:gd name="T5" fmla="*/ 0 60000 65536"/>
              <a:gd name="T6" fmla="*/ 0 w 1378"/>
              <a:gd name="T7" fmla="*/ 0 h 3"/>
              <a:gd name="T8" fmla="*/ 1378 w 1378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8" h="3">
                <a:moveTo>
                  <a:pt x="0" y="3"/>
                </a:moveTo>
                <a:lnTo>
                  <a:pt x="1378" y="0"/>
                </a:lnTo>
              </a:path>
            </a:pathLst>
          </a:custGeom>
          <a:noFill/>
          <a:ln w="190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9" name="Line 31"/>
          <p:cNvSpPr>
            <a:spLocks noChangeShapeType="1"/>
          </p:cNvSpPr>
          <p:nvPr/>
        </p:nvSpPr>
        <p:spPr bwMode="auto">
          <a:xfrm>
            <a:off x="6718300" y="2720975"/>
            <a:ext cx="14288" cy="10366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50" name="Line 46"/>
          <p:cNvSpPr>
            <a:spLocks noChangeShapeType="1"/>
          </p:cNvSpPr>
          <p:nvPr/>
        </p:nvSpPr>
        <p:spPr bwMode="auto">
          <a:xfrm>
            <a:off x="6176963" y="3397250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51" name="Line 58"/>
          <p:cNvSpPr>
            <a:spLocks noChangeShapeType="1"/>
          </p:cNvSpPr>
          <p:nvPr/>
        </p:nvSpPr>
        <p:spPr bwMode="auto">
          <a:xfrm>
            <a:off x="5637213" y="3981450"/>
            <a:ext cx="14287" cy="6746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865813" y="5195888"/>
          <a:ext cx="37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数式" r:id="rId22" imgW="126720" imgH="139680" progId="Equation.3">
                  <p:embed/>
                </p:oleObj>
              </mc:Choice>
              <mc:Fallback>
                <p:oleObj name="数式" r:id="rId22" imgW="126720" imgH="139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5195888"/>
                        <a:ext cx="3714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2" name="Line 31"/>
          <p:cNvSpPr>
            <a:spLocks noChangeShapeType="1"/>
          </p:cNvSpPr>
          <p:nvPr/>
        </p:nvSpPr>
        <p:spPr bwMode="auto">
          <a:xfrm>
            <a:off x="7258050" y="3170238"/>
            <a:ext cx="14288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53" name="Line 46"/>
          <p:cNvSpPr>
            <a:spLocks noChangeShapeType="1"/>
          </p:cNvSpPr>
          <p:nvPr/>
        </p:nvSpPr>
        <p:spPr bwMode="auto">
          <a:xfrm>
            <a:off x="6716713" y="3846513"/>
            <a:ext cx="15875" cy="8096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>
            <a:off x="6176963" y="4430713"/>
            <a:ext cx="14287" cy="6746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55" name="Line 31"/>
          <p:cNvSpPr>
            <a:spLocks noChangeShapeType="1"/>
          </p:cNvSpPr>
          <p:nvPr/>
        </p:nvSpPr>
        <p:spPr bwMode="auto">
          <a:xfrm>
            <a:off x="8836025" y="2719388"/>
            <a:ext cx="14288" cy="103663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56" name="Line 31"/>
          <p:cNvSpPr>
            <a:spLocks noChangeShapeType="1"/>
          </p:cNvSpPr>
          <p:nvPr/>
        </p:nvSpPr>
        <p:spPr bwMode="auto">
          <a:xfrm>
            <a:off x="7767638" y="2717800"/>
            <a:ext cx="14287" cy="10366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57" name="Oval 30"/>
          <p:cNvSpPr>
            <a:spLocks noChangeArrowheads="1"/>
          </p:cNvSpPr>
          <p:nvPr/>
        </p:nvSpPr>
        <p:spPr bwMode="auto">
          <a:xfrm>
            <a:off x="7678738" y="2586038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58" name="Oval 47"/>
          <p:cNvSpPr>
            <a:spLocks noChangeArrowheads="1"/>
          </p:cNvSpPr>
          <p:nvPr/>
        </p:nvSpPr>
        <p:spPr bwMode="auto">
          <a:xfrm>
            <a:off x="7154863" y="3125788"/>
            <a:ext cx="179387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59" name="Oval 51"/>
          <p:cNvSpPr>
            <a:spLocks noChangeArrowheads="1"/>
          </p:cNvSpPr>
          <p:nvPr/>
        </p:nvSpPr>
        <p:spPr bwMode="auto">
          <a:xfrm>
            <a:off x="6642100" y="26304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60" name="Oval 30"/>
          <p:cNvSpPr>
            <a:spLocks noChangeArrowheads="1"/>
          </p:cNvSpPr>
          <p:nvPr/>
        </p:nvSpPr>
        <p:spPr bwMode="auto">
          <a:xfrm>
            <a:off x="6086475" y="326072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61" name="Oval 47"/>
          <p:cNvSpPr>
            <a:spLocks noChangeArrowheads="1"/>
          </p:cNvSpPr>
          <p:nvPr/>
        </p:nvSpPr>
        <p:spPr bwMode="auto">
          <a:xfrm>
            <a:off x="5562600" y="380047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62" name="Oval 47"/>
          <p:cNvSpPr>
            <a:spLocks noChangeArrowheads="1"/>
          </p:cNvSpPr>
          <p:nvPr/>
        </p:nvSpPr>
        <p:spPr bwMode="auto">
          <a:xfrm>
            <a:off x="6102350" y="424973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971550" y="5689600"/>
          <a:ext cx="256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数式" r:id="rId23" imgW="1307880" imgH="457200" progId="Equation.3">
                  <p:embed/>
                </p:oleObj>
              </mc:Choice>
              <mc:Fallback>
                <p:oleObj name="数式" r:id="rId23" imgW="13078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689600"/>
                        <a:ext cx="2565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365750" y="3255963"/>
          <a:ext cx="517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数式" r:id="rId25" imgW="228600" imgH="241200" progId="Equation.3">
                  <p:embed/>
                </p:oleObj>
              </mc:Choice>
              <mc:Fallback>
                <p:oleObj name="数式" r:id="rId25" imgW="22860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255963"/>
                        <a:ext cx="517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6430963" y="2165350"/>
          <a:ext cx="546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数式" r:id="rId27" imgW="241200" imgH="241200" progId="Equation.3">
                  <p:embed/>
                </p:oleObj>
              </mc:Choice>
              <mc:Fallback>
                <p:oleObj name="数式" r:id="rId27" imgW="24120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2165350"/>
                        <a:ext cx="5461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876925" y="2719388"/>
          <a:ext cx="5746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数式" r:id="rId29" imgW="253800" imgH="241200" progId="Equation.3">
                  <p:embed/>
                </p:oleObj>
              </mc:Choice>
              <mc:Fallback>
                <p:oleObj name="数式" r:id="rId29" imgW="25380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2719388"/>
                        <a:ext cx="5746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3" name="Oval 30"/>
          <p:cNvSpPr>
            <a:spLocks noChangeArrowheads="1"/>
          </p:cNvSpPr>
          <p:nvPr/>
        </p:nvSpPr>
        <p:spPr bwMode="auto">
          <a:xfrm>
            <a:off x="8740775" y="2719388"/>
            <a:ext cx="179388" cy="179387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64" name="Oval 47"/>
          <p:cNvSpPr>
            <a:spLocks noChangeArrowheads="1"/>
          </p:cNvSpPr>
          <p:nvPr/>
        </p:nvSpPr>
        <p:spPr bwMode="auto">
          <a:xfrm>
            <a:off x="7137400" y="438467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65" name="Oval 47"/>
          <p:cNvSpPr>
            <a:spLocks noChangeArrowheads="1"/>
          </p:cNvSpPr>
          <p:nvPr/>
        </p:nvSpPr>
        <p:spPr bwMode="auto">
          <a:xfrm>
            <a:off x="6642100" y="3844925"/>
            <a:ext cx="179388" cy="179388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7466013" y="2124075"/>
          <a:ext cx="517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数式" r:id="rId31" imgW="228600" imgH="241200" progId="Equation.3">
                  <p:embed/>
                </p:oleObj>
              </mc:Choice>
              <mc:Fallback>
                <p:oleObj name="数式" r:id="rId31" imgW="22860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3" y="2124075"/>
                        <a:ext cx="517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8518525" y="2224088"/>
          <a:ext cx="546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数式" r:id="rId33" imgW="241200" imgH="241200" progId="Equation.3">
                  <p:embed/>
                </p:oleObj>
              </mc:Choice>
              <mc:Fallback>
                <p:oleObj name="数式" r:id="rId33" imgW="24120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2224088"/>
                        <a:ext cx="5461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6" name="テキスト ボックス 9"/>
          <p:cNvSpPr txBox="1">
            <a:spLocks noChangeArrowheads="1"/>
          </p:cNvSpPr>
          <p:nvPr/>
        </p:nvSpPr>
        <p:spPr bwMode="auto">
          <a:xfrm>
            <a:off x="5607050" y="1604963"/>
            <a:ext cx="2476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/>
              <a:t>2D</a:t>
            </a:r>
            <a:r>
              <a:rPr lang="ja-JP" altLang="en-US" sz="2800"/>
              <a:t>ラスタデータ</a:t>
            </a:r>
          </a:p>
        </p:txBody>
      </p:sp>
      <p:sp>
        <p:nvSpPr>
          <p:cNvPr id="4167" name="Line 89"/>
          <p:cNvSpPr>
            <a:spLocks noChangeShapeType="1"/>
          </p:cNvSpPr>
          <p:nvPr/>
        </p:nvSpPr>
        <p:spPr bwMode="auto">
          <a:xfrm>
            <a:off x="4346575" y="2033588"/>
            <a:ext cx="0" cy="441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4562475" y="5678488"/>
          <a:ext cx="42846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数式" r:id="rId35" imgW="2184120" imgH="482400" progId="Equation.3">
                  <p:embed/>
                </p:oleObj>
              </mc:Choice>
              <mc:Fallback>
                <p:oleObj name="数式" r:id="rId35" imgW="2184120" imgH="482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678488"/>
                        <a:ext cx="4284663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000000"/>
          </a:solidFill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5797</TotalTime>
  <Words>2108</Words>
  <Application>Microsoft Office PowerPoint</Application>
  <PresentationFormat>画面に合わせる (4:3)</PresentationFormat>
  <Paragraphs>433</Paragraphs>
  <Slides>65</Slides>
  <Notes>1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65</vt:i4>
      </vt:variant>
    </vt:vector>
  </HeadingPairs>
  <TitlesOfParts>
    <vt:vector size="73" baseType="lpstr">
      <vt:lpstr>Arial</vt:lpstr>
      <vt:lpstr>ＭＳ Ｐゴシック</vt:lpstr>
      <vt:lpstr>Calibri</vt:lpstr>
      <vt:lpstr>ＭＳ ゴシック</vt:lpstr>
      <vt:lpstr>Times New Roman</vt:lpstr>
      <vt:lpstr>標準デザイン</vt:lpstr>
      <vt:lpstr>Microsoft Office Excel グラフ</vt:lpstr>
      <vt:lpstr>Microsoft 数式 3.0</vt:lpstr>
      <vt:lpstr>ラスタデータの処理 -微分とその応用- </vt:lpstr>
      <vt:lpstr>今回の授業の目的</vt:lpstr>
      <vt:lpstr>話の流れ</vt:lpstr>
      <vt:lpstr>ラスタデータ</vt:lpstr>
      <vt:lpstr>画像の種類</vt:lpstr>
      <vt:lpstr>1Dの場合の数学モデル</vt:lpstr>
      <vt:lpstr>2Dの場合の数学モデル</vt:lpstr>
      <vt:lpstr>線形補間</vt:lpstr>
      <vt:lpstr>データの記述方法</vt:lpstr>
      <vt:lpstr>２次配列</vt:lpstr>
      <vt:lpstr>プログラミング課題 1</vt:lpstr>
      <vt:lpstr>プログラミング課題 2</vt:lpstr>
      <vt:lpstr>話の流れ</vt:lpstr>
      <vt:lpstr>エッジ抽出</vt:lpstr>
      <vt:lpstr>1D: 1階微分値</vt:lpstr>
      <vt:lpstr>1D: 1階微分の近似</vt:lpstr>
      <vt:lpstr>1D: 1階微分の近似を確認</vt:lpstr>
      <vt:lpstr>不等間隔1Dデータ: 1階微分の近似</vt:lpstr>
      <vt:lpstr>1D：エッジ抽出</vt:lpstr>
      <vt:lpstr>1D：エッジ抽出の結果</vt:lpstr>
      <vt:lpstr>2D: 1階微分値</vt:lpstr>
      <vt:lpstr>2D: 1階微分の近似</vt:lpstr>
      <vt:lpstr>2D: 勾配ベクトル</vt:lpstr>
      <vt:lpstr>2D：エッジ抽出</vt:lpstr>
      <vt:lpstr>プログラミング課題 3</vt:lpstr>
      <vt:lpstr>話の流れ</vt:lpstr>
      <vt:lpstr>平滑化 (ノイズ除去)</vt:lpstr>
      <vt:lpstr>1D: 2階微分値</vt:lpstr>
      <vt:lpstr>1D: 2階微分の近似</vt:lpstr>
      <vt:lpstr>1D: 2階微分の近似を確認</vt:lpstr>
      <vt:lpstr>1D：平滑化</vt:lpstr>
      <vt:lpstr>1D：平滑化の結果</vt:lpstr>
      <vt:lpstr>2D: 2階微分値</vt:lpstr>
      <vt:lpstr>2D: 2階微分の近似(横横、縦縦)</vt:lpstr>
      <vt:lpstr>2D: 2階微分の近似(横縦)</vt:lpstr>
      <vt:lpstr>2D: ラプラシアンの近似</vt:lpstr>
      <vt:lpstr>2D：平滑化</vt:lpstr>
      <vt:lpstr>2D：平滑化の簡単化</vt:lpstr>
      <vt:lpstr>プログラミング課題 4</vt:lpstr>
      <vt:lpstr>話の流れ</vt:lpstr>
      <vt:lpstr>ラプラス平滑化の問題点</vt:lpstr>
      <vt:lpstr>エッジを保存するには？</vt:lpstr>
      <vt:lpstr>1D: エッジ保存平滑化</vt:lpstr>
      <vt:lpstr>重み関数の例</vt:lpstr>
      <vt:lpstr>1D: エッジ保存平滑化の結果</vt:lpstr>
      <vt:lpstr>2D: エッジ保存平滑化</vt:lpstr>
      <vt:lpstr>2D: エッジ保存平滑化の結果</vt:lpstr>
      <vt:lpstr>プログラミング課題 5</vt:lpstr>
      <vt:lpstr>話の流れ</vt:lpstr>
      <vt:lpstr>1階微分の大きさを使った エッジ抽出の問題点</vt:lpstr>
      <vt:lpstr>エッジ抽出の改善策</vt:lpstr>
      <vt:lpstr>1D: Canny エッジ抽出</vt:lpstr>
      <vt:lpstr>2D: Canny エッジ抽出</vt:lpstr>
      <vt:lpstr>2D: Canny エッジ抽出の計算方法</vt:lpstr>
      <vt:lpstr>プログラミング課題 6</vt:lpstr>
      <vt:lpstr>話の流れ</vt:lpstr>
      <vt:lpstr>領域分割</vt:lpstr>
      <vt:lpstr>1D: 凹凸情報による分割</vt:lpstr>
      <vt:lpstr>2D: 凹凸とは</vt:lpstr>
      <vt:lpstr>2D: 凹凸の分類</vt:lpstr>
      <vt:lpstr>2D: 凹凸を判定する方法</vt:lpstr>
      <vt:lpstr>2×2行列の固有値の符号の判定</vt:lpstr>
      <vt:lpstr>ヘッセ行列の固有値の解釈</vt:lpstr>
      <vt:lpstr>プログラミング課題 7</vt:lpstr>
      <vt:lpstr>数学に興味のある人向けの 追加の課題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点・線分・多角形を レンダリングする方法</dc:title>
  <dc:creator>ohtake</dc:creator>
  <cp:lastModifiedBy>ohtake</cp:lastModifiedBy>
  <cp:revision>366</cp:revision>
  <dcterms:created xsi:type="dcterms:W3CDTF">2009-09-22T07:59:23Z</dcterms:created>
  <dcterms:modified xsi:type="dcterms:W3CDTF">2017-10-11T08:18:36Z</dcterms:modified>
</cp:coreProperties>
</file>