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F630-6884-4DE9-82D1-BAC2BDE403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05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EC0C0-312F-40B9-B197-4AA8ED800F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238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180BF-9944-4564-B957-4DB22E0B7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5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5CA2-8075-4923-BD7B-81763A11CB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86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7D99-9575-4910-A8FD-F23DD7A0EB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175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DE03-D636-4849-B713-D2C7DF4496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383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8BE6-E11E-4D40-81CE-83285EE07F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14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2D4E-BD62-469A-90B7-12D24AA4B7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000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2317-5201-418E-B97B-FAA1B05BE3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48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D661-D898-461F-AE93-EAFC4309F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778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E335-DEEE-48E8-A528-2F786864DE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26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C6E9A8-5A1B-4EC8-AF9F-A982B54CBF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8.png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計算機上での形状表現</a:t>
            </a:r>
            <a:br>
              <a:rPr lang="ja-JP" altLang="en-US" smtClean="0"/>
            </a:br>
            <a:r>
              <a:rPr lang="ja-JP" altLang="en-US" smtClean="0"/>
              <a:t>の概要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7625"/>
            <a:ext cx="6400800" cy="1752600"/>
          </a:xfrm>
        </p:spPr>
        <p:txBody>
          <a:bodyPr/>
          <a:lstStyle/>
          <a:p>
            <a:pPr eaLnBrk="1" hangingPunct="1"/>
            <a:r>
              <a:rPr lang="ja-JP" altLang="en-US" smtClean="0"/>
              <a:t>東京大学</a:t>
            </a:r>
            <a:br>
              <a:rPr lang="ja-JP" altLang="en-US" smtClean="0"/>
            </a:br>
            <a:r>
              <a:rPr lang="ja-JP" altLang="en-US" smtClean="0"/>
              <a:t>精密工学専攻</a:t>
            </a:r>
            <a:br>
              <a:rPr lang="ja-JP" altLang="en-US" smtClean="0"/>
            </a:br>
            <a:r>
              <a:rPr lang="ja-JP" altLang="en-US" smtClean="0"/>
              <a:t>大竹豊</a:t>
            </a:r>
          </a:p>
        </p:txBody>
      </p:sp>
      <p:sp>
        <p:nvSpPr>
          <p:cNvPr id="2052" name="テキスト ボックス 3"/>
          <p:cNvSpPr txBox="1">
            <a:spLocks noChangeArrowheads="1"/>
          </p:cNvSpPr>
          <p:nvPr/>
        </p:nvSpPr>
        <p:spPr bwMode="auto">
          <a:xfrm>
            <a:off x="1257300" y="5813425"/>
            <a:ext cx="6881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資料および授業の情報は　</a:t>
            </a:r>
            <a:r>
              <a:rPr lang="en-US" altLang="ja-JP" sz="24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http://www.den.t.u-tokyo.ac.jp/ohtake/GeomPro/</a:t>
            </a:r>
            <a:endParaRPr lang="ja-JP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1606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i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9275"/>
            <a:ext cx="15113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207000" y="4398963"/>
            <a:ext cx="3490913" cy="18002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219700" y="2330450"/>
            <a:ext cx="3529013" cy="18002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3078" name="Picture 6" descr="k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9275"/>
            <a:ext cx="21240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148263" y="549275"/>
            <a:ext cx="3582987" cy="15113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95288" y="692150"/>
            <a:ext cx="3708400" cy="25209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68313" y="41275"/>
            <a:ext cx="3579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/>
              <a:t>形状データのソース</a:t>
            </a:r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>
            <p:ph idx="1"/>
          </p:nvPr>
        </p:nvGraphicFramePr>
        <p:xfrm>
          <a:off x="611188" y="908050"/>
          <a:ext cx="208756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hoto Editor Photo" r:id="rId6" imgW="5563377" imgH="5276190" progId="MSPhotoEd.3">
                  <p:embed/>
                </p:oleObj>
              </mc:Choice>
              <mc:Fallback>
                <p:oleObj name="Photo Editor Photo" r:id="rId6" imgW="5563377" imgH="5276190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79" t="7220" r="10959" b="7581"/>
                      <a:stretch>
                        <a:fillRect/>
                      </a:stretch>
                    </p:blipFill>
                    <p:spPr bwMode="auto">
                      <a:xfrm>
                        <a:off x="611188" y="908050"/>
                        <a:ext cx="208756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1" descr="angel_poin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8406" r="21098" b="3328"/>
          <a:stretch>
            <a:fillRect/>
          </a:stretch>
        </p:blipFill>
        <p:spPr bwMode="auto">
          <a:xfrm>
            <a:off x="1619250" y="4005263"/>
            <a:ext cx="22320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755650" y="4005263"/>
          <a:ext cx="73977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hoto Editor Photo" r:id="rId9" imgW="3486637" imgH="8828571" progId="MSPhotoEd.3">
                  <p:embed/>
                </p:oleObj>
              </mc:Choice>
              <mc:Fallback>
                <p:oleObj name="Photo Editor Photo" r:id="rId9" imgW="3486637" imgH="8828571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05263"/>
                        <a:ext cx="739775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2801938" y="765175"/>
          <a:ext cx="838200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ビットマップ イメージ" r:id="rId11" imgW="3153215" imgH="8666667" progId="Paint.Picture">
                  <p:embed/>
                </p:oleObj>
              </mc:Choice>
              <mc:Fallback>
                <p:oleObj name="ビットマップ イメージ" r:id="rId11" imgW="3153215" imgH="8666667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765175"/>
                        <a:ext cx="838200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763713" y="2997200"/>
            <a:ext cx="8286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CAD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31800" y="3887788"/>
            <a:ext cx="3708400" cy="23764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19200" y="6067425"/>
            <a:ext cx="21764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現物のスキャン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284663" y="35734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264275" y="-23813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/>
              <a:t>応用先</a:t>
            </a:r>
          </a:p>
        </p:txBody>
      </p:sp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6948488" y="4471988"/>
          <a:ext cx="1498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ビットマップ イメージ" r:id="rId13" imgW="9123810" imgH="9431066" progId="Paint.Picture">
                  <p:embed/>
                </p:oleObj>
              </mc:Choice>
              <mc:Fallback>
                <p:oleObj name="ビットマップ イメージ" r:id="rId13" imgW="9123810" imgH="9431066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471988"/>
                        <a:ext cx="14986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6011863" y="4437063"/>
          <a:ext cx="700087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ビットマップ イメージ" r:id="rId15" imgW="2561905" imgH="5923810" progId="Paint.Picture">
                  <p:embed/>
                </p:oleObj>
              </mc:Choice>
              <mc:Fallback>
                <p:oleObj name="ビットマップ イメージ" r:id="rId15" imgW="2561905" imgH="5923810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437063"/>
                        <a:ext cx="700087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5422900" y="4725988"/>
          <a:ext cx="677863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ビットマップ イメージ" r:id="rId17" imgW="2857899" imgH="5458587" progId="Paint.Picture">
                  <p:embed/>
                </p:oleObj>
              </mc:Choice>
              <mc:Fallback>
                <p:oleObj name="ビットマップ イメージ" r:id="rId17" imgW="2857899" imgH="5458587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725988"/>
                        <a:ext cx="677863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586538" y="6067425"/>
            <a:ext cx="793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加工</a:t>
            </a:r>
          </a:p>
        </p:txBody>
      </p:sp>
      <p:pic>
        <p:nvPicPr>
          <p:cNvPr id="3095" name="Picture 23" descr="ca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590800"/>
            <a:ext cx="16351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337300" y="1782763"/>
            <a:ext cx="1403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物理解析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443663" y="3905250"/>
            <a:ext cx="10985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可視化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792538" y="6477000"/>
            <a:ext cx="5102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A part of the figures are courtesy of RIKEN, HyperFun.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計算機でよく用いられる形状表現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8291513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数式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グラフ，パラメトリック曲線・曲面，スカラ場</a:t>
            </a:r>
          </a:p>
          <a:p>
            <a:pPr eaLnBrk="1" hangingPunct="1">
              <a:lnSpc>
                <a:spcPct val="90000"/>
              </a:lnSpc>
            </a:pPr>
            <a:endParaRPr lang="ja-JP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画像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2</a:t>
            </a:r>
            <a:r>
              <a:rPr lang="ja-JP" altLang="en-US" sz="2400" smtClean="0"/>
              <a:t>次元のスカラ場を格子状にサンプルしたもの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ポリゴンメッシュ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3</a:t>
            </a:r>
            <a:r>
              <a:rPr lang="ja-JP" altLang="en-US" sz="2400" smtClean="0"/>
              <a:t>次元物体の表面（曲面）の多面体近似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ボリューム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3</a:t>
            </a:r>
            <a:r>
              <a:rPr lang="ja-JP" altLang="en-US" sz="2400" smtClean="0"/>
              <a:t>次元のスカラ場を格子状のサンプルしたもの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点群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曲面を密にサンプルした点の集まり</a:t>
            </a:r>
          </a:p>
          <a:p>
            <a:pPr eaLnBrk="1" hangingPunct="1">
              <a:lnSpc>
                <a:spcPct val="90000"/>
              </a:lnSpc>
            </a:pPr>
            <a:endParaRPr lang="ja-JP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ja-JP" sz="280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79388" y="2603500"/>
            <a:ext cx="8856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8172450" y="2046288"/>
            <a:ext cx="895350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連続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172450" y="2622550"/>
            <a:ext cx="89535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離散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曲面の数式表現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グラフ形式 </a:t>
            </a:r>
            <a:r>
              <a:rPr lang="en-US" altLang="ja-JP" smtClean="0"/>
              <a:t>:</a:t>
            </a:r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パラメトリック形式 </a:t>
            </a:r>
            <a:r>
              <a:rPr lang="en-US" altLang="ja-JP" smtClean="0"/>
              <a:t>:</a:t>
            </a:r>
          </a:p>
          <a:p>
            <a:pPr eaLnBrk="1" hangingPunct="1"/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陰形式 </a:t>
            </a:r>
            <a:r>
              <a:rPr lang="en-US" altLang="ja-JP" smtClean="0"/>
              <a:t>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051050" y="2205038"/>
          <a:ext cx="25209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数式" r:id="rId3" imgW="1091726" imgH="279279" progId="Equation.3">
                  <p:embed/>
                </p:oleObj>
              </mc:Choice>
              <mc:Fallback>
                <p:oleObj name="数式" r:id="rId3" imgW="1091726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05038"/>
                        <a:ext cx="25209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211263" y="3900488"/>
          <a:ext cx="53054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数式" r:id="rId5" imgW="2298700" imgH="431800" progId="Equation.3">
                  <p:embed/>
                </p:oleObj>
              </mc:Choice>
              <mc:Fallback>
                <p:oleObj name="数式" r:id="rId5" imgW="2298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900488"/>
                        <a:ext cx="53054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763713" y="5805488"/>
          <a:ext cx="2900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数式" r:id="rId7" imgW="1257300" imgH="228600" progId="Equation.3">
                  <p:embed/>
                </p:oleObj>
              </mc:Choice>
              <mc:Fallback>
                <p:oleObj name="数式" r:id="rId7" imgW="1257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805488"/>
                        <a:ext cx="290036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987675" y="1700213"/>
          <a:ext cx="1584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数式" r:id="rId9" imgW="685800" imgH="203200" progId="Equation.3">
                  <p:embed/>
                </p:oleObj>
              </mc:Choice>
              <mc:Fallback>
                <p:oleObj name="数式" r:id="rId9" imgW="6858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00213"/>
                        <a:ext cx="15843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900113" y="3284538"/>
          <a:ext cx="45148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数式" r:id="rId11" imgW="1954951" imgH="215806" progId="Equation.3">
                  <p:embed/>
                </p:oleObj>
              </mc:Choice>
              <mc:Fallback>
                <p:oleObj name="数式" r:id="rId11" imgW="1954951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8"/>
                        <a:ext cx="45148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2411413" y="5192713"/>
          <a:ext cx="19335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数式" r:id="rId13" imgW="837836" imgH="203112" progId="Equation.3">
                  <p:embed/>
                </p:oleObj>
              </mc:Choice>
              <mc:Fallback>
                <p:oleObj name="数式" r:id="rId13" imgW="837836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92713"/>
                        <a:ext cx="19335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10" descr="sphere_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636838"/>
            <a:ext cx="2252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sphere_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1943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sphere_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19446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877050" y="5951538"/>
            <a:ext cx="1965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緑の部分で </a:t>
            </a:r>
            <a:r>
              <a:rPr lang="en-US" altLang="ja-JP" sz="2000" i="1">
                <a:latin typeface="Times New Roman" panose="02020603050405020304" pitchFamily="18" charset="0"/>
              </a:rPr>
              <a:t>f </a:t>
            </a:r>
            <a:r>
              <a:rPr lang="en-US" altLang="ja-JP" sz="2000">
                <a:latin typeface="Times New Roman" panose="02020603050405020304" pitchFamily="18" charset="0"/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画像 </a:t>
            </a:r>
            <a:r>
              <a:rPr lang="en-US" altLang="ja-JP" smtClean="0"/>
              <a:t>(</a:t>
            </a:r>
            <a:r>
              <a:rPr lang="ja-JP" altLang="en-US" smtClean="0"/>
              <a:t>ラスタデータ</a:t>
            </a:r>
            <a:r>
              <a:rPr lang="en-US" altLang="ja-JP" smtClean="0"/>
              <a:t>)</a:t>
            </a:r>
            <a:endParaRPr lang="ja-JP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1285875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ja-JP" sz="3200" smtClean="0"/>
              <a:t>2</a:t>
            </a:r>
            <a:r>
              <a:rPr lang="ja-JP" altLang="en-US" sz="3200" smtClean="0"/>
              <a:t>次元のスカラ場を格子状に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z="3200" smtClean="0"/>
              <a:t>                                  </a:t>
            </a:r>
            <a:r>
              <a:rPr lang="ja-JP" altLang="en-US" sz="3200" smtClean="0"/>
              <a:t>サンプルしたもの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47925"/>
            <a:ext cx="3819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428875"/>
            <a:ext cx="45116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テキスト ボックス 5"/>
          <p:cNvSpPr txBox="1">
            <a:spLocks noChangeArrowheads="1"/>
          </p:cNvSpPr>
          <p:nvPr/>
        </p:nvSpPr>
        <p:spPr bwMode="auto">
          <a:xfrm>
            <a:off x="1390650" y="6110288"/>
            <a:ext cx="2163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画像として表示</a:t>
            </a:r>
          </a:p>
        </p:txBody>
      </p:sp>
      <p:sp>
        <p:nvSpPr>
          <p:cNvPr id="6151" name="テキスト ボックス 6"/>
          <p:cNvSpPr txBox="1">
            <a:spLocks noChangeArrowheads="1"/>
          </p:cNvSpPr>
          <p:nvPr/>
        </p:nvSpPr>
        <p:spPr bwMode="auto">
          <a:xfrm>
            <a:off x="6084888" y="6072188"/>
            <a:ext cx="209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高さとして表示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ポリゴンメッシュ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1366837"/>
          </a:xfrm>
        </p:spPr>
        <p:txBody>
          <a:bodyPr/>
          <a:lstStyle/>
          <a:p>
            <a:pPr eaLnBrk="1" hangingPunct="1"/>
            <a:r>
              <a:rPr lang="ja-JP" altLang="en-US" smtClean="0"/>
              <a:t>多面体により曲面を近似</a:t>
            </a:r>
          </a:p>
          <a:p>
            <a:pPr lvl="1" eaLnBrk="1" hangingPunct="1"/>
            <a:r>
              <a:rPr lang="ja-JP" altLang="en-US" smtClean="0"/>
              <a:t>現在の</a:t>
            </a:r>
            <a:r>
              <a:rPr lang="en-US" altLang="ja-JP" smtClean="0"/>
              <a:t>CG</a:t>
            </a:r>
            <a:r>
              <a:rPr lang="ja-JP" altLang="en-US" smtClean="0"/>
              <a:t>においては最もよく用いられる</a:t>
            </a:r>
          </a:p>
        </p:txBody>
      </p:sp>
      <p:pic>
        <p:nvPicPr>
          <p:cNvPr id="7172" name="Picture 4" descr="2hole_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873375"/>
            <a:ext cx="42878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lock_sig02_w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/>
          <a:stretch>
            <a:fillRect/>
          </a:stretch>
        </p:blipFill>
        <p:spPr bwMode="auto">
          <a:xfrm>
            <a:off x="4643438" y="2457450"/>
            <a:ext cx="420211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31888" y="6202363"/>
            <a:ext cx="2863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三角形のあつまり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22938" y="6181725"/>
            <a:ext cx="286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四辺形のあつまり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44463"/>
            <a:ext cx="8650288" cy="1557338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ボリュームデータ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871662"/>
          </a:xfrm>
        </p:spPr>
        <p:txBody>
          <a:bodyPr/>
          <a:lstStyle/>
          <a:p>
            <a:pPr eaLnBrk="1" hangingPunct="1"/>
            <a:r>
              <a:rPr lang="en-US" altLang="ja-JP" smtClean="0"/>
              <a:t>3</a:t>
            </a:r>
            <a:r>
              <a:rPr lang="ja-JP" altLang="en-US" smtClean="0"/>
              <a:t>次元のスカラ場を格子状にサンプル</a:t>
            </a:r>
          </a:p>
          <a:p>
            <a:pPr lvl="1" eaLnBrk="1" hangingPunct="1"/>
            <a:r>
              <a:rPr lang="en-US" altLang="ja-JP" smtClean="0"/>
              <a:t>CT</a:t>
            </a:r>
            <a:r>
              <a:rPr lang="ja-JP" altLang="en-US" smtClean="0"/>
              <a:t>・</a:t>
            </a:r>
            <a:r>
              <a:rPr lang="en-US" altLang="ja-JP" smtClean="0"/>
              <a:t>MRI </a:t>
            </a:r>
            <a:r>
              <a:rPr lang="ja-JP" altLang="en-US" smtClean="0"/>
              <a:t>データ</a:t>
            </a:r>
          </a:p>
          <a:p>
            <a:pPr lvl="1" eaLnBrk="1" hangingPunct="1"/>
            <a:endParaRPr lang="en-US" altLang="ja-JP" smtClean="0"/>
          </a:p>
        </p:txBody>
      </p:sp>
      <p:pic>
        <p:nvPicPr>
          <p:cNvPr id="8196" name="Picture 4" descr="skull_v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74950"/>
            <a:ext cx="37433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ngine_v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41052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843213" y="6381750"/>
            <a:ext cx="2843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ボリュームレンダリング表示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点群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3492500" y="2852738"/>
          <a:ext cx="5651500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ビットマップ イメージ" r:id="rId3" imgW="7830643" imgH="4342857" progId="Paint.Picture">
                  <p:embed/>
                </p:oleObj>
              </mc:Choice>
              <mc:Fallback>
                <p:oleObj name="ビットマップ イメージ" r:id="rId3" imgW="7830643" imgH="434285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852738"/>
                        <a:ext cx="5651500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11138" y="3140075"/>
          <a:ext cx="33528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ビットマップ イメージ" r:id="rId5" imgW="7942857" imgH="4266667" progId="Paint.Picture">
                  <p:embed/>
                </p:oleObj>
              </mc:Choice>
              <mc:Fallback>
                <p:oleObj name="ビットマップ イメージ" r:id="rId5" imgW="7942857" imgH="42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3140075"/>
                        <a:ext cx="33528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1530350" y="1976438"/>
          <a:ext cx="13128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ビットマップ イメージ" r:id="rId7" imgW="4142857" imgH="4809524" progId="Paint.Picture">
                  <p:embed/>
                </p:oleObj>
              </mc:Choice>
              <mc:Fallback>
                <p:oleObj name="ビットマップ イメージ" r:id="rId7" imgW="4142857" imgH="480952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1976438"/>
                        <a:ext cx="1312863" cy="1524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871662"/>
          </a:xfrm>
          <a:noFill/>
        </p:spPr>
        <p:txBody>
          <a:bodyPr/>
          <a:lstStyle/>
          <a:p>
            <a:pPr eaLnBrk="1" hangingPunct="1"/>
            <a:r>
              <a:rPr lang="ja-JP" altLang="en-US" smtClean="0"/>
              <a:t>曲面を密にサンプリングした点の集まり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042988" y="4868863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点の集まり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4211638" y="5876925"/>
            <a:ext cx="416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点を少し大きめに描画した結果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授業のゴール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 eaLnBrk="1" hangingPunct="1"/>
            <a:r>
              <a:rPr lang="ja-JP" altLang="en-US" smtClean="0"/>
              <a:t>プログラミングを通じて</a:t>
            </a:r>
            <a:br>
              <a:rPr lang="ja-JP" altLang="en-US" smtClean="0"/>
            </a:br>
            <a:r>
              <a:rPr lang="ja-JP" altLang="en-US" smtClean="0"/>
              <a:t>　　　　計算機上で形状を扱う方法を学ぶ</a:t>
            </a:r>
          </a:p>
          <a:p>
            <a:pPr lvl="1" eaLnBrk="1" hangingPunct="1"/>
            <a:r>
              <a:rPr lang="ja-JP" altLang="en-US" smtClean="0"/>
              <a:t>ディスプレイへの表示（レンダリング）方法</a:t>
            </a:r>
          </a:p>
          <a:p>
            <a:pPr lvl="1" eaLnBrk="1" hangingPunct="1"/>
            <a:r>
              <a:rPr lang="ja-JP" altLang="en-US" smtClean="0"/>
              <a:t>基本的な操作</a:t>
            </a:r>
          </a:p>
          <a:p>
            <a:pPr lvl="1"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  <a:p>
            <a:pPr lvl="1" eaLnBrk="1" hangingPunct="1"/>
            <a:endParaRPr lang="ja-JP" altLang="en-US" smtClean="0"/>
          </a:p>
          <a:p>
            <a:pPr lvl="1" eaLnBrk="1" hangingPunct="1"/>
            <a:endParaRPr lang="en-US" altLang="ja-JP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71550" y="4581525"/>
            <a:ext cx="185102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形状データ</a:t>
            </a:r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940425" y="4278313"/>
          <a:ext cx="295275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ビットマップ イメージ" r:id="rId3" imgW="5133333" imgH="4133333" progId="Paint.Picture">
                  <p:embed/>
                </p:oleObj>
              </mc:Choice>
              <mc:Fallback>
                <p:oleObj name="ビットマップ イメージ" r:id="rId3" imgW="5133333" imgH="413333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278313"/>
                        <a:ext cx="295275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2843213" y="4868863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805113" y="4191000"/>
            <a:ext cx="1843087" cy="533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レンダリング</a:t>
            </a:r>
          </a:p>
        </p:txBody>
      </p:sp>
      <p:graphicFrame>
        <p:nvGraphicFramePr>
          <p:cNvPr id="10248" name="Object 5"/>
          <p:cNvGraphicFramePr>
            <a:graphicFrameLocks noChangeAspect="1"/>
          </p:cNvGraphicFramePr>
          <p:nvPr/>
        </p:nvGraphicFramePr>
        <p:xfrm>
          <a:off x="4495800" y="2789238"/>
          <a:ext cx="238125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ビットマップ イメージ" r:id="rId5" imgW="4142857" imgH="4866667" progId="Paint.Picture">
                  <p:embed/>
                </p:oleObj>
              </mc:Choice>
              <mc:Fallback>
                <p:oleObj name="ビットマップ イメージ" r:id="rId5" imgW="4142857" imgH="48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89238"/>
                        <a:ext cx="238125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Arc 10"/>
          <p:cNvSpPr>
            <a:spLocks/>
          </p:cNvSpPr>
          <p:nvPr/>
        </p:nvSpPr>
        <p:spPr bwMode="auto">
          <a:xfrm flipH="1">
            <a:off x="1187450" y="5192713"/>
            <a:ext cx="1512888" cy="900112"/>
          </a:xfrm>
          <a:custGeom>
            <a:avLst/>
            <a:gdLst>
              <a:gd name="T0" fmla="*/ 2147483646 w 43200"/>
              <a:gd name="T1" fmla="*/ 0 h 42154"/>
              <a:gd name="T2" fmla="*/ 2147483646 w 43200"/>
              <a:gd name="T3" fmla="*/ 2147483646 h 42154"/>
              <a:gd name="T4" fmla="*/ 2147483646 w 43200"/>
              <a:gd name="T5" fmla="*/ 2147483646 h 42154"/>
              <a:gd name="T6" fmla="*/ 0 60000 65536"/>
              <a:gd name="T7" fmla="*/ 0 60000 65536"/>
              <a:gd name="T8" fmla="*/ 0 60000 65536"/>
              <a:gd name="T9" fmla="*/ 0 w 43200"/>
              <a:gd name="T10" fmla="*/ 0 h 42154"/>
              <a:gd name="T11" fmla="*/ 43200 w 43200"/>
              <a:gd name="T12" fmla="*/ 42154 h 42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154" fill="none" extrusionOk="0">
                <a:moveTo>
                  <a:pt x="28239" y="-1"/>
                </a:moveTo>
                <a:cubicBezTo>
                  <a:pt x="37156" y="2880"/>
                  <a:pt x="43200" y="11182"/>
                  <a:pt x="43200" y="20554"/>
                </a:cubicBezTo>
                <a:cubicBezTo>
                  <a:pt x="43200" y="32483"/>
                  <a:pt x="33529" y="42154"/>
                  <a:pt x="21600" y="42154"/>
                </a:cubicBezTo>
                <a:cubicBezTo>
                  <a:pt x="9670" y="42154"/>
                  <a:pt x="0" y="32483"/>
                  <a:pt x="0" y="20554"/>
                </a:cubicBezTo>
                <a:cubicBezTo>
                  <a:pt x="-1" y="11414"/>
                  <a:pt x="5751" y="3264"/>
                  <a:pt x="14363" y="202"/>
                </a:cubicBezTo>
              </a:path>
              <a:path w="43200" h="42154" stroke="0" extrusionOk="0">
                <a:moveTo>
                  <a:pt x="28239" y="-1"/>
                </a:moveTo>
                <a:cubicBezTo>
                  <a:pt x="37156" y="2880"/>
                  <a:pt x="43200" y="11182"/>
                  <a:pt x="43200" y="20554"/>
                </a:cubicBezTo>
                <a:cubicBezTo>
                  <a:pt x="43200" y="32483"/>
                  <a:pt x="33529" y="42154"/>
                  <a:pt x="21600" y="42154"/>
                </a:cubicBezTo>
                <a:cubicBezTo>
                  <a:pt x="9670" y="42154"/>
                  <a:pt x="0" y="32483"/>
                  <a:pt x="0" y="20554"/>
                </a:cubicBezTo>
                <a:cubicBezTo>
                  <a:pt x="-1" y="11414"/>
                  <a:pt x="5751" y="3264"/>
                  <a:pt x="14363" y="202"/>
                </a:cubicBezTo>
                <a:lnTo>
                  <a:pt x="21600" y="20554"/>
                </a:lnTo>
                <a:lnTo>
                  <a:pt x="2823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1541463" y="6092825"/>
            <a:ext cx="869950" cy="533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操作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207</Words>
  <Application>Microsoft Office PowerPoint</Application>
  <PresentationFormat>画面に合わせる (4:3)</PresentationFormat>
  <Paragraphs>61</Paragraphs>
  <Slides>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Arial</vt:lpstr>
      <vt:lpstr>ＭＳ Ｐゴシック</vt:lpstr>
      <vt:lpstr>Calibri</vt:lpstr>
      <vt:lpstr>Times New Roman</vt:lpstr>
      <vt:lpstr>標準デザイン</vt:lpstr>
      <vt:lpstr>Microsoft Photo Editor 3.0 イメージ</vt:lpstr>
      <vt:lpstr>PBrush</vt:lpstr>
      <vt:lpstr>ビットマップ イメージ</vt:lpstr>
      <vt:lpstr>Microsoft 数式 3.0</vt:lpstr>
      <vt:lpstr>計算機上での形状表現 の概要</vt:lpstr>
      <vt:lpstr>PowerPoint プレゼンテーション</vt:lpstr>
      <vt:lpstr>計算機でよく用いられる形状表現</vt:lpstr>
      <vt:lpstr>曲面の数式表現</vt:lpstr>
      <vt:lpstr>画像 (ラスタデータ)</vt:lpstr>
      <vt:lpstr>ポリゴンメッシュ</vt:lpstr>
      <vt:lpstr>ボリュームデータ</vt:lpstr>
      <vt:lpstr>点群</vt:lpstr>
      <vt:lpstr>授業のゴール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ohtake</dc:creator>
  <cp:lastModifiedBy>ohtake</cp:lastModifiedBy>
  <cp:revision>16</cp:revision>
  <dcterms:created xsi:type="dcterms:W3CDTF">2009-09-21T14:45:03Z</dcterms:created>
  <dcterms:modified xsi:type="dcterms:W3CDTF">2017-10-04T10:15:48Z</dcterms:modified>
</cp:coreProperties>
</file>