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notesSlides/notesSlide27.xml" ContentType="application/vnd.openxmlformats-officedocument.presentationml.notesSlide+xml"/>
  <Override PartName="/ppt/tags/tag78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notesSlides/notesSlide23.xml" ContentType="application/vnd.openxmlformats-officedocument.presentationml.notesSlide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notesSlides/notesSlide24.xml" ContentType="application/vnd.openxmlformats-officedocument.presentationml.notesSlide+xml"/>
  <Override PartName="/ppt/tags/tag75.xml" ContentType="application/vnd.openxmlformats-officedocument.presentationml.tags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notesSlides/notesSlide31.xml" ContentType="application/vnd.openxmlformats-officedocument.presentationml.notesSlide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wmf" ContentType="image/x-wmf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notesSlides/notesSlide25.xml" ContentType="application/vnd.openxmlformats-officedocument.presentationml.notesSlide+xml"/>
  <Override PartName="/ppt/tags/tag76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notesSlides/notesSlide21.xml" ContentType="application/vnd.openxmlformats-officedocument.presentationml.notesSlide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notesSlides/notesSlide22.xml" ContentType="application/vnd.openxmlformats-officedocument.presentationml.notesSlide+xml"/>
  <Override PartName="/ppt/tags/tag73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323" r:id="rId5"/>
    <p:sldId id="261" r:id="rId6"/>
    <p:sldId id="260" r:id="rId7"/>
    <p:sldId id="316" r:id="rId8"/>
    <p:sldId id="321" r:id="rId9"/>
    <p:sldId id="322" r:id="rId10"/>
    <p:sldId id="338" r:id="rId11"/>
    <p:sldId id="334" r:id="rId12"/>
    <p:sldId id="348" r:id="rId13"/>
    <p:sldId id="259" r:id="rId14"/>
    <p:sldId id="286" r:id="rId15"/>
    <p:sldId id="288" r:id="rId16"/>
    <p:sldId id="349" r:id="rId17"/>
    <p:sldId id="356" r:id="rId18"/>
    <p:sldId id="360" r:id="rId19"/>
    <p:sldId id="326" r:id="rId20"/>
    <p:sldId id="346" r:id="rId21"/>
    <p:sldId id="357" r:id="rId22"/>
    <p:sldId id="331" r:id="rId23"/>
    <p:sldId id="310" r:id="rId24"/>
    <p:sldId id="308" r:id="rId25"/>
    <p:sldId id="347" r:id="rId26"/>
    <p:sldId id="332" r:id="rId27"/>
    <p:sldId id="328" r:id="rId28"/>
    <p:sldId id="305" r:id="rId29"/>
    <p:sldId id="339" r:id="rId30"/>
    <p:sldId id="300" r:id="rId31"/>
    <p:sldId id="303" r:id="rId32"/>
    <p:sldId id="301" r:id="rId33"/>
    <p:sldId id="345" r:id="rId34"/>
    <p:sldId id="342" r:id="rId35"/>
    <p:sldId id="343" r:id="rId36"/>
    <p:sldId id="330" r:id="rId37"/>
    <p:sldId id="355" r:id="rId38"/>
    <p:sldId id="359" r:id="rId39"/>
    <p:sldId id="344" r:id="rId40"/>
  </p:sldIdLst>
  <p:sldSz cx="9144000" cy="6858000" type="screen4x3"/>
  <p:notesSz cx="6805613" cy="9939338"/>
  <p:custDataLst>
    <p:tags r:id="rId42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00FF00"/>
    <a:srgbClr val="009900"/>
    <a:srgbClr val="0000FF"/>
    <a:srgbClr val="CCECFF"/>
    <a:srgbClr val="6699FF"/>
    <a:srgbClr val="99CCFF"/>
    <a:srgbClr val="CCFF99"/>
    <a:srgbClr val="FF6600"/>
    <a:srgbClr val="0099FF"/>
    <a:srgbClr val="FF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591" autoAdjust="0"/>
    <p:restoredTop sz="74762" autoAdjust="0"/>
  </p:normalViewPr>
  <p:slideViewPr>
    <p:cSldViewPr>
      <p:cViewPr varScale="1">
        <p:scale>
          <a:sx n="61" d="100"/>
          <a:sy n="61" d="100"/>
        </p:scale>
        <p:origin x="-4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6967"/>
          </a:xfrm>
          <a:prstGeom prst="rect">
            <a:avLst/>
          </a:prstGeom>
        </p:spPr>
        <p:txBody>
          <a:bodyPr vert="horz" lIns="92226" tIns="46113" rIns="92226" bIns="4611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2226" tIns="46113" rIns="92226" bIns="46113" rtlCol="0"/>
          <a:lstStyle>
            <a:lvl1pPr algn="r">
              <a:defRPr sz="1200"/>
            </a:lvl1pPr>
          </a:lstStyle>
          <a:p>
            <a:fld id="{779A7244-C989-4C25-9274-C7A1F2556A60}" type="datetimeFigureOut">
              <a:rPr kumimoji="1" lang="ja-JP" altLang="en-US" smtClean="0"/>
              <a:pPr/>
              <a:t>2009/7/20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73637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26" tIns="46113" rIns="92226" bIns="46113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0562" y="4721187"/>
            <a:ext cx="5444490" cy="4472702"/>
          </a:xfrm>
          <a:prstGeom prst="rect">
            <a:avLst/>
          </a:prstGeom>
        </p:spPr>
        <p:txBody>
          <a:bodyPr vert="horz" lIns="92226" tIns="46113" rIns="92226" bIns="46113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9440646"/>
            <a:ext cx="2949099" cy="496967"/>
          </a:xfrm>
          <a:prstGeom prst="rect">
            <a:avLst/>
          </a:prstGeom>
        </p:spPr>
        <p:txBody>
          <a:bodyPr vert="horz" lIns="92226" tIns="46113" rIns="92226" bIns="4611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2226" tIns="46113" rIns="92226" bIns="46113" rtlCol="0" anchor="b"/>
          <a:lstStyle>
            <a:lvl1pPr algn="r">
              <a:defRPr sz="1200"/>
            </a:lvl1pPr>
          </a:lstStyle>
          <a:p>
            <a:fld id="{F9C9AB93-9E18-47F2-940F-58FCA120C81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 you for your introduction.</a:t>
            </a:r>
          </a:p>
          <a:p>
            <a:r>
              <a:rPr kumimoji="1" lang="en-US" altLang="ja-JP" dirty="0" smtClean="0"/>
              <a:t>Today I will talk about </a:t>
            </a:r>
            <a:r>
              <a:rPr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Smoothing of Partition of Unity </a:t>
            </a:r>
            <a:br>
              <a:rPr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Implicit Surfaces</a:t>
            </a:r>
            <a:br>
              <a:rPr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 Noise Robust Surface Reconstruction.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This is</a:t>
            </a:r>
            <a:r>
              <a:rPr kumimoji="1" lang="en-US" altLang="ja-JP" baseline="0" dirty="0" smtClean="0"/>
              <a:t> worked </a:t>
            </a:r>
            <a:r>
              <a:rPr lang="en-US" dirty="0" smtClean="0"/>
              <a:t>in cooperation with Yutaka and </a:t>
            </a:r>
            <a:r>
              <a:rPr lang="en-US" dirty="0" err="1" smtClean="0"/>
              <a:t>Hiromasa</a:t>
            </a:r>
            <a:r>
              <a:rPr lang="en-US" dirty="0" smtClean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Next, I</a:t>
            </a:r>
            <a:r>
              <a:rPr kumimoji="1" lang="en-US" altLang="ja-JP" baseline="0" dirty="0" smtClean="0"/>
              <a:t> will explain the algorithm details.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This is an overview of</a:t>
            </a:r>
            <a:r>
              <a:rPr kumimoji="1" lang="en-US" altLang="ja-JP" baseline="0" dirty="0" smtClean="0"/>
              <a:t> the algorithm.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First we generate an initial spherical cover and obtain a PU.</a:t>
            </a:r>
          </a:p>
          <a:p>
            <a:r>
              <a:rPr kumimoji="1" lang="en-US" altLang="ja-JP" baseline="0" dirty="0" smtClean="0"/>
              <a:t>Then, local functions are iteratively smoothed using Lap. operator.</a:t>
            </a:r>
          </a:p>
          <a:p>
            <a:r>
              <a:rPr kumimoji="1" lang="en-US" altLang="ja-JP" baseline="0" dirty="0" smtClean="0"/>
              <a:t>Finally the 0-level set is </a:t>
            </a:r>
            <a:r>
              <a:rPr kumimoji="1" lang="en-US" altLang="ja-JP" baseline="0" dirty="0" err="1" smtClean="0"/>
              <a:t>polygonized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based on the </a:t>
            </a:r>
            <a:r>
              <a:rPr kumimoji="1" lang="en-US" altLang="ja-JP" baseline="0" dirty="0" err="1" smtClean="0"/>
              <a:t>SurfaceNets</a:t>
            </a:r>
            <a:r>
              <a:rPr kumimoji="1" lang="en-US" altLang="ja-JP" baseline="0" dirty="0" smtClean="0"/>
              <a:t> by Gibson.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The</a:t>
            </a:r>
            <a:r>
              <a:rPr kumimoji="1" lang="en-US" altLang="ja-JP" baseline="0" dirty="0" smtClean="0"/>
              <a:t> first step is PU generation.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22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PU is a</a:t>
            </a:r>
            <a:r>
              <a:rPr kumimoji="1" lang="en-US" altLang="ja-JP" baseline="0" dirty="0" smtClean="0"/>
              <a:t> shape representation c</a:t>
            </a:r>
            <a:r>
              <a:rPr kumimoji="1" lang="en-US" altLang="ja-JP" dirty="0" smtClean="0"/>
              <a:t>overing a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space with spheres.</a:t>
            </a:r>
          </a:p>
          <a:p>
            <a:pPr defTabSz="922264">
              <a:defRPr/>
            </a:pPr>
            <a:r>
              <a:rPr lang="en-US" altLang="ja-JP" dirty="0" smtClean="0"/>
              <a:t>Each sphere is associated with</a:t>
            </a:r>
            <a:r>
              <a:rPr lang="en-US" altLang="ja-JP" baseline="0" dirty="0" smtClean="0"/>
              <a:t> </a:t>
            </a:r>
            <a:r>
              <a:rPr lang="en-US" altLang="ja-JP" dirty="0" smtClean="0"/>
              <a:t>a function </a:t>
            </a:r>
            <a:r>
              <a:rPr lang="en-US" altLang="ja-JP" dirty="0" err="1" smtClean="0"/>
              <a:t>g_i</a:t>
            </a:r>
            <a:r>
              <a:rPr lang="en-US" altLang="ja-JP" dirty="0" smtClean="0"/>
              <a:t>(x).</a:t>
            </a:r>
          </a:p>
          <a:p>
            <a:pPr defTabSz="922264">
              <a:defRPr/>
            </a:pPr>
            <a:r>
              <a:rPr kumimoji="1" lang="en-US" altLang="ja-JP" dirty="0" smtClean="0"/>
              <a:t>In this work,</a:t>
            </a:r>
            <a:r>
              <a:rPr kumimoji="1" lang="en-US" altLang="ja-JP" baseline="0" dirty="0" smtClean="0"/>
              <a:t> </a:t>
            </a:r>
            <a:r>
              <a:rPr kumimoji="1" lang="en-US" altLang="ja-JP" baseline="0" dirty="0" err="1" smtClean="0"/>
              <a:t>g_i</a:t>
            </a:r>
            <a:r>
              <a:rPr kumimoji="1" lang="en-US" altLang="ja-JP" baseline="0" dirty="0" smtClean="0"/>
              <a:t> is a linear function represented in this inner product form.</a:t>
            </a:r>
          </a:p>
          <a:p>
            <a:pPr defTabSz="922264">
              <a:defRPr/>
            </a:pPr>
            <a:r>
              <a:rPr kumimoji="1" lang="en-US" altLang="ja-JP" baseline="0" dirty="0" smtClean="0"/>
              <a:t>Here is an example of a 2D spherical cover.</a:t>
            </a:r>
          </a:p>
          <a:p>
            <a:pPr defTabSz="922264">
              <a:defRPr/>
            </a:pPr>
            <a:r>
              <a:rPr kumimoji="1" lang="en-US" altLang="ja-JP" baseline="0" dirty="0" smtClean="0"/>
              <a:t>Sampling points are indicated with black </a:t>
            </a:r>
            <a:r>
              <a:rPr kumimoji="1" lang="en-US" altLang="ja-JP" baseline="0" dirty="0" err="1" smtClean="0"/>
              <a:t>poitns</a:t>
            </a:r>
            <a:r>
              <a:rPr kumimoji="1" lang="en-US" altLang="ja-JP" baseline="0" dirty="0" smtClean="0"/>
              <a:t>.</a:t>
            </a:r>
          </a:p>
          <a:p>
            <a:pPr marL="0" marR="0" indent="0" algn="l" defTabSz="922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The </a:t>
            </a:r>
            <a:r>
              <a:rPr kumimoji="1" lang="en-US" altLang="ja-JP" baseline="0" dirty="0" err="1" smtClean="0"/>
              <a:t>isosurface</a:t>
            </a:r>
            <a:r>
              <a:rPr kumimoji="1" lang="en-US" altLang="ja-JP" baseline="0" dirty="0" smtClean="0"/>
              <a:t> </a:t>
            </a:r>
            <a:r>
              <a:rPr kumimoji="1" lang="en-US" altLang="ja-JP" baseline="0" dirty="0" err="1" smtClean="0"/>
              <a:t>g_i</a:t>
            </a:r>
            <a:r>
              <a:rPr kumimoji="1" lang="en-US" altLang="ja-JP" baseline="0" dirty="0" smtClean="0"/>
              <a:t>=0 approximates the surface inside the support.</a:t>
            </a:r>
          </a:p>
          <a:p>
            <a:pPr defTabSz="922264">
              <a:defRPr/>
            </a:pPr>
            <a:r>
              <a:rPr kumimoji="1" lang="en-US" altLang="ja-JP" baseline="0" dirty="0" smtClean="0"/>
              <a:t>Such </a:t>
            </a:r>
            <a:r>
              <a:rPr kumimoji="1" lang="en-US" altLang="ja-JP" baseline="0" dirty="0" err="1" smtClean="0"/>
              <a:t>g_i</a:t>
            </a:r>
            <a:r>
              <a:rPr kumimoji="1" lang="en-US" altLang="ja-JP" baseline="0" dirty="0" smtClean="0"/>
              <a:t> can be obtained by the least square fitting.</a:t>
            </a:r>
          </a:p>
          <a:p>
            <a:pPr defTabSz="922264">
              <a:defRPr/>
            </a:pPr>
            <a:endParaRPr kumimoji="1" lang="en-US" altLang="ja-JP" baseline="0" dirty="0" smtClean="0"/>
          </a:p>
          <a:p>
            <a:pPr>
              <a:lnSpc>
                <a:spcPct val="80000"/>
              </a:lnSpc>
            </a:pPr>
            <a:r>
              <a:rPr kumimoji="1" lang="en-US" altLang="ja-JP" baseline="0" dirty="0" smtClean="0"/>
              <a:t>And here is an example of a </a:t>
            </a:r>
            <a: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3D spherical cover</a:t>
            </a:r>
            <a:r>
              <a:rPr lang="en-US" altLang="ja-JP" dirty="0" smtClean="0"/>
              <a:t>.</a:t>
            </a:r>
            <a:endParaRPr lang="ja-JP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After a spherical cover</a:t>
            </a:r>
            <a:r>
              <a:rPr kumimoji="1" lang="en-US" altLang="ja-JP" baseline="0" dirty="0" smtClean="0"/>
              <a:t> is generated,</a:t>
            </a:r>
          </a:p>
          <a:p>
            <a:r>
              <a:rPr kumimoji="1" lang="en-US" altLang="ja-JP" baseline="0" dirty="0" smtClean="0"/>
              <a:t>An weighted average of </a:t>
            </a:r>
            <a:r>
              <a:rPr kumimoji="1" lang="en-US" altLang="ja-JP" baseline="0" dirty="0" err="1" smtClean="0"/>
              <a:t>g_i</a:t>
            </a:r>
            <a:r>
              <a:rPr kumimoji="1" lang="en-US" altLang="ja-JP" baseline="0" dirty="0" smtClean="0"/>
              <a:t> s is obtained.</a:t>
            </a:r>
          </a:p>
          <a:p>
            <a:r>
              <a:rPr kumimoji="1" lang="en-US" altLang="ja-JP" baseline="0" dirty="0" smtClean="0"/>
              <a:t>The weighted average f(x) can be represented like this.</a:t>
            </a:r>
          </a:p>
          <a:p>
            <a:r>
              <a:rPr kumimoji="1" lang="en-US" altLang="ja-JP" baseline="0" dirty="0" smtClean="0"/>
              <a:t>The weighting function </a:t>
            </a:r>
            <a:r>
              <a:rPr kumimoji="1" lang="en-US" altLang="ja-JP" baseline="0" dirty="0" err="1" smtClean="0"/>
              <a:t>W_i</a:t>
            </a:r>
            <a:r>
              <a:rPr kumimoji="1" lang="en-US" altLang="ja-JP" baseline="0" dirty="0" smtClean="0"/>
              <a:t> ) is the 2-nd degree B-</a:t>
            </a:r>
            <a:r>
              <a:rPr kumimoji="1" lang="en-US" altLang="ja-JP" baseline="0" dirty="0" err="1" smtClean="0"/>
              <a:t>Spline</a:t>
            </a:r>
            <a:r>
              <a:rPr kumimoji="1" lang="en-US" altLang="ja-JP" baseline="0" dirty="0" smtClean="0"/>
              <a:t> in this work.</a:t>
            </a:r>
          </a:p>
          <a:p>
            <a:endParaRPr kumimoji="1" lang="en-US" altLang="ja-JP" baseline="0" dirty="0" smtClean="0"/>
          </a:p>
          <a:p>
            <a:pPr defTabSz="922264">
              <a:defRPr/>
            </a:pPr>
            <a:r>
              <a:rPr kumimoji="1" lang="en-US" altLang="ja-JP" baseline="0" dirty="0" smtClean="0"/>
              <a:t>The function f(x) approximates the s</a:t>
            </a:r>
            <a:r>
              <a:rPr lang="en-US" altLang="ja-JP" dirty="0" smtClean="0"/>
              <a:t>igned distance from the surface</a:t>
            </a:r>
            <a:endParaRPr kumimoji="1" lang="ja-JP" altLang="en-US" dirty="0" smtClean="0"/>
          </a:p>
          <a:p>
            <a:r>
              <a:rPr kumimoji="1" lang="en-US" altLang="ja-JP" dirty="0" smtClean="0"/>
              <a:t>So the </a:t>
            </a:r>
            <a:r>
              <a:rPr kumimoji="1" lang="en-US" altLang="ja-JP" dirty="0" err="1" smtClean="0"/>
              <a:t>isosurface</a:t>
            </a:r>
            <a:r>
              <a:rPr kumimoji="1" lang="en-US" altLang="ja-JP" baseline="0" dirty="0" smtClean="0"/>
              <a:t> f(s)=0 represents the surface.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We generate a</a:t>
            </a:r>
            <a:r>
              <a:rPr kumimoji="1" lang="en-US" altLang="ja-JP" baseline="0" dirty="0" smtClean="0"/>
              <a:t> spherical cover based on an </a:t>
            </a:r>
            <a:r>
              <a:rPr kumimoji="1" lang="en-US" altLang="ja-JP" baseline="0" dirty="0" err="1" smtClean="0"/>
              <a:t>octree</a:t>
            </a:r>
            <a:r>
              <a:rPr kumimoji="1" lang="en-US" altLang="ja-JP" baseline="0" dirty="0" smtClean="0"/>
              <a:t> as MPU method.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 In the initial spherical cover, each octant has a support.</a:t>
            </a:r>
          </a:p>
          <a:p>
            <a:r>
              <a:rPr kumimoji="1" lang="en-US" altLang="ja-JP" baseline="0" dirty="0" smtClean="0"/>
              <a:t>Then we randomly select a support and expand it </a:t>
            </a:r>
          </a:p>
          <a:p>
            <a:r>
              <a:rPr kumimoji="1" lang="en-US" altLang="ja-JP" baseline="0" dirty="0" smtClean="0"/>
              <a:t>while the approx. error of </a:t>
            </a:r>
            <a:r>
              <a:rPr kumimoji="1" lang="en-US" altLang="ja-JP" baseline="0" dirty="0" err="1" smtClean="0"/>
              <a:t>g_i</a:t>
            </a:r>
            <a:r>
              <a:rPr kumimoji="1" lang="en-US" altLang="ja-JP" baseline="0" dirty="0" smtClean="0"/>
              <a:t> does not exceed an error tolerance epsilon.</a:t>
            </a:r>
          </a:p>
          <a:p>
            <a:r>
              <a:rPr kumimoji="1" lang="en-US" altLang="ja-JP" baseline="0" dirty="0" smtClean="0"/>
              <a:t>Included supports are eliminated.</a:t>
            </a:r>
          </a:p>
          <a:p>
            <a:r>
              <a:rPr kumimoji="1" lang="en-US" altLang="ja-JP" baseline="0" dirty="0" smtClean="0"/>
              <a:t>We iterate this support expansion and elimination.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The next step is smoothing</a:t>
            </a:r>
            <a:r>
              <a:rPr kumimoji="1" lang="en-US" altLang="ja-JP" baseline="0" dirty="0" smtClean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This</a:t>
            </a:r>
            <a:r>
              <a:rPr kumimoji="1" lang="en-US" altLang="ja-JP" baseline="0" dirty="0" smtClean="0"/>
              <a:t> is an overview of the smoothing.</a:t>
            </a:r>
          </a:p>
          <a:p>
            <a:r>
              <a:rPr kumimoji="1" lang="en-US" altLang="ja-JP" baseline="0" dirty="0" smtClean="0"/>
              <a:t>It is an iterative algorithm.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First we evaluate the gradient field.</a:t>
            </a:r>
          </a:p>
          <a:p>
            <a:r>
              <a:rPr kumimoji="1" lang="en-US" altLang="ja-JP" baseline="0" dirty="0" smtClean="0"/>
              <a:t>Then smooth the grad. field by Lap. Smoothing.</a:t>
            </a:r>
          </a:p>
          <a:p>
            <a:r>
              <a:rPr kumimoji="1" lang="en-US" altLang="ja-JP" baseline="0" dirty="0" smtClean="0"/>
              <a:t>Finally integrate the smoothed grad. field.</a:t>
            </a:r>
          </a:p>
          <a:p>
            <a:r>
              <a:rPr kumimoji="1" lang="en-US" altLang="ja-JP" baseline="0" dirty="0" smtClean="0"/>
              <a:t>by solving a Poisson equation.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In the 2</a:t>
            </a:r>
            <a:r>
              <a:rPr kumimoji="1" lang="en-US" altLang="ja-JP" baseline="30000" dirty="0" smtClean="0"/>
              <a:t>nd</a:t>
            </a:r>
            <a:r>
              <a:rPr kumimoji="1" lang="en-US" altLang="ja-JP" baseline="0" dirty="0" smtClean="0"/>
              <a:t> and the last step, we need </a:t>
            </a:r>
            <a:r>
              <a:rPr kumimoji="1" lang="en-US" altLang="ja-JP" baseline="0" dirty="0" err="1" smtClean="0"/>
              <a:t>Laplacian</a:t>
            </a:r>
            <a:r>
              <a:rPr kumimoji="1" lang="en-US" altLang="ja-JP" baseline="0" dirty="0" smtClean="0"/>
              <a:t> and Divergence operators.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Unfortunately,</a:t>
            </a:r>
            <a:r>
              <a:rPr kumimoji="1" lang="en-US" altLang="ja-JP" baseline="0" dirty="0" smtClean="0"/>
              <a:t> diff. operators for a spherical cover have not been proposed.</a:t>
            </a:r>
            <a:endParaRPr kumimoji="1" lang="en-US" altLang="ja-JP" dirty="0" smtClean="0"/>
          </a:p>
          <a:p>
            <a:r>
              <a:rPr kumimoji="1" lang="en-US" altLang="ja-JP" dirty="0" smtClean="0"/>
              <a:t>So we derive them.</a:t>
            </a:r>
          </a:p>
          <a:p>
            <a:r>
              <a:rPr kumimoji="1" lang="en-US" altLang="ja-JP" dirty="0" smtClean="0"/>
              <a:t>All</a:t>
            </a:r>
            <a:r>
              <a:rPr kumimoji="1" lang="en-US" altLang="ja-JP" baseline="0" dirty="0" smtClean="0"/>
              <a:t> the following processes are performed only on the centers of supports,</a:t>
            </a:r>
          </a:p>
          <a:p>
            <a:r>
              <a:rPr kumimoji="1" lang="en-US" altLang="ja-JP" baseline="0" dirty="0" smtClean="0"/>
              <a:t>Hence we define the operators only on the centers.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First</a:t>
            </a:r>
            <a:r>
              <a:rPr kumimoji="1" lang="en-US" altLang="ja-JP" baseline="0" dirty="0" smtClean="0"/>
              <a:t> we assume that each support has a constant vector.</a:t>
            </a:r>
          </a:p>
          <a:p>
            <a:r>
              <a:rPr kumimoji="1" lang="en-US" altLang="ja-JP" baseline="0" dirty="0" smtClean="0"/>
              <a:t>and define the vector at x as an weighted average form.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We define the discrete Div operator as an average of the continuous div. of the vector field.</a:t>
            </a:r>
          </a:p>
          <a:p>
            <a:r>
              <a:rPr kumimoji="1" lang="en-US" altLang="ja-JP" baseline="0" dirty="0" smtClean="0"/>
              <a:t>By the divergence theorem,</a:t>
            </a:r>
          </a:p>
          <a:p>
            <a:r>
              <a:rPr kumimoji="1" lang="en-US" altLang="ja-JP" baseline="0" dirty="0" smtClean="0"/>
              <a:t>the right hand side can be rewritten in a surface integration form.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Next, we assume that the boundary of </a:t>
            </a:r>
            <a:r>
              <a:rPr kumimoji="1" lang="en-US" altLang="ja-JP" baseline="0" dirty="0" err="1" smtClean="0"/>
              <a:t>s_i</a:t>
            </a:r>
            <a:r>
              <a:rPr kumimoji="1" lang="en-US" altLang="ja-JP" baseline="0" dirty="0" smtClean="0"/>
              <a:t> inside </a:t>
            </a:r>
            <a:r>
              <a:rPr kumimoji="1" lang="en-US" altLang="ja-JP" baseline="0" dirty="0" err="1" smtClean="0"/>
              <a:t>s_j</a:t>
            </a:r>
            <a:r>
              <a:rPr kumimoji="1" lang="en-US" altLang="ja-JP" baseline="0" dirty="0" smtClean="0"/>
              <a:t>,</a:t>
            </a:r>
          </a:p>
          <a:p>
            <a:r>
              <a:rPr kumimoji="1" lang="en-US" altLang="ja-JP" baseline="0" dirty="0" smtClean="0"/>
              <a:t> this right green curve denoted as </a:t>
            </a:r>
            <a:r>
              <a:rPr kumimoji="1" lang="en-US" altLang="ja-JP" baseline="0" dirty="0" err="1" smtClean="0"/>
              <a:t>delta_i,j</a:t>
            </a:r>
            <a:r>
              <a:rPr kumimoji="1" lang="en-US" altLang="ja-JP" baseline="0" dirty="0" smtClean="0"/>
              <a:t>,</a:t>
            </a:r>
          </a:p>
          <a:p>
            <a:r>
              <a:rPr kumimoji="1" lang="en-US" altLang="ja-JP" baseline="0" dirty="0" smtClean="0"/>
              <a:t> is covered only by </a:t>
            </a:r>
            <a:r>
              <a:rPr kumimoji="1" lang="en-US" altLang="ja-JP" baseline="0" dirty="0" err="1" smtClean="0"/>
              <a:t>s_i</a:t>
            </a:r>
            <a:r>
              <a:rPr kumimoji="1" lang="en-US" altLang="ja-JP" baseline="0" dirty="0" smtClean="0"/>
              <a:t> and </a:t>
            </a:r>
            <a:r>
              <a:rPr kumimoji="1" lang="en-US" altLang="ja-JP" baseline="0" dirty="0" err="1" smtClean="0"/>
              <a:t>s_j</a:t>
            </a:r>
            <a:r>
              <a:rPr kumimoji="1" lang="en-US" altLang="ja-JP" baseline="0" dirty="0" smtClean="0"/>
              <a:t>,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Then</a:t>
            </a:r>
            <a:r>
              <a:rPr kumimoji="1" lang="en-US" altLang="ja-JP" baseline="0" dirty="0" smtClean="0"/>
              <a:t> this terms can be approximated like this.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And we obtain the Div. </a:t>
            </a:r>
            <a:r>
              <a:rPr kumimoji="1" lang="en-US" altLang="ja-JP" baseline="0" dirty="0" err="1" smtClean="0"/>
              <a:t>oparator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dirty="0" err="1" smtClean="0"/>
              <a:t>S_i</a:t>
            </a:r>
            <a:r>
              <a:rPr kumimoji="1" lang="en-US" altLang="ja-JP" baseline="0" dirty="0" smtClean="0"/>
              <a:t> means this </a:t>
            </a:r>
            <a:r>
              <a:rPr kumimoji="1" lang="en-US" altLang="ja-JP" baseline="0" dirty="0" err="1" smtClean="0"/>
              <a:t>summention</a:t>
            </a:r>
            <a:r>
              <a:rPr kumimoji="1" lang="en-US" altLang="ja-JP" baseline="0" dirty="0" smtClean="0"/>
              <a:t> </a:t>
            </a:r>
          </a:p>
          <a:p>
            <a:r>
              <a:rPr kumimoji="1" lang="en-US" altLang="ja-JP" baseline="0" dirty="0" smtClean="0"/>
              <a:t>and </a:t>
            </a:r>
            <a:r>
              <a:rPr kumimoji="1" lang="en-US" altLang="ja-JP" baseline="0" dirty="0" err="1" smtClean="0"/>
              <a:t>D_i</a:t>
            </a:r>
            <a:r>
              <a:rPr kumimoji="1" lang="en-US" altLang="ja-JP" baseline="0" dirty="0" smtClean="0"/>
              <a:t> in </a:t>
            </a:r>
            <a:r>
              <a:rPr kumimoji="1" lang="en-US" altLang="ja-JP" baseline="0" dirty="0" err="1" smtClean="0"/>
              <a:t>phi_ij</a:t>
            </a:r>
            <a:r>
              <a:rPr kumimoji="1" lang="en-US" altLang="ja-JP" baseline="0" dirty="0" smtClean="0"/>
              <a:t> is the area of the disk whose boundary is the intersection of </a:t>
            </a:r>
            <a:r>
              <a:rPr kumimoji="1" lang="en-US" altLang="ja-JP" baseline="0" dirty="0" err="1" smtClean="0"/>
              <a:t>s_i</a:t>
            </a:r>
            <a:r>
              <a:rPr kumimoji="1" lang="en-US" altLang="ja-JP" baseline="0" dirty="0" smtClean="0"/>
              <a:t> and </a:t>
            </a:r>
            <a:r>
              <a:rPr kumimoji="1" lang="en-US" altLang="ja-JP" baseline="0" dirty="0" err="1" smtClean="0"/>
              <a:t>s_j</a:t>
            </a:r>
            <a:r>
              <a:rPr kumimoji="1" lang="en-US" altLang="ja-JP" baseline="0" dirty="0" smtClean="0"/>
              <a:t>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//By replacing this </a:t>
            </a:r>
            <a:r>
              <a:rPr kumimoji="1" lang="en-US" altLang="ja-JP" baseline="0" dirty="0" err="1" smtClean="0"/>
              <a:t>D_ij</a:t>
            </a:r>
            <a:r>
              <a:rPr kumimoji="1" lang="en-US" altLang="ja-JP" baseline="0" dirty="0" smtClean="0"/>
              <a:t> / |</a:t>
            </a:r>
            <a:r>
              <a:rPr kumimoji="1" lang="en-US" altLang="ja-JP" baseline="0" dirty="0" err="1" smtClean="0"/>
              <a:t>c_i</a:t>
            </a:r>
            <a:r>
              <a:rPr kumimoji="1" lang="en-US" altLang="ja-JP" baseline="0" dirty="0" smtClean="0"/>
              <a:t> – </a:t>
            </a:r>
            <a:r>
              <a:rPr kumimoji="1" lang="en-US" altLang="ja-JP" baseline="0" dirty="0" err="1" smtClean="0"/>
              <a:t>c_j</a:t>
            </a:r>
            <a:r>
              <a:rPr kumimoji="1" lang="en-US" altLang="ja-JP" baseline="0" dirty="0" smtClean="0"/>
              <a:t> | as phi,</a:t>
            </a:r>
          </a:p>
          <a:p>
            <a:r>
              <a:rPr kumimoji="1" lang="en-US" altLang="ja-JP" baseline="0" dirty="0" smtClean="0"/>
              <a:t>//Div can be rewritten as this.</a:t>
            </a:r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Next, we</a:t>
            </a:r>
            <a:r>
              <a:rPr kumimoji="1" lang="en-US" altLang="ja-JP" baseline="0" dirty="0" smtClean="0"/>
              <a:t> derive the Lap. operator based on the Div. operator.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As the traditional operators, we define the Lap operator  as the Div of Grad(v).</a:t>
            </a:r>
          </a:p>
          <a:p>
            <a:r>
              <a:rPr kumimoji="1" lang="en-US" altLang="ja-JP" baseline="0" dirty="0" smtClean="0"/>
              <a:t>Replacing v with Grad(v),</a:t>
            </a:r>
          </a:p>
          <a:p>
            <a:r>
              <a:rPr kumimoji="1" lang="en-US" altLang="ja-JP" baseline="0" dirty="0" smtClean="0"/>
              <a:t>the equation about the Lap. operator can be obtained.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With the 1</a:t>
            </a:r>
            <a:r>
              <a:rPr kumimoji="1" lang="en-US" altLang="ja-JP" baseline="30000" dirty="0" smtClean="0"/>
              <a:t>st</a:t>
            </a:r>
            <a:r>
              <a:rPr kumimoji="1" lang="en-US" altLang="ja-JP" baseline="0" dirty="0" smtClean="0"/>
              <a:t>-order Taylor expansion for</a:t>
            </a:r>
            <a:r>
              <a:rPr kumimoji="1" lang="ja-JP" altLang="en-US" baseline="0" dirty="0" smtClean="0"/>
              <a:t> </a:t>
            </a:r>
            <a:r>
              <a:rPr kumimoji="1" lang="en-US" altLang="ja-JP" baseline="0" dirty="0" smtClean="0"/>
              <a:t>this part,</a:t>
            </a:r>
          </a:p>
          <a:p>
            <a:r>
              <a:rPr kumimoji="1" lang="en-US" altLang="ja-JP" baseline="0" dirty="0" smtClean="0"/>
              <a:t>the Lap. operator is derived.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In the same manner, the Lap operator for a function can be obtained.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This is the outline of our</a:t>
            </a:r>
            <a:r>
              <a:rPr kumimoji="1" lang="en-US" altLang="ja-JP" baseline="0" dirty="0" smtClean="0"/>
              <a:t> presentation.</a:t>
            </a:r>
          </a:p>
          <a:p>
            <a:r>
              <a:rPr kumimoji="1" lang="en-US" altLang="ja-JP" baseline="0" dirty="0" smtClean="0"/>
              <a:t>First, I will introduce our research.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Now we have</a:t>
            </a:r>
            <a:r>
              <a:rPr kumimoji="1" lang="en-US" altLang="ja-JP" baseline="0" dirty="0" smtClean="0"/>
              <a:t> dif. Operators for a spherical cover.</a:t>
            </a:r>
            <a:endParaRPr kumimoji="1" lang="en-US" altLang="ja-JP" dirty="0" smtClean="0"/>
          </a:p>
          <a:p>
            <a:r>
              <a:rPr kumimoji="1" lang="en-US" altLang="ja-JP" dirty="0" smtClean="0"/>
              <a:t>Here I </a:t>
            </a:r>
            <a:r>
              <a:rPr kumimoji="1" lang="en-US" altLang="ja-JP" baseline="0" dirty="0" smtClean="0"/>
              <a:t>explain the smoothing procedure.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PU is not noise robust</a:t>
            </a:r>
          </a:p>
          <a:p>
            <a:r>
              <a:rPr kumimoji="1" lang="en-US" altLang="ja-JP" baseline="0" dirty="0" smtClean="0"/>
              <a:t>so generated models are affected by noise.</a:t>
            </a:r>
          </a:p>
          <a:p>
            <a:r>
              <a:rPr kumimoji="1" lang="en-US" altLang="ja-JP" baseline="0" dirty="0" smtClean="0"/>
              <a:t>We can say intuitively</a:t>
            </a:r>
          </a:p>
          <a:p>
            <a:r>
              <a:rPr kumimoji="1" lang="en-US" altLang="ja-JP" baseline="0" dirty="0" smtClean="0"/>
              <a:t> that this smoothing “corrects” the approximated surface.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First, the vector field is initialized by the gradient of f(x).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Next, the coefficient vector </a:t>
            </a:r>
            <a:r>
              <a:rPr kumimoji="1" lang="en-US" altLang="ja-JP" baseline="0" dirty="0" err="1" smtClean="0"/>
              <a:t>alpha_i</a:t>
            </a:r>
            <a:r>
              <a:rPr kumimoji="1" lang="en-US" altLang="ja-JP" baseline="0" dirty="0" smtClean="0"/>
              <a:t> of local approximation </a:t>
            </a:r>
            <a:r>
              <a:rPr kumimoji="1" lang="en-US" altLang="ja-JP" baseline="0" dirty="0" err="1" smtClean="0"/>
              <a:t>g_i</a:t>
            </a:r>
            <a:r>
              <a:rPr kumimoji="1" lang="en-US" altLang="ja-JP" baseline="0" dirty="0" smtClean="0"/>
              <a:t>. is updated.</a:t>
            </a:r>
          </a:p>
          <a:p>
            <a:r>
              <a:rPr kumimoji="1" lang="en-US" altLang="ja-JP" baseline="0" dirty="0" smtClean="0"/>
              <a:t>The updated vector is a vector smoothed by the Lap </a:t>
            </a:r>
            <a:r>
              <a:rPr kumimoji="1" lang="en-US" altLang="ja-JP" baseline="0" dirty="0" err="1" smtClean="0"/>
              <a:t>smoothind</a:t>
            </a:r>
            <a:r>
              <a:rPr kumimoji="1" lang="en-US" altLang="ja-JP" baseline="0" dirty="0" smtClean="0"/>
              <a:t>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Finally the constant term </a:t>
            </a:r>
            <a:r>
              <a:rPr kumimoji="1" lang="en-US" altLang="ja-JP" baseline="0" dirty="0" err="1" smtClean="0"/>
              <a:t>beta_i</a:t>
            </a:r>
            <a:r>
              <a:rPr kumimoji="1" lang="en-US" altLang="ja-JP" baseline="0" dirty="0" smtClean="0"/>
              <a:t> of </a:t>
            </a:r>
            <a:r>
              <a:rPr kumimoji="1" lang="en-US" altLang="ja-JP" baseline="0" dirty="0" err="1" smtClean="0"/>
              <a:t>g_i</a:t>
            </a:r>
            <a:r>
              <a:rPr kumimoji="1" lang="en-US" altLang="ja-JP" baseline="0" dirty="0" smtClean="0"/>
              <a:t> is updated</a:t>
            </a:r>
          </a:p>
          <a:p>
            <a:r>
              <a:rPr kumimoji="1" lang="en-US" altLang="ja-JP" baseline="0" dirty="0" smtClean="0"/>
              <a:t>Reflecting the smoothing.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We iterate this process.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The</a:t>
            </a:r>
            <a:r>
              <a:rPr kumimoji="1" lang="en-US" altLang="ja-JP" baseline="0" dirty="0" smtClean="0"/>
              <a:t> update of </a:t>
            </a:r>
            <a:r>
              <a:rPr kumimoji="1" lang="en-US" altLang="ja-JP" baseline="0" dirty="0" err="1" smtClean="0"/>
              <a:t>alpha_i</a:t>
            </a:r>
            <a:r>
              <a:rPr kumimoji="1" lang="en-US" altLang="ja-JP" baseline="0" dirty="0" smtClean="0"/>
              <a:t> is done by Lap. smoothing.</a:t>
            </a:r>
          </a:p>
          <a:p>
            <a:r>
              <a:rPr kumimoji="1" lang="en-US" altLang="ja-JP" baseline="0" dirty="0" smtClean="0"/>
              <a:t>The updated </a:t>
            </a:r>
            <a:r>
              <a:rPr kumimoji="1" lang="en-US" altLang="ja-JP" baseline="0" dirty="0" err="1" smtClean="0"/>
              <a:t>alpha_i</a:t>
            </a:r>
            <a:r>
              <a:rPr kumimoji="1" lang="en-US" altLang="ja-JP" baseline="0" dirty="0" smtClean="0"/>
              <a:t> is a weighted average of the gradient vectors</a:t>
            </a:r>
          </a:p>
          <a:p>
            <a:r>
              <a:rPr kumimoji="1" lang="en-US" altLang="ja-JP" baseline="0" dirty="0" smtClean="0"/>
              <a:t>represented in this formula.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The left image shows a state before smoothing.</a:t>
            </a:r>
          </a:p>
          <a:p>
            <a:r>
              <a:rPr kumimoji="1" lang="en-US" altLang="ja-JP" baseline="0" dirty="0" smtClean="0"/>
              <a:t>The gradient </a:t>
            </a:r>
            <a:r>
              <a:rPr kumimoji="1" lang="en-US" altLang="ja-JP" baseline="0" dirty="0" err="1" smtClean="0"/>
              <a:t>v_i</a:t>
            </a:r>
            <a:r>
              <a:rPr kumimoji="1" lang="en-US" altLang="ja-JP" baseline="0" dirty="0" smtClean="0"/>
              <a:t> is not matched with surrounding gradients.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By the Lap smoothing,</a:t>
            </a:r>
          </a:p>
          <a:p>
            <a:r>
              <a:rPr kumimoji="1" lang="en-US" altLang="ja-JP" baseline="0" dirty="0" smtClean="0"/>
              <a:t>it is matched</a:t>
            </a:r>
          </a:p>
          <a:p>
            <a:r>
              <a:rPr kumimoji="1" lang="en-US" altLang="ja-JP" baseline="0" dirty="0" smtClean="0"/>
              <a:t>and more smooth vector field is obtained.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//vector </a:t>
            </a:r>
            <a:r>
              <a:rPr kumimoji="1" lang="en-US" altLang="ja-JP" baseline="0" dirty="0" err="1" smtClean="0"/>
              <a:t>v_i</a:t>
            </a:r>
            <a:r>
              <a:rPr kumimoji="1" lang="en-US" altLang="ja-JP" baseline="0" dirty="0" smtClean="0"/>
              <a:t> has been set to grad(f(x)) in the previous step.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The update of </a:t>
            </a:r>
            <a:r>
              <a:rPr kumimoji="1" lang="en-US" altLang="ja-JP" dirty="0" err="1" smtClean="0"/>
              <a:t>beta_i</a:t>
            </a:r>
            <a:r>
              <a:rPr kumimoji="1" lang="en-US" altLang="ja-JP" dirty="0" smtClean="0"/>
              <a:t> is realized by this equation.</a:t>
            </a:r>
          </a:p>
          <a:p>
            <a:r>
              <a:rPr kumimoji="1" lang="en-US" altLang="ja-JP" dirty="0" smtClean="0"/>
              <a:t>It means that the gradient field is the smoothed vector field.</a:t>
            </a:r>
          </a:p>
          <a:p>
            <a:r>
              <a:rPr kumimoji="1" lang="en-US" altLang="ja-JP" baseline="0" dirty="0" smtClean="0"/>
              <a:t>We solve the weak formulation.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The updated beta is represented in this formula</a:t>
            </a:r>
          </a:p>
          <a:p>
            <a:r>
              <a:rPr kumimoji="1" lang="en-US" altLang="ja-JP" baseline="0" dirty="0" smtClean="0"/>
              <a:t>under the assumption that the value of f(x) at the center is </a:t>
            </a:r>
            <a:r>
              <a:rPr kumimoji="1" lang="en-US" altLang="ja-JP" baseline="0" dirty="0" err="1" smtClean="0"/>
              <a:t>beta_i</a:t>
            </a:r>
            <a:r>
              <a:rPr kumimoji="1" lang="en-US" altLang="ja-JP" baseline="0" dirty="0" smtClean="0"/>
              <a:t>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Before updating,</a:t>
            </a:r>
          </a:p>
          <a:p>
            <a:r>
              <a:rPr kumimoji="1" lang="en-US" altLang="ja-JP" baseline="0" dirty="0" smtClean="0"/>
              <a:t>the right green </a:t>
            </a:r>
            <a:r>
              <a:rPr kumimoji="1" lang="en-US" altLang="ja-JP" baseline="0" dirty="0" err="1" smtClean="0"/>
              <a:t>isoline</a:t>
            </a:r>
            <a:r>
              <a:rPr kumimoji="1" lang="en-US" altLang="ja-JP" baseline="0" dirty="0" smtClean="0"/>
              <a:t> is not matched with surrounding </a:t>
            </a:r>
            <a:r>
              <a:rPr kumimoji="1" lang="en-US" altLang="ja-JP" baseline="0" dirty="0" err="1" smtClean="0"/>
              <a:t>isosurfaces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After updating, it is matched and more smooth scalar field is obtained</a:t>
            </a:r>
            <a:r>
              <a:rPr kumimoji="1" lang="en-US" altLang="ja-JP" baseline="0" dirty="0" smtClean="0"/>
              <a:t>.</a:t>
            </a:r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This is a</a:t>
            </a:r>
            <a:r>
              <a:rPr kumimoji="1" lang="en-US" altLang="ja-JP" baseline="0" dirty="0" smtClean="0"/>
              <a:t> result of this smoothing.</a:t>
            </a:r>
          </a:p>
          <a:p>
            <a:r>
              <a:rPr kumimoji="1" lang="en-US" altLang="ja-JP" baseline="0" dirty="0" smtClean="0"/>
              <a:t>The initial PU is affected by noise.</a:t>
            </a:r>
          </a:p>
          <a:p>
            <a:r>
              <a:rPr kumimoji="1" lang="en-US" altLang="ja-JP" baseline="0" dirty="0" smtClean="0"/>
              <a:t>By the smoothing the surface becomes smooth</a:t>
            </a:r>
          </a:p>
          <a:p>
            <a:r>
              <a:rPr kumimoji="1" lang="en-US" altLang="ja-JP" baseline="0" dirty="0" smtClean="0"/>
              <a:t> but the edges are lost.</a:t>
            </a:r>
          </a:p>
          <a:p>
            <a:r>
              <a:rPr kumimoji="1" lang="en-US" altLang="ja-JP" baseline="0" dirty="0" smtClean="0"/>
              <a:t>So we try to preserve edges.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We</a:t>
            </a:r>
            <a:r>
              <a:rPr kumimoji="1" lang="en-US" altLang="ja-JP" baseline="0" dirty="0" smtClean="0"/>
              <a:t> introduce anisotropic factor </a:t>
            </a:r>
            <a:r>
              <a:rPr kumimoji="1" lang="en-US" altLang="ja-JP" baseline="0" dirty="0" err="1" smtClean="0"/>
              <a:t>psi_ij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It reflects the difference of gradients.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Near highly curved regions,</a:t>
            </a:r>
          </a:p>
          <a:p>
            <a:r>
              <a:rPr kumimoji="1" lang="en-US" altLang="ja-JP" baseline="0" dirty="0" smtClean="0"/>
              <a:t>gradients are not continuous.</a:t>
            </a:r>
          </a:p>
          <a:p>
            <a:r>
              <a:rPr kumimoji="1" lang="en-US" altLang="ja-JP" baseline="0" dirty="0" smtClean="0"/>
              <a:t>This </a:t>
            </a:r>
            <a:r>
              <a:rPr kumimoji="1" lang="en-US" altLang="ja-JP" baseline="0" dirty="0" err="1" smtClean="0"/>
              <a:t>asnisotropic</a:t>
            </a:r>
            <a:r>
              <a:rPr kumimoji="1" lang="en-US" altLang="ja-JP" baseline="0" dirty="0" smtClean="0"/>
              <a:t> factor gives small weights to region where the difference of gradients is large.</a:t>
            </a:r>
          </a:p>
          <a:p>
            <a:endParaRPr kumimoji="1" lang="en-US" altLang="ja-JP" baseline="0" dirty="0" smtClean="0"/>
          </a:p>
          <a:p>
            <a:pPr defTabSz="922264">
              <a:defRPr/>
            </a:pPr>
            <a:r>
              <a:rPr kumimoji="1" lang="en-US" altLang="ja-JP" dirty="0" smtClean="0"/>
              <a:t>We take</a:t>
            </a:r>
            <a:r>
              <a:rPr kumimoji="1" lang="en-US" altLang="ja-JP" baseline="0" dirty="0" smtClean="0"/>
              <a:t> </a:t>
            </a:r>
            <a:r>
              <a:rPr kumimoji="1" lang="en-US" altLang="ja-JP" baseline="0" dirty="0" err="1" smtClean="0"/>
              <a:t>psi_ij</a:t>
            </a:r>
            <a:r>
              <a:rPr kumimoji="1" lang="en-US" altLang="ja-JP" baseline="0" dirty="0" smtClean="0"/>
              <a:t> into the updating of local functions.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These</a:t>
            </a:r>
            <a:r>
              <a:rPr kumimoji="1" lang="en-US" altLang="ja-JP" baseline="0" dirty="0" smtClean="0"/>
              <a:t> images show the effect of </a:t>
            </a:r>
            <a:r>
              <a:rPr kumimoji="1" lang="en-US" altLang="ja-JP" baseline="0" dirty="0" err="1" smtClean="0"/>
              <a:t>aniso</a:t>
            </a:r>
            <a:r>
              <a:rPr kumimoji="1" lang="en-US" altLang="ja-JP" baseline="0" dirty="0" smtClean="0"/>
              <a:t> smoothing.</a:t>
            </a:r>
          </a:p>
          <a:p>
            <a:r>
              <a:rPr kumimoji="1" lang="en-US" altLang="ja-JP" dirty="0" smtClean="0"/>
              <a:t>The edges are better approximated.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Moreover</a:t>
            </a:r>
            <a:r>
              <a:rPr kumimoji="1" lang="en-US" altLang="ja-JP" baseline="0" dirty="0" smtClean="0"/>
              <a:t> in order to a</a:t>
            </a:r>
            <a:r>
              <a:rPr lang="en-US" altLang="ja-JP" dirty="0" smtClean="0"/>
              <a:t>void </a:t>
            </a:r>
            <a:r>
              <a:rPr lang="en-US" altLang="ja-JP" dirty="0" err="1" smtClean="0"/>
              <a:t>oversmoothing</a:t>
            </a:r>
            <a:r>
              <a:rPr lang="en-US" altLang="ja-JP" dirty="0" smtClean="0"/>
              <a:t>,</a:t>
            </a:r>
          </a:p>
          <a:p>
            <a:r>
              <a:rPr lang="en-US" altLang="ja-JP" dirty="0" smtClean="0"/>
              <a:t>we fit the surface to the sampling points.</a:t>
            </a:r>
          </a:p>
          <a:p>
            <a:endParaRPr kumimoji="1" lang="en-US" altLang="ja-JP" dirty="0" smtClean="0"/>
          </a:p>
          <a:p>
            <a:r>
              <a:rPr kumimoji="1" lang="en-US" altLang="ja-JP" baseline="0" dirty="0" smtClean="0"/>
              <a:t>The center is the initial PU surface,</a:t>
            </a:r>
          </a:p>
          <a:p>
            <a:r>
              <a:rPr kumimoji="1" lang="en-US" altLang="ja-JP" baseline="0" dirty="0" smtClean="0"/>
              <a:t> the left is the result without this fitting,</a:t>
            </a:r>
          </a:p>
          <a:p>
            <a:r>
              <a:rPr kumimoji="1" lang="en-US" altLang="ja-JP" baseline="0" dirty="0" smtClean="0"/>
              <a:t>and the right is the result with fitting.</a:t>
            </a:r>
          </a:p>
          <a:p>
            <a:r>
              <a:rPr kumimoji="1" lang="en-US" altLang="ja-JP" baseline="0" dirty="0" smtClean="0"/>
              <a:t>Details are better represented.</a:t>
            </a:r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for DP, we introduce fitting terms into the update of </a:t>
            </a:r>
            <a:r>
              <a:rPr kumimoji="1" lang="en-US" altLang="ja-JP" dirty="0" err="1" smtClean="0"/>
              <a:t>alpha_i</a:t>
            </a:r>
            <a:r>
              <a:rPr kumimoji="1" lang="en-US" altLang="ja-JP" baseline="0" dirty="0" smtClean="0"/>
              <a:t> and </a:t>
            </a:r>
            <a:r>
              <a:rPr kumimoji="1" lang="en-US" altLang="ja-JP" baseline="0" dirty="0" err="1" smtClean="0"/>
              <a:t>beta_i</a:t>
            </a:r>
            <a:r>
              <a:rPr kumimoji="1" lang="en-US" altLang="ja-JP" baseline="0" dirty="0" smtClean="0"/>
              <a:t>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For updating of </a:t>
            </a:r>
            <a:r>
              <a:rPr kumimoji="1" lang="en-US" altLang="ja-JP" baseline="0" dirty="0" err="1" smtClean="0"/>
              <a:t>alpha_i</a:t>
            </a:r>
            <a:r>
              <a:rPr kumimoji="1" lang="en-US" altLang="ja-JP" baseline="0" dirty="0" smtClean="0"/>
              <a:t>,</a:t>
            </a:r>
          </a:p>
          <a:p>
            <a:r>
              <a:rPr kumimoji="1" lang="en-US" altLang="ja-JP" baseline="0" dirty="0" smtClean="0"/>
              <a:t> the gradient </a:t>
            </a:r>
            <a:r>
              <a:rPr kumimoji="1" lang="en-US" altLang="ja-JP" baseline="0" dirty="0" err="1" smtClean="0"/>
              <a:t>v_i</a:t>
            </a:r>
            <a:r>
              <a:rPr kumimoji="1" lang="en-US" altLang="ja-JP" baseline="0" dirty="0" smtClean="0"/>
              <a:t>, this blue arrow,</a:t>
            </a:r>
          </a:p>
          <a:p>
            <a:r>
              <a:rPr kumimoji="1" lang="en-US" altLang="ja-JP" baseline="0" dirty="0" smtClean="0"/>
              <a:t> is fit to the weighted sum of </a:t>
            </a:r>
            <a:r>
              <a:rPr kumimoji="1" lang="en-US" altLang="ja-JP" baseline="0" dirty="0" err="1" smtClean="0"/>
              <a:t>normals</a:t>
            </a:r>
            <a:r>
              <a:rPr kumimoji="1" lang="en-US" altLang="ja-JP" baseline="0" dirty="0" smtClean="0"/>
              <a:t> of sampling points.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For updating of beta,</a:t>
            </a:r>
          </a:p>
          <a:p>
            <a:r>
              <a:rPr kumimoji="1" lang="en-US" altLang="ja-JP" baseline="0" dirty="0" smtClean="0"/>
              <a:t> the zero-level is fit to the sampling points.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err="1" smtClean="0"/>
              <a:t>Lambda_n</a:t>
            </a:r>
            <a:r>
              <a:rPr kumimoji="1" lang="en-US" altLang="ja-JP" baseline="0" dirty="0" smtClean="0"/>
              <a:t> and </a:t>
            </a:r>
            <a:r>
              <a:rPr kumimoji="1" lang="en-US" altLang="ja-JP" baseline="0" dirty="0" err="1" smtClean="0"/>
              <a:t>lambda_p</a:t>
            </a:r>
            <a:r>
              <a:rPr kumimoji="1" lang="en-US" altLang="ja-JP" baseline="0" dirty="0" smtClean="0"/>
              <a:t> are large enough numbers.</a:t>
            </a:r>
          </a:p>
          <a:p>
            <a:r>
              <a:rPr kumimoji="1" lang="en-US" altLang="ja-JP" baseline="0" dirty="0" smtClean="0"/>
              <a:t>All results in this presentation are obtained with fixed values.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In our experiments, 5</a:t>
            </a:r>
            <a:r>
              <a:rPr kumimoji="1" lang="en-US" altLang="ja-JP" baseline="0" dirty="0" smtClean="0"/>
              <a:t> iterations are enough.</a:t>
            </a:r>
          </a:p>
          <a:p>
            <a:r>
              <a:rPr kumimoji="1" lang="en-US" altLang="ja-JP" baseline="0" dirty="0" smtClean="0"/>
              <a:t>The result has no notable differences with the result by 20-times iteration.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In</a:t>
            </a:r>
            <a:r>
              <a:rPr kumimoji="1" lang="en-US" altLang="ja-JP" baseline="0" dirty="0" smtClean="0"/>
              <a:t> the last part of this presentation, </a:t>
            </a:r>
          </a:p>
          <a:p>
            <a:r>
              <a:rPr kumimoji="1" lang="en-US" altLang="ja-JP" baseline="0" dirty="0" smtClean="0"/>
              <a:t>I will show some experimental results </a:t>
            </a:r>
          </a:p>
          <a:p>
            <a:r>
              <a:rPr kumimoji="1" lang="en-US" altLang="ja-JP" baseline="0" dirty="0" smtClean="0"/>
              <a:t>and state conclusion and discussion.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kumimoji="1" lang="en-US" altLang="ja-JP" dirty="0" smtClean="0"/>
              <a:t>Our aim is</a:t>
            </a:r>
            <a:r>
              <a:rPr kumimoji="1" lang="en-US" altLang="ja-JP" baseline="0" dirty="0" smtClean="0"/>
              <a:t> surface reconstruction</a:t>
            </a:r>
          </a:p>
          <a:p>
            <a:pPr eaLnBrk="1" hangingPunct="1"/>
            <a:r>
              <a:rPr kumimoji="1" lang="en-US" altLang="ja-JP" baseline="0" dirty="0" smtClean="0"/>
              <a:t>from points sampled from the surface of an object.</a:t>
            </a:r>
          </a:p>
          <a:p>
            <a:pPr eaLnBrk="1" hangingPunct="1"/>
            <a:r>
              <a:rPr kumimoji="1" lang="en-US" altLang="ja-JP" baseline="0" dirty="0" smtClean="0"/>
              <a:t>//Point cloud can be obtained by several scanning method.</a:t>
            </a:r>
          </a:p>
          <a:p>
            <a:pPr eaLnBrk="1" hangingPunct="1"/>
            <a:r>
              <a:rPr kumimoji="1" lang="en-US" altLang="ja-JP" dirty="0" smtClean="0"/>
              <a:t>Surface mesh plays</a:t>
            </a:r>
            <a:r>
              <a:rPr kumimoji="1" lang="en-US" altLang="ja-JP" baseline="0" dirty="0" smtClean="0"/>
              <a:t> very important roles in many areas </a:t>
            </a:r>
          </a:p>
          <a:p>
            <a:pPr eaLnBrk="1" hangingPunct="1"/>
            <a:r>
              <a:rPr kumimoji="1" lang="en-US" altLang="ja-JP" baseline="0" dirty="0" smtClean="0"/>
              <a:t>Such as CG, CAD, CAE, and so on.</a:t>
            </a:r>
          </a:p>
          <a:p>
            <a:pPr eaLnBrk="1" hangingPunct="1"/>
            <a:endParaRPr kumimoji="1" lang="en-US" altLang="ja-JP" baseline="0" dirty="0" smtClean="0"/>
          </a:p>
          <a:p>
            <a:pPr eaLnBrk="1" hangingPunct="1"/>
            <a:r>
              <a:rPr kumimoji="1" lang="en-US" altLang="ja-JP" baseline="0" dirty="0" smtClean="0"/>
              <a:t>Many algorithms have been proposed and </a:t>
            </a:r>
          </a:p>
          <a:p>
            <a:pPr eaLnBrk="1" hangingPunct="1"/>
            <a:r>
              <a:rPr kumimoji="1" lang="en-US" altLang="ja-JP" baseline="0" dirty="0" smtClean="0"/>
              <a:t>they are classified based on their algorithms.</a:t>
            </a:r>
          </a:p>
          <a:p>
            <a:pPr eaLnBrk="1" hangingPunct="1"/>
            <a:r>
              <a:rPr kumimoji="1" lang="en-US" altLang="ja-JP" baseline="0" dirty="0" smtClean="0"/>
              <a:t>explicit and implicit, global and local.</a:t>
            </a:r>
            <a:endParaRPr kumimoji="1" lang="en-US" altLang="ja-JP" dirty="0" smtClean="0"/>
          </a:p>
          <a:p>
            <a:pPr eaLnBrk="1" hangingPunct="1"/>
            <a:endParaRPr kumimoji="1" lang="en-US" altLang="ja-JP" dirty="0" smtClean="0"/>
          </a:p>
          <a:p>
            <a:pPr eaLnBrk="1" hangingPunct="1"/>
            <a:r>
              <a:rPr kumimoji="1" lang="en-US" altLang="ja-JP" dirty="0" smtClean="0"/>
              <a:t>**************************</a:t>
            </a:r>
          </a:p>
          <a:p>
            <a:pPr eaLnBrk="1" hangingPunct="1"/>
            <a:r>
              <a:rPr kumimoji="1" lang="en-US" altLang="ja-JP" dirty="0" smtClean="0"/>
              <a:t>View direction: 0, 60, 30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All parameters except for the error tolerance ε are fixed.</a:t>
            </a:r>
          </a:p>
          <a:p>
            <a:r>
              <a:rPr lang="en-US" altLang="ja-JP" dirty="0" smtClean="0"/>
              <a:t>These are results with different values of epsilon.</a:t>
            </a:r>
          </a:p>
          <a:p>
            <a:r>
              <a:rPr lang="en-US" altLang="ja-JP" dirty="0" smtClean="0"/>
              <a:t>From left to right, the value decreases.</a:t>
            </a:r>
          </a:p>
          <a:p>
            <a:r>
              <a:rPr lang="en-US" altLang="ja-JP" dirty="0" smtClean="0"/>
              <a:t>These are close-ups of the faces.</a:t>
            </a:r>
          </a:p>
          <a:p>
            <a:r>
              <a:rPr kumimoji="1" lang="en-US" altLang="ja-JP" dirty="0" smtClean="0"/>
              <a:t>Buddha</a:t>
            </a:r>
            <a:r>
              <a:rPr kumimoji="1" lang="en-US" altLang="ja-JP" baseline="0" dirty="0" smtClean="0"/>
              <a:t> becomes more smiley.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This table shows the performance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The Stanford bunny with about 400K points needs 50 sec.</a:t>
            </a:r>
          </a:p>
          <a:p>
            <a:r>
              <a:rPr kumimoji="1" lang="en-US" altLang="ja-JP" baseline="0" dirty="0" smtClean="0"/>
              <a:t>Buddha over 3M points takes 3.5 min.</a:t>
            </a:r>
          </a:p>
          <a:p>
            <a:r>
              <a:rPr kumimoji="1" lang="en-US" altLang="ja-JP" baseline="0" dirty="0" smtClean="0"/>
              <a:t>More details are shown in our paper.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dirty="0" smtClean="0"/>
              <a:t>Computational cost</a:t>
            </a:r>
            <a:r>
              <a:rPr kumimoji="1" lang="en-US" altLang="ja-JP" baseline="0" dirty="0" smtClean="0"/>
              <a:t> is </a:t>
            </a:r>
            <a:r>
              <a:rPr kumimoji="1" lang="en-US" altLang="ja-JP" dirty="0" smtClean="0"/>
              <a:t>almost proportional to the # of supports.</a:t>
            </a:r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***********************************</a:t>
            </a:r>
          </a:p>
          <a:p>
            <a:r>
              <a:rPr kumimoji="1" lang="ja-JP" altLang="en-US" dirty="0" smtClean="0"/>
              <a:t>ウサギ○分○秒</a:t>
            </a:r>
            <a:endParaRPr kumimoji="1" lang="en-US" altLang="ja-JP" dirty="0" smtClean="0"/>
          </a:p>
          <a:p>
            <a:r>
              <a:rPr kumimoji="1" lang="ja-JP" altLang="en-US" dirty="0" smtClean="0"/>
              <a:t>数百点で</a:t>
            </a:r>
            <a:r>
              <a:rPr lang="ja-JP" altLang="ja-JP" dirty="0" smtClean="0"/>
              <a:t>○分○秒</a:t>
            </a:r>
            <a:endParaRPr lang="en-US" altLang="ja-JP" dirty="0" smtClean="0"/>
          </a:p>
          <a:p>
            <a:r>
              <a:rPr lang="en-US" altLang="ja-JP" dirty="0" smtClean="0"/>
              <a:t>More details are in our paper.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These</a:t>
            </a:r>
            <a:r>
              <a:rPr kumimoji="1" lang="en-US" altLang="ja-JP" baseline="0" dirty="0" smtClean="0"/>
              <a:t> results shows noise robustness.</a:t>
            </a:r>
          </a:p>
          <a:p>
            <a:r>
              <a:rPr kumimoji="1" lang="en-US" altLang="ja-JP" i="0" baseline="0" dirty="0" smtClean="0"/>
              <a:t>This is the result for a noisy data</a:t>
            </a:r>
          </a:p>
          <a:p>
            <a:r>
              <a:rPr kumimoji="1" lang="en-US" altLang="ja-JP" i="0" baseline="0" dirty="0" smtClean="0"/>
              <a:t>and the right is a result for more noisy data.</a:t>
            </a:r>
          </a:p>
          <a:p>
            <a:r>
              <a:rPr lang="en-US" altLang="ja-JP" dirty="0" smtClean="0"/>
              <a:t>Even such</a:t>
            </a:r>
            <a:r>
              <a:rPr lang="en-US" altLang="ja-JP" baseline="0" dirty="0" smtClean="0"/>
              <a:t> this </a:t>
            </a:r>
            <a:r>
              <a:rPr lang="en-US" altLang="ja-JP" dirty="0" smtClean="0"/>
              <a:t>data, the result is</a:t>
            </a:r>
            <a:r>
              <a:rPr lang="en-US" altLang="ja-JP" baseline="0" dirty="0" smtClean="0"/>
              <a:t> </a:t>
            </a:r>
            <a:r>
              <a:rPr lang="en-US" altLang="ja-JP" dirty="0" smtClean="0"/>
              <a:t>topologically correct.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The lower</a:t>
            </a:r>
            <a:r>
              <a:rPr lang="en-US" altLang="ja-JP" baseline="0" dirty="0" smtClean="0"/>
              <a:t> images show t</a:t>
            </a:r>
            <a:r>
              <a:rPr lang="en-US" altLang="ja-JP" dirty="0" smtClean="0"/>
              <a:t>he robustness for normal noise.</a:t>
            </a:r>
          </a:p>
          <a:p>
            <a:r>
              <a:rPr lang="en-US" altLang="ja-JP" dirty="0" smtClean="0"/>
              <a:t>This is a result for a data with </a:t>
            </a:r>
            <a:r>
              <a:rPr lang="en-US" altLang="ja-JP" dirty="0" err="1" smtClean="0"/>
              <a:t>normals</a:t>
            </a:r>
            <a:r>
              <a:rPr lang="en-US" altLang="ja-JP" dirty="0" smtClean="0"/>
              <a:t> randomly rotated by 30◦.</a:t>
            </a:r>
          </a:p>
          <a:p>
            <a:r>
              <a:rPr lang="en-US" altLang="ja-JP" dirty="0" smtClean="0"/>
              <a:t>Our algorithm succeeds.</a:t>
            </a:r>
          </a:p>
          <a:p>
            <a:r>
              <a:rPr lang="en-US" altLang="ja-JP" dirty="0" smtClean="0"/>
              <a:t>But for a rotation angle of 60◦,</a:t>
            </a:r>
          </a:p>
          <a:p>
            <a:r>
              <a:rPr lang="en-US" altLang="ja-JP" dirty="0" smtClean="0"/>
              <a:t> the reconstructed model is affected  by normal noise.</a:t>
            </a:r>
          </a:p>
          <a:p>
            <a:r>
              <a:rPr lang="en-US" altLang="ja-JP" dirty="0" smtClean="0"/>
              <a:t> Without normal fitting term,</a:t>
            </a:r>
          </a:p>
          <a:p>
            <a:r>
              <a:rPr lang="en-US" altLang="ja-JP" dirty="0" smtClean="0"/>
              <a:t>a smooth surface is obtained.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This is a comparison for the</a:t>
            </a:r>
            <a:r>
              <a:rPr kumimoji="1" lang="en-US" altLang="ja-JP" baseline="0" dirty="0" smtClean="0"/>
              <a:t> </a:t>
            </a:r>
            <a:r>
              <a:rPr kumimoji="1" lang="en-US" altLang="ja-JP" baseline="0" dirty="0" err="1" smtClean="0"/>
              <a:t>sii-sa</a:t>
            </a:r>
            <a:r>
              <a:rPr kumimoji="1" lang="en-US" altLang="ja-JP" baseline="0" dirty="0" smtClean="0"/>
              <a:t> model </a:t>
            </a:r>
            <a:r>
              <a:rPr kumimoji="1" lang="en-US" altLang="ja-JP" dirty="0" smtClean="0"/>
              <a:t>with MPU by</a:t>
            </a:r>
            <a:r>
              <a:rPr kumimoji="1" lang="en-US" altLang="ja-JP" baseline="0" dirty="0" smtClean="0"/>
              <a:t> </a:t>
            </a:r>
            <a:r>
              <a:rPr kumimoji="1" lang="en-US" altLang="ja-JP" baseline="0" dirty="0" err="1" smtClean="0"/>
              <a:t>Ohtake</a:t>
            </a:r>
            <a:r>
              <a:rPr kumimoji="1" lang="en-US" altLang="ja-JP" baseline="0" dirty="0" smtClean="0"/>
              <a:t> </a:t>
            </a:r>
            <a:r>
              <a:rPr kumimoji="1" lang="en-US" altLang="ja-JP" dirty="0" smtClean="0"/>
              <a:t>and Poisson by </a:t>
            </a:r>
            <a:r>
              <a:rPr kumimoji="1" lang="en-US" altLang="ja-JP" dirty="0" err="1" smtClean="0"/>
              <a:t>Kazhdan</a:t>
            </a:r>
            <a:r>
              <a:rPr kumimoji="1" lang="en-US" altLang="ja-JP" dirty="0" smtClean="0"/>
              <a:t>.</a:t>
            </a:r>
          </a:p>
          <a:p>
            <a:r>
              <a:rPr kumimoji="1" lang="en-US" altLang="ja-JP" dirty="0" smtClean="0"/>
              <a:t>MPU generates</a:t>
            </a:r>
            <a:r>
              <a:rPr kumimoji="1" lang="en-US" altLang="ja-JP" baseline="0" dirty="0" smtClean="0"/>
              <a:t> some extra components.</a:t>
            </a:r>
          </a:p>
          <a:p>
            <a:r>
              <a:rPr kumimoji="1" lang="en-US" altLang="ja-JP" baseline="0" dirty="0" smtClean="0"/>
              <a:t>In the result by Poisson, some details are lost by </a:t>
            </a:r>
            <a:r>
              <a:rPr kumimoji="1" lang="en-US" altLang="ja-JP" baseline="0" dirty="0" err="1" smtClean="0"/>
              <a:t>oversmoothing</a:t>
            </a:r>
            <a:r>
              <a:rPr kumimoji="1" lang="en-US" altLang="ja-JP" baseline="0" dirty="0" smtClean="0"/>
              <a:t>. </a:t>
            </a:r>
          </a:p>
          <a:p>
            <a:r>
              <a:rPr kumimoji="1" lang="en-US" altLang="ja-JP" baseline="0" dirty="0" smtClean="0"/>
              <a:t>On the other hand our results can generate better approximation.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This is another comparison</a:t>
            </a:r>
            <a:r>
              <a:rPr kumimoji="1" lang="en-US" altLang="ja-JP" baseline="0" dirty="0" smtClean="0"/>
              <a:t> with Poisson.</a:t>
            </a:r>
            <a:endParaRPr kumimoji="1" lang="en-US" altLang="ja-JP" dirty="0" smtClean="0"/>
          </a:p>
          <a:p>
            <a:r>
              <a:rPr kumimoji="1" lang="en-US" altLang="ja-JP" dirty="0" smtClean="0"/>
              <a:t>Both methods work well.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We can see small scale</a:t>
            </a:r>
            <a:r>
              <a:rPr kumimoji="1" lang="en-US" altLang="ja-JP" baseline="0" dirty="0" smtClean="0"/>
              <a:t> pattern is more clear in our result.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Here we show the differences</a:t>
            </a:r>
            <a:r>
              <a:rPr kumimoji="1" lang="en-US" altLang="ja-JP" baseline="0" dirty="0" smtClean="0"/>
              <a:t> of the properties of the reconstructed surfaces.</a:t>
            </a:r>
          </a:p>
          <a:p>
            <a:r>
              <a:rPr kumimoji="1" lang="en-US" altLang="ja-JP" baseline="0" dirty="0" smtClean="0"/>
              <a:t>Inputs are gradually sparsely sampled points.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Surface generated by Poisson tends to shrink in sparse areas.</a:t>
            </a:r>
          </a:p>
          <a:p>
            <a:r>
              <a:rPr kumimoji="1" lang="en-US" altLang="ja-JP" baseline="0" dirty="0" smtClean="0"/>
              <a:t>Our algorithm does not cause such a shrinking problem.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This</a:t>
            </a:r>
            <a:r>
              <a:rPr kumimoji="1" lang="en-US" altLang="ja-JP" baseline="0" dirty="0" smtClean="0"/>
              <a:t> example shows the difference of properties more clearly.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The input is points partly sampled from an octant.</a:t>
            </a:r>
          </a:p>
          <a:p>
            <a:r>
              <a:rPr kumimoji="1" lang="en-US" altLang="ja-JP" baseline="0" dirty="0" smtClean="0"/>
              <a:t>Poisson generates a rounded shape.</a:t>
            </a:r>
          </a:p>
          <a:p>
            <a:r>
              <a:rPr kumimoji="1" lang="en-US" altLang="ja-JP" baseline="0" dirty="0" smtClean="0"/>
              <a:t>Our method generates a model extending in the tangential directions.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i="0" dirty="0" smtClean="0"/>
              <a:t>Conc</a:t>
            </a:r>
            <a:r>
              <a:rPr kumimoji="1" lang="en-US" altLang="ja-JP" i="0" baseline="0" dirty="0" smtClean="0"/>
              <a:t>.</a:t>
            </a:r>
          </a:p>
          <a:p>
            <a:endParaRPr kumimoji="1" lang="en-US" altLang="ja-JP" i="0" baseline="0" dirty="0" smtClean="0"/>
          </a:p>
          <a:p>
            <a:r>
              <a:rPr kumimoji="1" lang="en-US" altLang="ja-JP" i="0" baseline="0" dirty="0" smtClean="0"/>
              <a:t>We derived n</a:t>
            </a:r>
            <a:r>
              <a:rPr lang="en-US" altLang="ja-JP" i="0" dirty="0" smtClean="0"/>
              <a:t>ew </a:t>
            </a:r>
            <a:r>
              <a:rPr lang="en-US" altLang="ja-JP" i="0" dirty="0" smtClean="0">
                <a:solidFill>
                  <a:srgbClr val="009900"/>
                </a:solidFill>
              </a:rPr>
              <a:t>differential operators</a:t>
            </a:r>
            <a:r>
              <a:rPr lang="en-US" altLang="ja-JP" i="0" dirty="0" smtClean="0"/>
              <a:t> for a spherical cover.</a:t>
            </a:r>
          </a:p>
          <a:p>
            <a:pPr>
              <a:buClr>
                <a:srgbClr val="000000"/>
              </a:buClr>
            </a:pPr>
            <a:endParaRPr lang="en-US" altLang="ja-JP" i="0" dirty="0" smtClean="0">
              <a:solidFill>
                <a:schemeClr val="tx1"/>
              </a:solidFill>
            </a:endParaRPr>
          </a:p>
          <a:p>
            <a:pPr defTabSz="922264">
              <a:buClr>
                <a:srgbClr val="000000"/>
              </a:buClr>
              <a:defRPr/>
            </a:pPr>
            <a:r>
              <a:rPr lang="en-US" altLang="ja-JP" i="0" dirty="0" smtClean="0">
                <a:solidFill>
                  <a:schemeClr val="tx1"/>
                </a:solidFill>
              </a:rPr>
              <a:t>By a </a:t>
            </a:r>
            <a:r>
              <a:rPr lang="en-US" altLang="ja-JP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Diffusion technique</a:t>
            </a:r>
            <a:r>
              <a:rPr lang="ja-JP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using the operators,</a:t>
            </a:r>
            <a:endParaRPr lang="en-US" altLang="ja-JP" i="0" dirty="0" smtClean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</a:pPr>
            <a:r>
              <a:rPr lang="en-US" altLang="ja-JP" i="0" dirty="0" smtClean="0">
                <a:solidFill>
                  <a:srgbClr val="FF0000"/>
                </a:solidFill>
              </a:rPr>
              <a:t>detail-preserving</a:t>
            </a:r>
            <a:r>
              <a:rPr lang="en-US" altLang="ja-JP" i="0" dirty="0" smtClean="0"/>
              <a:t> and </a:t>
            </a:r>
            <a:r>
              <a:rPr lang="en-US" altLang="ja-JP" i="0" dirty="0" smtClean="0">
                <a:solidFill>
                  <a:srgbClr val="0000FF"/>
                </a:solidFill>
              </a:rPr>
              <a:t>noise robust</a:t>
            </a:r>
            <a:r>
              <a:rPr lang="en-US" altLang="ja-JP" i="0" dirty="0" smtClean="0"/>
              <a:t> surface reconstruction algorithm has been proposed.</a:t>
            </a:r>
          </a:p>
          <a:p>
            <a:pPr>
              <a:buClr>
                <a:srgbClr val="000000"/>
              </a:buClr>
            </a:pPr>
            <a:endParaRPr lang="en-US" altLang="ja-JP" i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The</a:t>
            </a:r>
            <a:r>
              <a:rPr kumimoji="1" lang="en-US" altLang="ja-JP" baseline="0" dirty="0" smtClean="0"/>
              <a:t> limitation of these operators are that</a:t>
            </a:r>
          </a:p>
          <a:p>
            <a:r>
              <a:rPr kumimoji="1" lang="en-US" altLang="ja-JP" baseline="0" dirty="0" smtClean="0"/>
              <a:t>Div operator assumes that PU has a constant vector field</a:t>
            </a:r>
          </a:p>
          <a:p>
            <a:r>
              <a:rPr kumimoji="1" lang="en-US" altLang="ja-JP" baseline="0" dirty="0" smtClean="0"/>
              <a:t>and </a:t>
            </a:r>
          </a:p>
          <a:p>
            <a:r>
              <a:rPr kumimoji="1" lang="en-US" altLang="ja-JP" baseline="0" dirty="0" smtClean="0"/>
              <a:t>Lap operator assumes that local functions are linear.</a:t>
            </a:r>
          </a:p>
          <a:p>
            <a:pPr>
              <a:buClr>
                <a:srgbClr val="000000"/>
              </a:buClr>
            </a:pPr>
            <a:endParaRPr lang="en-US" altLang="ja-JP" i="0" dirty="0" smtClean="0"/>
          </a:p>
          <a:p>
            <a:pPr>
              <a:buClr>
                <a:srgbClr val="000000"/>
              </a:buClr>
            </a:pPr>
            <a:r>
              <a:rPr lang="en-US" altLang="ja-JP" i="0" dirty="0" smtClean="0"/>
              <a:t>Changing </a:t>
            </a:r>
            <a:r>
              <a:rPr kumimoji="1" lang="en-US" altLang="ja-JP" baseline="0" dirty="0" smtClean="0"/>
              <a:t>local functions from linear </a:t>
            </a:r>
            <a:r>
              <a:rPr lang="en-US" altLang="ja-JP" i="0" baseline="0" dirty="0" smtClean="0"/>
              <a:t>to </a:t>
            </a:r>
            <a:r>
              <a:rPr lang="en-US" altLang="ja-JP" i="0" dirty="0" smtClean="0"/>
              <a:t>quadratic /cubic is a future work.</a:t>
            </a:r>
          </a:p>
          <a:p>
            <a:pPr>
              <a:buClr>
                <a:srgbClr val="000000"/>
              </a:buClr>
            </a:pPr>
            <a:endParaRPr lang="en-US" altLang="ja-JP" i="0" dirty="0" smtClean="0"/>
          </a:p>
          <a:p>
            <a:pPr>
              <a:buClr>
                <a:srgbClr val="000000"/>
              </a:buClr>
            </a:pPr>
            <a:r>
              <a:rPr lang="en-US" altLang="ja-JP" i="0" dirty="0" smtClean="0"/>
              <a:t>We proposed</a:t>
            </a:r>
            <a:r>
              <a:rPr lang="en-US" altLang="ja-JP" i="0" baseline="0" dirty="0" smtClean="0"/>
              <a:t> anisotropic and detail preserving surface reconstruction,</a:t>
            </a:r>
          </a:p>
          <a:p>
            <a:pPr>
              <a:buClr>
                <a:srgbClr val="000000"/>
              </a:buClr>
            </a:pPr>
            <a:r>
              <a:rPr lang="en-US" altLang="ja-JP" i="0" baseline="0" dirty="0" smtClean="0"/>
              <a:t> but edges and corners have not been represented well.</a:t>
            </a:r>
          </a:p>
          <a:p>
            <a:pPr>
              <a:buClr>
                <a:srgbClr val="000000"/>
              </a:buClr>
            </a:pPr>
            <a:r>
              <a:rPr lang="en-US" altLang="ja-JP" i="0" dirty="0" smtClean="0"/>
              <a:t>Representing sharp features is another issue.</a:t>
            </a:r>
          </a:p>
          <a:p>
            <a:pPr>
              <a:buClr>
                <a:srgbClr val="000000"/>
              </a:buClr>
            </a:pPr>
            <a:endParaRPr lang="en-US" altLang="ja-JP" i="0" dirty="0" smtClean="0"/>
          </a:p>
          <a:p>
            <a:pPr>
              <a:buClr>
                <a:srgbClr val="000000"/>
              </a:buClr>
            </a:pPr>
            <a:r>
              <a:rPr lang="en-US" altLang="ja-JP" i="0" dirty="0" smtClean="0"/>
              <a:t>Finally</a:t>
            </a:r>
            <a:r>
              <a:rPr lang="en-US" altLang="ja-JP" i="0" baseline="0" dirty="0" smtClean="0"/>
              <a:t> we also plan to apply the differential operators to v</a:t>
            </a:r>
            <a:r>
              <a:rPr lang="en-US" altLang="ja-JP" i="0" dirty="0" smtClean="0"/>
              <a:t>olume processing</a:t>
            </a:r>
          </a:p>
          <a:p>
            <a:pPr>
              <a:buClr>
                <a:srgbClr val="000000"/>
              </a:buClr>
            </a:pPr>
            <a:r>
              <a:rPr lang="en-US" altLang="ja-JP" i="0" dirty="0" smtClean="0"/>
              <a:t>and higher</a:t>
            </a:r>
            <a:r>
              <a:rPr lang="en-US" altLang="ja-JP" i="0" baseline="0" dirty="0" smtClean="0"/>
              <a:t> dimensional data</a:t>
            </a:r>
            <a:r>
              <a:rPr lang="en-US" altLang="ja-JP" i="0" dirty="0" smtClean="0"/>
              <a:t>.</a:t>
            </a:r>
          </a:p>
          <a:p>
            <a:pPr>
              <a:buClr>
                <a:srgbClr val="000000"/>
              </a:buClr>
            </a:pPr>
            <a:endParaRPr lang="en-US" altLang="ja-JP" i="0" dirty="0" smtClean="0"/>
          </a:p>
          <a:p>
            <a:pPr>
              <a:buClr>
                <a:srgbClr val="000000"/>
              </a:buClr>
            </a:pPr>
            <a:endParaRPr lang="en-US" altLang="ja-JP" i="0" dirty="0" smtClean="0"/>
          </a:p>
          <a:p>
            <a:pPr>
              <a:buClr>
                <a:srgbClr val="000000"/>
              </a:buClr>
            </a:pPr>
            <a:r>
              <a:rPr lang="en-US" altLang="ja-JP" i="0" dirty="0" smtClean="0"/>
              <a:t>***************</a:t>
            </a:r>
          </a:p>
          <a:p>
            <a:r>
              <a:rPr kumimoji="1" lang="en-US" altLang="ja-JP" baseline="0" dirty="0" smtClean="0"/>
              <a:t>But in surface reconstruction,</a:t>
            </a:r>
          </a:p>
          <a:p>
            <a:r>
              <a:rPr kumimoji="1" lang="en-US" altLang="ja-JP" baseline="0" dirty="0" smtClean="0"/>
              <a:t>Linear local functions are more noise robust than higher –order approximations.</a:t>
            </a:r>
          </a:p>
          <a:p>
            <a:r>
              <a:rPr kumimoji="1" lang="en-US" altLang="ja-JP" baseline="0" dirty="0" smtClean="0"/>
              <a:t>Moreover, mesh is a piecewise linear representation.</a:t>
            </a:r>
          </a:p>
          <a:p>
            <a:r>
              <a:rPr kumimoji="1" lang="en-US" altLang="ja-JP" baseline="0" dirty="0" smtClean="0"/>
              <a:t>So the 2</a:t>
            </a:r>
            <a:r>
              <a:rPr kumimoji="1" lang="en-US" altLang="ja-JP" baseline="30000" dirty="0" smtClean="0"/>
              <a:t>nd</a:t>
            </a:r>
            <a:r>
              <a:rPr kumimoji="1" lang="en-US" altLang="ja-JP" baseline="0" dirty="0" smtClean="0"/>
              <a:t> assumption is reasonable.</a:t>
            </a:r>
          </a:p>
          <a:p>
            <a:pPr>
              <a:buClr>
                <a:srgbClr val="000000"/>
              </a:buClr>
            </a:pPr>
            <a:endParaRPr lang="en-US" altLang="ja-JP" i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A typical</a:t>
            </a:r>
            <a:r>
              <a:rPr kumimoji="1" lang="en-US" altLang="ja-JP" baseline="0" dirty="0" smtClean="0"/>
              <a:t> explicit method is</a:t>
            </a:r>
          </a:p>
          <a:p>
            <a:r>
              <a:rPr lang="en-US" altLang="ja-JP" dirty="0" smtClean="0"/>
              <a:t>Delaunay based one.</a:t>
            </a:r>
          </a:p>
          <a:p>
            <a:r>
              <a:rPr lang="en-US" altLang="ja-JP" dirty="0" smtClean="0"/>
              <a:t>I</a:t>
            </a:r>
            <a:r>
              <a:rPr lang="en-US" altLang="ja-JP" baseline="0" dirty="0" smtClean="0"/>
              <a:t>t involves </a:t>
            </a:r>
            <a:r>
              <a:rPr lang="en-US" altLang="ja-JP" dirty="0" smtClean="0"/>
              <a:t>Power Crust,</a:t>
            </a:r>
          </a:p>
          <a:p>
            <a:r>
              <a:rPr lang="en-US" altLang="ja-JP" dirty="0" smtClean="0"/>
              <a:t> Robust </a:t>
            </a:r>
            <a:r>
              <a:rPr lang="en-US" altLang="ja-JP" dirty="0" err="1" smtClean="0"/>
              <a:t>Cocone</a:t>
            </a:r>
            <a:r>
              <a:rPr lang="en-US" altLang="ja-JP" dirty="0" smtClean="0"/>
              <a:t>,</a:t>
            </a:r>
          </a:p>
          <a:p>
            <a:r>
              <a:rPr lang="en-US" altLang="ja-JP" dirty="0" smtClean="0"/>
              <a:t> </a:t>
            </a:r>
            <a:r>
              <a:rPr lang="en-US" altLang="ja-JP" dirty="0" err="1" smtClean="0"/>
              <a:t>Eigencrust</a:t>
            </a:r>
            <a:r>
              <a:rPr lang="en-US" altLang="ja-JP" sz="2000" dirty="0" smtClean="0">
                <a:solidFill>
                  <a:prstClr val="black"/>
                </a:solidFill>
              </a:rPr>
              <a:t>.</a:t>
            </a:r>
          </a:p>
          <a:p>
            <a:endParaRPr lang="en-US" altLang="ja-JP" sz="2000" dirty="0" smtClean="0">
              <a:solidFill>
                <a:prstClr val="black"/>
              </a:solidFill>
            </a:endParaRPr>
          </a:p>
          <a:p>
            <a:r>
              <a:rPr lang="en-US" altLang="ja-JP" sz="2000" dirty="0" smtClean="0">
                <a:solidFill>
                  <a:prstClr val="black"/>
                </a:solidFill>
              </a:rPr>
              <a:t>implicit methods have an advantage to handle a low quality data</a:t>
            </a:r>
          </a:p>
          <a:p>
            <a:r>
              <a:rPr lang="en-US" altLang="ja-JP" sz="2000" dirty="0" smtClean="0">
                <a:solidFill>
                  <a:prstClr val="black"/>
                </a:solidFill>
              </a:rPr>
              <a:t> such as</a:t>
            </a:r>
            <a:r>
              <a:rPr lang="en-US" altLang="ja-JP" sz="2000" baseline="0" dirty="0" smtClean="0">
                <a:solidFill>
                  <a:prstClr val="black"/>
                </a:solidFill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</a:rPr>
              <a:t>data with noise, outliers and lack of sampling.</a:t>
            </a:r>
          </a:p>
          <a:p>
            <a:endParaRPr lang="en-US" altLang="ja-JP" sz="2000" dirty="0" smtClean="0">
              <a:solidFill>
                <a:prstClr val="black"/>
              </a:solidFill>
            </a:endParaRPr>
          </a:p>
          <a:p>
            <a:r>
              <a:rPr lang="en-US" altLang="ja-JP" sz="2000" dirty="0" smtClean="0">
                <a:solidFill>
                  <a:prstClr val="black"/>
                </a:solidFill>
              </a:rPr>
              <a:t>Global implicit methods include</a:t>
            </a:r>
          </a:p>
          <a:p>
            <a:pPr marL="0" lvl="2" defTabSz="922264">
              <a:defRPr/>
            </a:pPr>
            <a:r>
              <a:rPr lang="en-US" altLang="ja-JP" dirty="0" smtClean="0"/>
              <a:t>RBF, Graph-cut based algorithm,</a:t>
            </a:r>
          </a:p>
          <a:p>
            <a:r>
              <a:rPr lang="en-US" altLang="ja-JP" dirty="0" smtClean="0"/>
              <a:t>the integration of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Voronoi</a:t>
            </a:r>
            <a:r>
              <a:rPr lang="en-US" altLang="ja-JP" dirty="0" smtClean="0"/>
              <a:t> diagrams and the </a:t>
            </a:r>
            <a:r>
              <a:rPr lang="en-US" altLang="ja-JP" dirty="0" err="1" smtClean="0"/>
              <a:t>variational</a:t>
            </a:r>
            <a:r>
              <a:rPr lang="en-US" altLang="ja-JP" dirty="0" smtClean="0"/>
              <a:t> method</a:t>
            </a:r>
            <a:r>
              <a:rPr lang="en-US" altLang="ja-JP" sz="3600" dirty="0" smtClean="0">
                <a:solidFill>
                  <a:prstClr val="black"/>
                </a:solidFill>
              </a:rPr>
              <a:t> </a:t>
            </a:r>
            <a:r>
              <a:rPr lang="en-US" altLang="ja-JP" dirty="0" smtClean="0"/>
              <a:t>,</a:t>
            </a:r>
          </a:p>
          <a:p>
            <a:pPr marL="0" lvl="2" defTabSz="922264">
              <a:defRPr/>
            </a:pPr>
            <a:r>
              <a:rPr lang="en-US" altLang="ja-JP" dirty="0" smtClean="0"/>
              <a:t> FEM approach,</a:t>
            </a:r>
          </a:p>
          <a:p>
            <a:pPr marL="0" lvl="2" defTabSz="922264">
              <a:defRPr/>
            </a:pPr>
            <a:r>
              <a:rPr lang="en-US" altLang="ja-JP" dirty="0" smtClean="0"/>
              <a:t> Poisson surface reconstruction</a:t>
            </a:r>
            <a:r>
              <a:rPr lang="en-US" altLang="ja-JP" sz="2000" dirty="0" smtClean="0">
                <a:solidFill>
                  <a:prstClr val="black"/>
                </a:solidFill>
              </a:rPr>
              <a:t>.</a:t>
            </a:r>
          </a:p>
          <a:p>
            <a:pPr marL="0" lvl="2" defTabSz="922264">
              <a:defRPr/>
            </a:pPr>
            <a:endParaRPr lang="en-US" altLang="ja-JP" sz="2000" dirty="0" smtClean="0">
              <a:solidFill>
                <a:prstClr val="black"/>
              </a:solidFill>
            </a:endParaRPr>
          </a:p>
          <a:p>
            <a:pPr marL="0" lvl="2" defTabSz="922264">
              <a:defRPr/>
            </a:pPr>
            <a:r>
              <a:rPr lang="en-US" altLang="ja-JP" sz="2000" dirty="0" smtClean="0">
                <a:solidFill>
                  <a:prstClr val="black"/>
                </a:solidFill>
              </a:rPr>
              <a:t>Local Implicit algorithm involves </a:t>
            </a:r>
          </a:p>
          <a:p>
            <a:pPr marL="0" lvl="2" defTabSz="922264">
              <a:defRPr/>
            </a:pPr>
            <a:r>
              <a:rPr lang="en-US" altLang="ja-JP" sz="2000" dirty="0" smtClean="0">
                <a:solidFill>
                  <a:prstClr val="black"/>
                </a:solidFill>
              </a:rPr>
              <a:t>VRIP, moving least squares, multi-level partition of unity 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implicits</a:t>
            </a:r>
            <a:r>
              <a:rPr lang="en-US" altLang="ja-JP" sz="2000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We focus on Local Implicit Methods.</a:t>
            </a:r>
          </a:p>
          <a:p>
            <a:r>
              <a:rPr kumimoji="1" lang="en-US" altLang="ja-JP" dirty="0" smtClean="0"/>
              <a:t>It has advantages</a:t>
            </a:r>
            <a:r>
              <a:rPr kumimoji="1" lang="en-US" altLang="ja-JP" baseline="0" dirty="0" smtClean="0"/>
              <a:t>  in high accurate representation,</a:t>
            </a:r>
          </a:p>
          <a:p>
            <a:r>
              <a:rPr kumimoji="1" lang="en-US" altLang="ja-JP" baseline="0" dirty="0" smtClean="0"/>
              <a:t>noise robustness, and low computational cost.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Our algorithm is based on Partition of unity approach proposed by </a:t>
            </a:r>
            <a:r>
              <a:rPr kumimoji="1" lang="en-US" altLang="ja-JP" baseline="0" dirty="0" err="1" smtClean="0"/>
              <a:t>Ohtake</a:t>
            </a:r>
            <a:r>
              <a:rPr kumimoji="1" lang="en-US" altLang="ja-JP" baseline="0" dirty="0" smtClean="0"/>
              <a:t> et al. </a:t>
            </a:r>
          </a:p>
          <a:p>
            <a:r>
              <a:rPr kumimoji="1" lang="en-US" altLang="ja-JP" baseline="0" dirty="0" smtClean="0"/>
              <a:t>Hereafter we abbreviate partition of unity as PU.</a:t>
            </a:r>
          </a:p>
          <a:p>
            <a:r>
              <a:rPr kumimoji="1" lang="en-US" altLang="ja-JP" baseline="0" dirty="0" smtClean="0"/>
              <a:t>It generates an approximation function by a point cloud.</a:t>
            </a:r>
          </a:p>
          <a:p>
            <a:r>
              <a:rPr kumimoji="1" lang="en-US" altLang="ja-JP" baseline="0" dirty="0" smtClean="0"/>
              <a:t>Here is a 2D example.</a:t>
            </a:r>
          </a:p>
          <a:p>
            <a:r>
              <a:rPr kumimoji="1" lang="en-US" altLang="ja-JP" baseline="0" dirty="0" smtClean="0"/>
              <a:t>From the sampling points in the left figure,</a:t>
            </a:r>
          </a:p>
          <a:p>
            <a:r>
              <a:rPr kumimoji="1" lang="en-US" altLang="ja-JP" baseline="0" dirty="0" smtClean="0"/>
              <a:t>An approximation function is generated.</a:t>
            </a:r>
          </a:p>
          <a:p>
            <a:r>
              <a:rPr kumimoji="1" lang="en-US" altLang="ja-JP" baseline="0" dirty="0" smtClean="0"/>
              <a:t>The right figure is a scalar field if the approximation function.</a:t>
            </a:r>
          </a:p>
          <a:p>
            <a:r>
              <a:rPr kumimoji="1" lang="en-US" altLang="ja-JP" baseline="0" dirty="0" smtClean="0"/>
              <a:t>Black line means the reconstructed surface.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We can say that</a:t>
            </a:r>
          </a:p>
          <a:p>
            <a:r>
              <a:rPr kumimoji="1" lang="en-US" altLang="ja-JP" baseline="0" dirty="0" smtClean="0"/>
              <a:t>The previous algorithms in this category are</a:t>
            </a:r>
          </a:p>
          <a:p>
            <a:r>
              <a:rPr kumimoji="1" lang="en-US" altLang="ja-JP" baseline="0" dirty="0" smtClean="0"/>
              <a:t>based on only local fitting.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Local fitting is sensitive to</a:t>
            </a:r>
            <a:r>
              <a:rPr kumimoji="1" lang="en-US" altLang="ja-JP" baseline="0" dirty="0" smtClean="0"/>
              <a:t> lack of sampling, ,…</a:t>
            </a:r>
          </a:p>
          <a:p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The result model may have </a:t>
            </a:r>
            <a:r>
              <a:rPr kumimoji="1" lang="en-US" altLang="ja-JP" baseline="0" dirty="0" err="1" smtClean="0"/>
              <a:t>extracomponents</a:t>
            </a:r>
            <a:r>
              <a:rPr kumimoji="1" lang="en-US" altLang="ja-JP" baseline="0" dirty="0" smtClean="0"/>
              <a:t> and</a:t>
            </a:r>
          </a:p>
          <a:p>
            <a:r>
              <a:rPr kumimoji="1" lang="en-US" altLang="ja-JP" baseline="0" dirty="0" smtClean="0"/>
              <a:t>largely deformed shape.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We fix this problem by combining </a:t>
            </a:r>
          </a:p>
          <a:p>
            <a:pPr defTabSz="922264">
              <a:defRPr/>
            </a:pPr>
            <a:r>
              <a:rPr lang="en-US" altLang="ja-JP" dirty="0" smtClean="0">
                <a:solidFill>
                  <a:srgbClr val="FF0000"/>
                </a:solidFill>
              </a:rPr>
              <a:t>Local f</a:t>
            </a:r>
            <a:r>
              <a:rPr kumimoji="1" lang="en-US" altLang="ja-JP" dirty="0" smtClean="0">
                <a:solidFill>
                  <a:srgbClr val="FF0000"/>
                </a:solidFill>
              </a:rPr>
              <a:t>itting </a:t>
            </a:r>
            <a:r>
              <a:rPr kumimoji="1" lang="en-US" altLang="ja-JP" dirty="0" smtClean="0">
                <a:solidFill>
                  <a:schemeClr val="tx1"/>
                </a:solidFill>
              </a:rPr>
              <a:t>and</a:t>
            </a:r>
            <a:r>
              <a:rPr kumimoji="1" lang="en-US" altLang="ja-JP" dirty="0" smtClean="0">
                <a:solidFill>
                  <a:srgbClr val="0000FF"/>
                </a:solidFill>
              </a:rPr>
              <a:t> Smoothing.</a:t>
            </a:r>
            <a:endParaRPr kumimoji="1" lang="ja-JP" altLang="en-US" dirty="0" smtClean="0">
              <a:solidFill>
                <a:srgbClr val="0000FF"/>
              </a:solidFill>
            </a:endParaRPr>
          </a:p>
          <a:p>
            <a:r>
              <a:rPr kumimoji="1" lang="en-US" altLang="ja-JP" dirty="0" smtClean="0"/>
              <a:t>The left</a:t>
            </a:r>
            <a:r>
              <a:rPr kumimoji="1" lang="en-US" altLang="ja-JP" baseline="0" dirty="0" smtClean="0"/>
              <a:t> image is a result only by local fitting.</a:t>
            </a:r>
          </a:p>
          <a:p>
            <a:r>
              <a:rPr kumimoji="1" lang="en-US" altLang="ja-JP" baseline="0" dirty="0" smtClean="0"/>
              <a:t>By smoothing, we obtained the model in the right figure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This combination enables precise and robust surface reconstruction</a:t>
            </a:r>
            <a:r>
              <a:rPr kumimoji="1" lang="en-US" altLang="ja-JP" baseline="0" dirty="0" smtClean="0"/>
              <a:t>.</a:t>
            </a:r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We</a:t>
            </a:r>
            <a:r>
              <a:rPr kumimoji="1" lang="en-US" altLang="ja-JP" baseline="0" dirty="0" smtClean="0"/>
              <a:t> smooth local approximation functions</a:t>
            </a:r>
          </a:p>
          <a:p>
            <a:pPr defTabSz="922264">
              <a:defRPr/>
            </a:pPr>
            <a:r>
              <a:rPr kumimoji="1" lang="en-US" altLang="ja-JP" baseline="0" dirty="0" smtClean="0"/>
              <a:t> with </a:t>
            </a:r>
            <a:r>
              <a:rPr lang="en-US" altLang="ja-JP" dirty="0" err="1" smtClean="0"/>
              <a:t>Laplacian</a:t>
            </a:r>
            <a:r>
              <a:rPr lang="en-US" altLang="ja-JP" dirty="0" smtClean="0"/>
              <a:t> and Divergence operators for a spherical cover</a:t>
            </a:r>
            <a:r>
              <a:rPr kumimoji="1" lang="en-US" altLang="ja-JP" baseline="0" dirty="0" smtClean="0"/>
              <a:t> 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/>
              <a:t>We derived</a:t>
            </a:r>
            <a:r>
              <a:rPr lang="en-US" altLang="ja-JP" baseline="0" dirty="0" smtClean="0"/>
              <a:t> these operators </a:t>
            </a:r>
          </a:p>
          <a:p>
            <a:r>
              <a:rPr kumimoji="1" lang="en-US" altLang="ja-JP" baseline="0" dirty="0" smtClean="0"/>
              <a:t>similarly to the </a:t>
            </a:r>
            <a:r>
              <a:rPr kumimoji="1" lang="en-US" altLang="ja-JP" dirty="0" smtClean="0"/>
              <a:t>tetrahedral mesh version </a:t>
            </a:r>
            <a:r>
              <a:rPr lang="en-US" altLang="ja-JP" sz="1800" dirty="0" smtClean="0"/>
              <a:t>by Tong.</a:t>
            </a:r>
            <a:endParaRPr lang="ja-JP" altLang="en-US" sz="18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Here is an example of the</a:t>
            </a:r>
            <a:r>
              <a:rPr kumimoji="1" lang="en-US" altLang="ja-JP" baseline="0" dirty="0" smtClean="0"/>
              <a:t> result.</a:t>
            </a:r>
            <a:endParaRPr kumimoji="1" lang="en-US" altLang="ja-JP" dirty="0" smtClean="0"/>
          </a:p>
          <a:p>
            <a:r>
              <a:rPr kumimoji="1" lang="en-US" altLang="ja-JP" dirty="0" smtClean="0"/>
              <a:t>We compared our result with</a:t>
            </a:r>
            <a:r>
              <a:rPr kumimoji="1" lang="en-US" altLang="ja-JP" baseline="0" dirty="0" smtClean="0"/>
              <a:t> Poisson surface reconstruction by </a:t>
            </a:r>
            <a:r>
              <a:rPr kumimoji="1" lang="en-US" altLang="ja-JP" baseline="0" dirty="0" err="1" smtClean="0"/>
              <a:t>Kazhdan</a:t>
            </a:r>
            <a:r>
              <a:rPr kumimoji="1" lang="en-US" altLang="ja-JP" baseline="0" dirty="0" smtClean="0"/>
              <a:t>.</a:t>
            </a:r>
          </a:p>
          <a:p>
            <a:pPr defTabSz="922264">
              <a:defRPr/>
            </a:pPr>
            <a:r>
              <a:rPr kumimoji="1" lang="en-US" altLang="ja-JP" dirty="0" smtClean="0"/>
              <a:t>Highly curved regions are shrunk in the result by </a:t>
            </a:r>
            <a:r>
              <a:rPr kumimoji="1" lang="en-US" altLang="ja-JP" baseline="0" dirty="0" smtClean="0"/>
              <a:t>Poisson surface reconstruction</a:t>
            </a:r>
            <a:r>
              <a:rPr kumimoji="1" lang="en-US" altLang="ja-JP" dirty="0" smtClean="0"/>
              <a:t>.</a:t>
            </a:r>
          </a:p>
          <a:p>
            <a:r>
              <a:rPr kumimoji="1" lang="en-US" altLang="ja-JP" baseline="0" dirty="0" smtClean="0"/>
              <a:t>But our approach gives more precise result</a:t>
            </a:r>
            <a:r>
              <a:rPr kumimoji="1" lang="en-US" altLang="ja-JP" baseline="0" dirty="0" smtClean="0"/>
              <a:t>.</a:t>
            </a:r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9AB93-9E18-47F2-940F-58FCA120C81B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6210-5C50-462D-AE7E-28F9CC5A7DFA}" type="datetime1">
              <a:rPr kumimoji="1" lang="ja-JP" altLang="en-US" smtClean="0"/>
              <a:pPr/>
              <a:t>2009/7/20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72E6-C905-474F-BD1E-94C54F34079C}" type="datetime1">
              <a:rPr kumimoji="1" lang="ja-JP" altLang="en-US" smtClean="0"/>
              <a:pPr/>
              <a:t>2009/7/20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F2652-8E99-4CCD-B854-A0AD033DA2B9}" type="datetime1">
              <a:rPr kumimoji="1" lang="ja-JP" altLang="en-US" smtClean="0"/>
              <a:pPr/>
              <a:t>2009/7/20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7158" y="115958"/>
            <a:ext cx="8429684" cy="884150"/>
          </a:xfrm>
        </p:spPr>
        <p:txBody>
          <a:bodyPr/>
          <a:lstStyle>
            <a:lvl1pPr algn="l">
              <a:defRPr/>
            </a:lvl1pPr>
          </a:lstStyle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158" y="1129537"/>
            <a:ext cx="8429684" cy="5357850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  <a:lvl2pPr>
              <a:lnSpc>
                <a:spcPct val="85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lvl2pPr>
            <a:lvl3pPr>
              <a:lnSpc>
                <a:spcPct val="85000"/>
              </a:lnSpc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/>
            </a:lvl3pPr>
            <a:lvl4pPr>
              <a:lnSpc>
                <a:spcPct val="85000"/>
              </a:lnSpc>
              <a:buFont typeface="Arial" pitchFamily="34" charset="0"/>
              <a:buChar char="•"/>
              <a:defRPr/>
            </a:lvl4pPr>
            <a:lvl5pPr>
              <a:lnSpc>
                <a:spcPct val="85000"/>
              </a:lnSpc>
              <a:buFont typeface="Arial" pitchFamily="34" charset="0"/>
              <a:buChar char="•"/>
              <a:defRPr/>
            </a:lvl5pPr>
          </a:lstStyle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266EA-3BF3-4EB7-8DCB-12A45408EA68}" type="datetime1">
              <a:rPr kumimoji="1" lang="ja-JP" altLang="en-US" smtClean="0"/>
              <a:pPr/>
              <a:t>2009/7/20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>
            <a:lvl1pPr>
              <a:defRPr baseline="0">
                <a:solidFill>
                  <a:srgbClr val="6600FF"/>
                </a:solidFill>
              </a:defRPr>
            </a:lvl1pPr>
          </a:lstStyle>
          <a:p>
            <a:fld id="{5DC73789-92D7-4516-BDE3-20EFBD134D97}" type="slidenum">
              <a:rPr lang="ja-JP" altLang="en-US" smtClean="0"/>
              <a:pPr/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4CE7-A7C4-4034-8845-D1BBD041F7EB}" type="datetime1">
              <a:rPr kumimoji="1" lang="ja-JP" altLang="en-US" smtClean="0"/>
              <a:pPr/>
              <a:t>2009/7/20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6A91-1DC3-4198-A7A7-1B565AB276B2}" type="datetime1">
              <a:rPr kumimoji="1" lang="ja-JP" altLang="en-US" smtClean="0"/>
              <a:pPr/>
              <a:t>2009/7/20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9A752-EE74-49A5-BA96-E973F97730D2}" type="datetime1">
              <a:rPr kumimoji="1" lang="ja-JP" altLang="en-US" smtClean="0"/>
              <a:pPr/>
              <a:t>2009/7/20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5B81-6C88-486B-9F1A-93281C080572}" type="datetime1">
              <a:rPr kumimoji="1" lang="ja-JP" altLang="en-US" smtClean="0"/>
              <a:pPr/>
              <a:t>2009/7/20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3817D-2D8F-4A26-97AA-F2704A474750}" type="datetime1">
              <a:rPr kumimoji="1" lang="ja-JP" altLang="en-US" smtClean="0"/>
              <a:pPr/>
              <a:t>2009/7/20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91D57-7296-48E6-96BD-18E107B47163}" type="datetime1">
              <a:rPr kumimoji="1" lang="ja-JP" altLang="en-US" smtClean="0"/>
              <a:pPr/>
              <a:t>2009/7/20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E906E-2849-43E5-BFAA-0C95C1A20838}" type="datetime1">
              <a:rPr kumimoji="1" lang="ja-JP" altLang="en-US" smtClean="0"/>
              <a:pPr/>
              <a:t>2009/7/20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C0337-072F-433A-8641-783F85BBA5B9}" type="datetime1">
              <a:rPr kumimoji="1" lang="ja-JP" altLang="en-US" smtClean="0"/>
              <a:pPr/>
              <a:t>2009/7/20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73789-92D7-4516-BDE3-20EFBD134D9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4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4" Type="http://schemas.openxmlformats.org/officeDocument/2006/relationships/tags" Target="../tags/tag5.xm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openxmlformats.org/officeDocument/2006/relationships/image" Target="../media/image38.png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36.png"/><Relationship Id="rId5" Type="http://schemas.openxmlformats.org/officeDocument/2006/relationships/tags" Target="../tags/tag10.xml"/><Relationship Id="rId10" Type="http://schemas.openxmlformats.org/officeDocument/2006/relationships/image" Target="../media/image35.png"/><Relationship Id="rId4" Type="http://schemas.openxmlformats.org/officeDocument/2006/relationships/tags" Target="../tags/tag9.xml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tags" Target="../tags/tag25.xml"/><Relationship Id="rId18" Type="http://schemas.openxmlformats.org/officeDocument/2006/relationships/tags" Target="../tags/tag30.xml"/><Relationship Id="rId26" Type="http://schemas.openxmlformats.org/officeDocument/2006/relationships/image" Target="../media/image29.png"/><Relationship Id="rId3" Type="http://schemas.openxmlformats.org/officeDocument/2006/relationships/tags" Target="../tags/tag15.xml"/><Relationship Id="rId21" Type="http://schemas.openxmlformats.org/officeDocument/2006/relationships/notesSlide" Target="../notesSlides/notesSlide18.xml"/><Relationship Id="rId34" Type="http://schemas.openxmlformats.org/officeDocument/2006/relationships/image" Target="../media/image52.png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17" Type="http://schemas.openxmlformats.org/officeDocument/2006/relationships/tags" Target="../tags/tag29.xml"/><Relationship Id="rId25" Type="http://schemas.openxmlformats.org/officeDocument/2006/relationships/image" Target="../media/image44.png"/><Relationship Id="rId33" Type="http://schemas.openxmlformats.org/officeDocument/2006/relationships/image" Target="../media/image51.png"/><Relationship Id="rId2" Type="http://schemas.openxmlformats.org/officeDocument/2006/relationships/tags" Target="../tags/tag14.xml"/><Relationship Id="rId16" Type="http://schemas.openxmlformats.org/officeDocument/2006/relationships/tags" Target="../tags/tag28.xml"/><Relationship Id="rId20" Type="http://schemas.openxmlformats.org/officeDocument/2006/relationships/slideLayout" Target="../slideLayouts/slideLayout2.xml"/><Relationship Id="rId29" Type="http://schemas.openxmlformats.org/officeDocument/2006/relationships/image" Target="../media/image47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24" Type="http://schemas.openxmlformats.org/officeDocument/2006/relationships/image" Target="../media/image43.png"/><Relationship Id="rId32" Type="http://schemas.openxmlformats.org/officeDocument/2006/relationships/image" Target="../media/image50.png"/><Relationship Id="rId5" Type="http://schemas.openxmlformats.org/officeDocument/2006/relationships/tags" Target="../tags/tag17.xml"/><Relationship Id="rId15" Type="http://schemas.openxmlformats.org/officeDocument/2006/relationships/tags" Target="../tags/tag27.xml"/><Relationship Id="rId23" Type="http://schemas.openxmlformats.org/officeDocument/2006/relationships/image" Target="../media/image42.png"/><Relationship Id="rId28" Type="http://schemas.openxmlformats.org/officeDocument/2006/relationships/image" Target="../media/image46.png"/><Relationship Id="rId10" Type="http://schemas.openxmlformats.org/officeDocument/2006/relationships/tags" Target="../tags/tag22.xml"/><Relationship Id="rId19" Type="http://schemas.openxmlformats.org/officeDocument/2006/relationships/tags" Target="../tags/tag31.xml"/><Relationship Id="rId31" Type="http://schemas.openxmlformats.org/officeDocument/2006/relationships/image" Target="../media/image49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tags" Target="../tags/tag26.xml"/><Relationship Id="rId22" Type="http://schemas.openxmlformats.org/officeDocument/2006/relationships/image" Target="../media/image41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image" Target="../media/image52.png"/><Relationship Id="rId17" Type="http://schemas.openxmlformats.org/officeDocument/2006/relationships/image" Target="../media/image58.png"/><Relationship Id="rId2" Type="http://schemas.openxmlformats.org/officeDocument/2006/relationships/tags" Target="../tags/tag33.xml"/><Relationship Id="rId16" Type="http://schemas.openxmlformats.org/officeDocument/2006/relationships/image" Target="../media/image57.png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image" Target="../media/image53.png"/><Relationship Id="rId5" Type="http://schemas.openxmlformats.org/officeDocument/2006/relationships/tags" Target="../tags/tag36.xml"/><Relationship Id="rId15" Type="http://schemas.openxmlformats.org/officeDocument/2006/relationships/image" Target="../media/image56.png"/><Relationship Id="rId10" Type="http://schemas.openxmlformats.org/officeDocument/2006/relationships/notesSlide" Target="../notesSlides/notesSlide19.xml"/><Relationship Id="rId4" Type="http://schemas.openxmlformats.org/officeDocument/2006/relationships/tags" Target="../tags/tag35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image" Target="../media/image61.png"/><Relationship Id="rId18" Type="http://schemas.openxmlformats.org/officeDocument/2006/relationships/image" Target="../media/image65.png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image" Target="../media/image60.png"/><Relationship Id="rId17" Type="http://schemas.openxmlformats.org/officeDocument/2006/relationships/image" Target="../media/image64.png"/><Relationship Id="rId2" Type="http://schemas.openxmlformats.org/officeDocument/2006/relationships/tags" Target="../tags/tag41.xml"/><Relationship Id="rId16" Type="http://schemas.openxmlformats.org/officeDocument/2006/relationships/image" Target="../media/image47.png"/><Relationship Id="rId20" Type="http://schemas.openxmlformats.org/officeDocument/2006/relationships/image" Target="../media/image67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notesSlide" Target="../notesSlides/notesSlide20.xml"/><Relationship Id="rId5" Type="http://schemas.openxmlformats.org/officeDocument/2006/relationships/tags" Target="../tags/tag44.xml"/><Relationship Id="rId15" Type="http://schemas.openxmlformats.org/officeDocument/2006/relationships/image" Target="../media/image63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66.pn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7.png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image" Target="../media/image62.png"/><Relationship Id="rId2" Type="http://schemas.openxmlformats.org/officeDocument/2006/relationships/tags" Target="../tags/tag50.xml"/><Relationship Id="rId16" Type="http://schemas.openxmlformats.org/officeDocument/2006/relationships/image" Target="../media/image72.png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69.png"/><Relationship Id="rId5" Type="http://schemas.openxmlformats.org/officeDocument/2006/relationships/tags" Target="../tags/tag53.xml"/><Relationship Id="rId15" Type="http://schemas.openxmlformats.org/officeDocument/2006/relationships/image" Target="../media/image71.png"/><Relationship Id="rId10" Type="http://schemas.openxmlformats.org/officeDocument/2006/relationships/image" Target="../media/image68.png"/><Relationship Id="rId4" Type="http://schemas.openxmlformats.org/officeDocument/2006/relationships/tags" Target="../tags/tag52.xml"/><Relationship Id="rId9" Type="http://schemas.openxmlformats.org/officeDocument/2006/relationships/notesSlide" Target="../notesSlides/notesSlide21.xml"/><Relationship Id="rId1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13" Type="http://schemas.openxmlformats.org/officeDocument/2006/relationships/image" Target="../media/image76.png"/><Relationship Id="rId3" Type="http://schemas.openxmlformats.org/officeDocument/2006/relationships/tags" Target="../tags/tag5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5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74.png"/><Relationship Id="rId5" Type="http://schemas.openxmlformats.org/officeDocument/2006/relationships/tags" Target="../tags/tag60.xml"/><Relationship Id="rId10" Type="http://schemas.openxmlformats.org/officeDocument/2006/relationships/image" Target="../media/image64.png"/><Relationship Id="rId4" Type="http://schemas.openxmlformats.org/officeDocument/2006/relationships/tags" Target="../tags/tag59.xml"/><Relationship Id="rId9" Type="http://schemas.openxmlformats.org/officeDocument/2006/relationships/image" Target="../media/image73.png"/><Relationship Id="rId1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jpeg"/><Relationship Id="rId3" Type="http://schemas.openxmlformats.org/officeDocument/2006/relationships/tags" Target="../tags/tag64.xml"/><Relationship Id="rId7" Type="http://schemas.openxmlformats.org/officeDocument/2006/relationships/notesSlide" Target="../notesSlides/notesSlide24.xml"/><Relationship Id="rId12" Type="http://schemas.openxmlformats.org/officeDocument/2006/relationships/image" Target="../media/image82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1.png"/><Relationship Id="rId5" Type="http://schemas.openxmlformats.org/officeDocument/2006/relationships/tags" Target="../tags/tag66.xml"/><Relationship Id="rId10" Type="http://schemas.openxmlformats.org/officeDocument/2006/relationships/image" Target="../media/image70.png"/><Relationship Id="rId4" Type="http://schemas.openxmlformats.org/officeDocument/2006/relationships/tags" Target="../tags/tag65.xml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9.png"/><Relationship Id="rId3" Type="http://schemas.openxmlformats.org/officeDocument/2006/relationships/tags" Target="../tags/tag69.xml"/><Relationship Id="rId7" Type="http://schemas.openxmlformats.org/officeDocument/2006/relationships/tags" Target="../tags/tag73.xml"/><Relationship Id="rId12" Type="http://schemas.openxmlformats.org/officeDocument/2006/relationships/image" Target="../media/image88.png"/><Relationship Id="rId2" Type="http://schemas.openxmlformats.org/officeDocument/2006/relationships/tags" Target="../tags/tag68.xml"/><Relationship Id="rId16" Type="http://schemas.openxmlformats.org/officeDocument/2006/relationships/image" Target="../media/image91.png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image" Target="../media/image64.png"/><Relationship Id="rId5" Type="http://schemas.openxmlformats.org/officeDocument/2006/relationships/tags" Target="../tags/tag71.xml"/><Relationship Id="rId15" Type="http://schemas.openxmlformats.org/officeDocument/2006/relationships/image" Target="../media/image71.png"/><Relationship Id="rId10" Type="http://schemas.openxmlformats.org/officeDocument/2006/relationships/image" Target="../media/image62.png"/><Relationship Id="rId4" Type="http://schemas.openxmlformats.org/officeDocument/2006/relationships/tags" Target="../tags/tag70.xml"/><Relationship Id="rId9" Type="http://schemas.openxmlformats.org/officeDocument/2006/relationships/notesSlide" Target="../notesSlides/notesSlide27.xml"/><Relationship Id="rId1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tags" Target="../tags/tag76.xml"/><Relationship Id="rId7" Type="http://schemas.openxmlformats.org/officeDocument/2006/relationships/notesSlide" Target="../notesSlides/notesSlide30.xml"/><Relationship Id="rId12" Type="http://schemas.openxmlformats.org/officeDocument/2006/relationships/image" Target="../media/image98.png"/><Relationship Id="rId2" Type="http://schemas.openxmlformats.org/officeDocument/2006/relationships/tags" Target="../tags/tag75.xml"/><Relationship Id="rId16" Type="http://schemas.openxmlformats.org/officeDocument/2006/relationships/image" Target="../media/image102.png"/><Relationship Id="rId1" Type="http://schemas.openxmlformats.org/officeDocument/2006/relationships/tags" Target="../tags/tag7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7.png"/><Relationship Id="rId5" Type="http://schemas.openxmlformats.org/officeDocument/2006/relationships/tags" Target="../tags/tag78.xml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tags" Target="../tags/tag77.xml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6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0.png"/><Relationship Id="rId7" Type="http://schemas.openxmlformats.org/officeDocument/2006/relationships/image" Target="../media/image115.jpeg"/><Relationship Id="rId12" Type="http://schemas.openxmlformats.org/officeDocument/2006/relationships/image" Target="../media/image12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19.jpeg"/><Relationship Id="rId5" Type="http://schemas.openxmlformats.org/officeDocument/2006/relationships/image" Target="../media/image2.png"/><Relationship Id="rId10" Type="http://schemas.openxmlformats.org/officeDocument/2006/relationships/image" Target="../media/image118.jpeg"/><Relationship Id="rId4" Type="http://schemas.openxmlformats.org/officeDocument/2006/relationships/image" Target="../media/image114.png"/><Relationship Id="rId9" Type="http://schemas.openxmlformats.org/officeDocument/2006/relationships/image" Target="../media/image11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pn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jpe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473594" y="1387471"/>
            <a:ext cx="10072726" cy="1470025"/>
          </a:xfrm>
        </p:spPr>
        <p:txBody>
          <a:bodyPr>
            <a:normAutofit fontScale="90000"/>
          </a:bodyPr>
          <a:lstStyle/>
          <a:p>
            <a:r>
              <a:rPr lang="en-US" altLang="ja-JP" sz="4900" b="1" i="1" dirty="0" smtClean="0">
                <a:solidFill>
                  <a:schemeClr val="accent1">
                    <a:lumMod val="50000"/>
                  </a:schemeClr>
                </a:solidFill>
              </a:rPr>
              <a:t>Smoothing</a:t>
            </a:r>
            <a:r>
              <a:rPr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en-US" altLang="ja-JP" sz="4900" b="1" i="1" dirty="0" smtClean="0">
                <a:solidFill>
                  <a:schemeClr val="accent2">
                    <a:lumMod val="50000"/>
                  </a:schemeClr>
                </a:solidFill>
              </a:rPr>
              <a:t>Partition </a:t>
            </a:r>
            <a:r>
              <a:rPr lang="en-US" altLang="ja-JP" sz="4900" b="1" i="1" dirty="0">
                <a:solidFill>
                  <a:schemeClr val="accent2">
                    <a:lumMod val="50000"/>
                  </a:schemeClr>
                </a:solidFill>
              </a:rPr>
              <a:t>of Unity</a:t>
            </a:r>
            <a:r>
              <a:rPr lang="en-US" altLang="ja-JP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Implicit </a:t>
            </a:r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Surfaces</a:t>
            </a:r>
            <a:b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Noise Robust </a:t>
            </a:r>
            <a:r>
              <a:rPr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Surface </a:t>
            </a:r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Reconstruction</a:t>
            </a:r>
            <a:endParaRPr kumimoji="1" lang="ja-JP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57158" y="3886200"/>
            <a:ext cx="8572560" cy="1752600"/>
          </a:xfrm>
        </p:spPr>
        <p:txBody>
          <a:bodyPr/>
          <a:lstStyle/>
          <a:p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Yukie </a:t>
            </a:r>
            <a:r>
              <a:rPr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Nagai    Yutaka </a:t>
            </a:r>
            <a:r>
              <a:rPr lang="en-US" altLang="ja-JP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Ohtake</a:t>
            </a:r>
            <a:r>
              <a:rPr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lang="en-US" altLang="ja-JP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Hiromasa</a:t>
            </a:r>
            <a:r>
              <a:rPr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Suzuki</a:t>
            </a:r>
            <a:endParaRPr lang="en-US" altLang="ja-JP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909" t="14333" r="27606" b="61000"/>
          <a:stretch>
            <a:fillRect/>
          </a:stretch>
        </p:blipFill>
        <p:spPr bwMode="auto">
          <a:xfrm>
            <a:off x="3436945" y="4749815"/>
            <a:ext cx="2278063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Research\MyPapers\SGP09\Final\Picture\lion-dog\lion-smotth.bm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55000" contrast="-70000"/>
          </a:blip>
          <a:srcRect/>
          <a:stretch>
            <a:fillRect/>
          </a:stretch>
        </p:blipFill>
        <p:spPr bwMode="auto">
          <a:xfrm>
            <a:off x="4429125" y="2622772"/>
            <a:ext cx="4071965" cy="3878062"/>
          </a:xfrm>
          <a:prstGeom prst="rect">
            <a:avLst/>
          </a:prstGeom>
          <a:noFill/>
        </p:spPr>
      </p:pic>
      <p:sp>
        <p:nvSpPr>
          <p:cNvPr id="6" name="円/楕円 5"/>
          <p:cNvSpPr/>
          <p:nvPr/>
        </p:nvSpPr>
        <p:spPr>
          <a:xfrm>
            <a:off x="285720" y="1571612"/>
            <a:ext cx="571504" cy="571504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plastic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285720" y="1071546"/>
            <a:ext cx="571504" cy="571504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285720" y="2071678"/>
            <a:ext cx="571504" cy="571504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285720" y="2571744"/>
            <a:ext cx="571504" cy="571504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Outline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Introduction 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dirty="0" smtClean="0"/>
              <a:t>Algorithm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dirty="0" smtClean="0"/>
              <a:t>Results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Conclusion &amp; Discussion</a:t>
            </a:r>
            <a:endParaRPr kumimoji="1" lang="en-US" altLang="ja-JP" dirty="0" smtClean="0"/>
          </a:p>
          <a:p>
            <a:pPr marL="514350" indent="-514350">
              <a:buFont typeface="+mj-lt"/>
              <a:buAutoNum type="arabicPeriod"/>
            </a:pP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10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円/楕円 17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ホームベース 18"/>
          <p:cNvSpPr/>
          <p:nvPr/>
        </p:nvSpPr>
        <p:spPr>
          <a:xfrm rot="5400000">
            <a:off x="2168620" y="-96975"/>
            <a:ext cx="2020675" cy="4357718"/>
          </a:xfrm>
          <a:prstGeom prst="homePlate">
            <a:avLst>
              <a:gd name="adj" fmla="val 30620"/>
            </a:avLst>
          </a:prstGeom>
          <a:solidFill>
            <a:schemeClr val="accent2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山形 21"/>
          <p:cNvSpPr/>
          <p:nvPr/>
        </p:nvSpPr>
        <p:spPr>
          <a:xfrm rot="5400000">
            <a:off x="2000232" y="1475789"/>
            <a:ext cx="2357452" cy="4357718"/>
          </a:xfrm>
          <a:prstGeom prst="chevron">
            <a:avLst>
              <a:gd name="adj" fmla="val 26133"/>
            </a:avLst>
          </a:prstGeom>
          <a:solidFill>
            <a:schemeClr val="accent1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山形 23"/>
          <p:cNvSpPr/>
          <p:nvPr/>
        </p:nvSpPr>
        <p:spPr>
          <a:xfrm rot="5400000">
            <a:off x="1964537" y="3260882"/>
            <a:ext cx="2428844" cy="4357718"/>
          </a:xfrm>
          <a:prstGeom prst="chevron">
            <a:avLst>
              <a:gd name="adj" fmla="val 25027"/>
            </a:avLst>
          </a:prstGeom>
          <a:solidFill>
            <a:srgbClr val="99FF66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Overview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76542" y="3017343"/>
            <a:ext cx="250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Smoothing</a:t>
            </a:r>
            <a:endParaRPr kumimoji="1" lang="ja-JP" altLang="en-US" sz="4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246662" y="4741965"/>
            <a:ext cx="3786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Mesh generation</a:t>
            </a:r>
            <a:endParaRPr kumimoji="1" lang="ja-JP" altLang="en-US" sz="4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571619" y="1235855"/>
            <a:ext cx="3143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 generation</a:t>
            </a:r>
            <a:endParaRPr kumimoji="1" lang="ja-JP" altLang="en-US" sz="4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214413" y="1939279"/>
            <a:ext cx="450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kumimoji="1"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enerate initial spherical cover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214414" y="3582353"/>
            <a:ext cx="3857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Iterative smoothing for local functions</a:t>
            </a:r>
            <a:endParaRPr kumimoji="1" lang="ja-JP" altLang="en-US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928662" y="5394562"/>
            <a:ext cx="4429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Implicit surface </a:t>
            </a:r>
            <a:r>
              <a:rPr lang="en-US" altLang="ja-JP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polygonization</a:t>
            </a:r>
            <a:endParaRPr lang="en-US" altLang="ja-JP" sz="24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ja-JP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SurfaceNets</a:t>
            </a:r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[Gibson 98]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5643570" y="3675398"/>
            <a:ext cx="3429024" cy="2688740"/>
            <a:chOff x="5572132" y="3000372"/>
            <a:chExt cx="3429024" cy="2688740"/>
          </a:xfrm>
        </p:grpSpPr>
        <p:sp>
          <p:nvSpPr>
            <p:cNvPr id="26" name="正方形/長方形 25"/>
            <p:cNvSpPr/>
            <p:nvPr/>
          </p:nvSpPr>
          <p:spPr>
            <a:xfrm rot="10800000">
              <a:off x="5572132" y="3000372"/>
              <a:ext cx="3071834" cy="2286016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 l="-50000" t="-50000" r="-50000" b="-50000"/>
              </a:stretch>
            </a:blipFill>
            <a:ln w="38100">
              <a:solidFill>
                <a:schemeClr val="accent1">
                  <a:lumMod val="75000"/>
                </a:schemeClr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3" name="Picture 3" descr="J:\Research\MyPapers\SGP09\Final\Picture\block\block-aniso.bmp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929454" y="3896982"/>
              <a:ext cx="2071702" cy="1792130"/>
            </a:xfrm>
            <a:prstGeom prst="rect">
              <a:avLst/>
            </a:prstGeom>
            <a:noFill/>
          </p:spPr>
        </p:pic>
      </p:grpSp>
      <p:grpSp>
        <p:nvGrpSpPr>
          <p:cNvPr id="30" name="グループ化 29"/>
          <p:cNvGrpSpPr/>
          <p:nvPr/>
        </p:nvGrpSpPr>
        <p:grpSpPr>
          <a:xfrm>
            <a:off x="5643570" y="1103630"/>
            <a:ext cx="3364969" cy="2668306"/>
            <a:chOff x="5572132" y="428604"/>
            <a:chExt cx="3364969" cy="2668306"/>
          </a:xfrm>
        </p:grpSpPr>
        <p:sp>
          <p:nvSpPr>
            <p:cNvPr id="21" name="正方形/長方形 20"/>
            <p:cNvSpPr/>
            <p:nvPr/>
          </p:nvSpPr>
          <p:spPr>
            <a:xfrm rot="10800000">
              <a:off x="5572132" y="428604"/>
              <a:ext cx="3071834" cy="2286016"/>
            </a:xfrm>
            <a:prstGeom prst="rect">
              <a:avLst/>
            </a:prstGeom>
            <a:blipFill dpi="0" rotWithShape="1">
              <a:blip r:embed="rId5" cstate="print"/>
              <a:srcRect/>
              <a:stretch>
                <a:fillRect l="-50000" t="-50000" r="-50000" b="-50000"/>
              </a:stretch>
            </a:blipFill>
            <a:ln w="38100">
              <a:solidFill>
                <a:schemeClr val="accent1">
                  <a:lumMod val="75000"/>
                </a:schemeClr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7" name="Picture 2" descr="J:\Research\MyPapers\SGP09\Final\Picture\block\block-init.bmp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858016" y="1285860"/>
              <a:ext cx="2079085" cy="181105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円/楕円 17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ホームベース 18"/>
          <p:cNvSpPr/>
          <p:nvPr/>
        </p:nvSpPr>
        <p:spPr>
          <a:xfrm rot="5400000">
            <a:off x="2168620" y="-96975"/>
            <a:ext cx="2020675" cy="4357718"/>
          </a:xfrm>
          <a:prstGeom prst="homePlate">
            <a:avLst>
              <a:gd name="adj" fmla="val 30620"/>
            </a:avLst>
          </a:prstGeom>
          <a:solidFill>
            <a:schemeClr val="accent2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山形 21"/>
          <p:cNvSpPr/>
          <p:nvPr/>
        </p:nvSpPr>
        <p:spPr>
          <a:xfrm rot="5400000">
            <a:off x="2000232" y="1475789"/>
            <a:ext cx="2357452" cy="4357718"/>
          </a:xfrm>
          <a:prstGeom prst="chevron">
            <a:avLst>
              <a:gd name="adj" fmla="val 26133"/>
            </a:avLst>
          </a:prstGeom>
          <a:solidFill>
            <a:schemeClr val="bg1">
              <a:lumMod val="65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山形 23"/>
          <p:cNvSpPr/>
          <p:nvPr/>
        </p:nvSpPr>
        <p:spPr>
          <a:xfrm rot="5400000">
            <a:off x="1964537" y="3260882"/>
            <a:ext cx="2428844" cy="4357718"/>
          </a:xfrm>
          <a:prstGeom prst="chevron">
            <a:avLst>
              <a:gd name="adj" fmla="val 25027"/>
            </a:avLst>
          </a:prstGeom>
          <a:solidFill>
            <a:schemeClr val="bg1">
              <a:lumMod val="65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Overview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76542" y="3017343"/>
            <a:ext cx="250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Smoothing</a:t>
            </a:r>
            <a:endParaRPr kumimoji="1" lang="ja-JP" altLang="en-US" sz="4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246662" y="4741965"/>
            <a:ext cx="3786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Mesh generation</a:t>
            </a:r>
            <a:endParaRPr kumimoji="1" lang="ja-JP" altLang="en-US" sz="4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571619" y="1235855"/>
            <a:ext cx="3143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 generation</a:t>
            </a:r>
            <a:endParaRPr kumimoji="1" lang="ja-JP" altLang="en-US" sz="4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214413" y="1939279"/>
            <a:ext cx="450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kumimoji="1"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enerate initial spherical cover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214414" y="3582353"/>
            <a:ext cx="3857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Iterative smoothing for local functions</a:t>
            </a:r>
            <a:endParaRPr kumimoji="1" lang="ja-JP" altLang="en-US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928662" y="5394562"/>
            <a:ext cx="4429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Implicit surface </a:t>
            </a:r>
            <a:r>
              <a:rPr lang="en-US" altLang="ja-JP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polygonization</a:t>
            </a:r>
            <a:endParaRPr lang="en-US" altLang="ja-JP" sz="24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ja-JP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SurfaceNets</a:t>
            </a:r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[Gibson 98]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5643570" y="3675398"/>
            <a:ext cx="3429024" cy="2688740"/>
            <a:chOff x="5572132" y="3000372"/>
            <a:chExt cx="3429024" cy="2688740"/>
          </a:xfrm>
        </p:grpSpPr>
        <p:sp>
          <p:nvSpPr>
            <p:cNvPr id="31" name="正方形/長方形 30"/>
            <p:cNvSpPr/>
            <p:nvPr/>
          </p:nvSpPr>
          <p:spPr>
            <a:xfrm rot="10800000">
              <a:off x="5572132" y="3000372"/>
              <a:ext cx="3071834" cy="2286016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 l="-50000" t="-50000" r="-50000" b="-50000"/>
              </a:stretch>
            </a:blipFill>
            <a:ln w="38100">
              <a:solidFill>
                <a:schemeClr val="accent1">
                  <a:lumMod val="75000"/>
                </a:schemeClr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2" name="Picture 3" descr="J:\Research\MyPapers\SGP09\Final\Picture\block\block-aniso.bmp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929454" y="3896982"/>
              <a:ext cx="2071702" cy="1792130"/>
            </a:xfrm>
            <a:prstGeom prst="rect">
              <a:avLst/>
            </a:prstGeom>
            <a:noFill/>
          </p:spPr>
        </p:pic>
      </p:grpSp>
      <p:grpSp>
        <p:nvGrpSpPr>
          <p:cNvPr id="33" name="グループ化 32"/>
          <p:cNvGrpSpPr/>
          <p:nvPr/>
        </p:nvGrpSpPr>
        <p:grpSpPr>
          <a:xfrm>
            <a:off x="5643570" y="1103630"/>
            <a:ext cx="3364969" cy="2668306"/>
            <a:chOff x="5572132" y="428604"/>
            <a:chExt cx="3364969" cy="2668306"/>
          </a:xfrm>
        </p:grpSpPr>
        <p:sp>
          <p:nvSpPr>
            <p:cNvPr id="35" name="正方形/長方形 34"/>
            <p:cNvSpPr/>
            <p:nvPr/>
          </p:nvSpPr>
          <p:spPr>
            <a:xfrm rot="10800000">
              <a:off x="5572132" y="428604"/>
              <a:ext cx="3071834" cy="2286016"/>
            </a:xfrm>
            <a:prstGeom prst="rect">
              <a:avLst/>
            </a:prstGeom>
            <a:blipFill dpi="0" rotWithShape="1">
              <a:blip r:embed="rId5" cstate="print"/>
              <a:srcRect/>
              <a:stretch>
                <a:fillRect l="-50000" t="-50000" r="-50000" b="-50000"/>
              </a:stretch>
            </a:blipFill>
            <a:ln w="38100">
              <a:solidFill>
                <a:schemeClr val="accent1">
                  <a:lumMod val="75000"/>
                </a:schemeClr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8" name="Picture 2" descr="J:\Research\MyPapers\SGP09\Final\Picture\block\block-init.bmp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858016" y="1285860"/>
              <a:ext cx="2079085" cy="181105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円/楕円 38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4" name="Picture 2" descr="J:\Research\MyPapers\SGP09\Picture\2DPUwithInput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2744181"/>
            <a:ext cx="4500594" cy="4042405"/>
          </a:xfrm>
          <a:prstGeom prst="rect">
            <a:avLst/>
          </a:prstGeom>
          <a:noFill/>
        </p:spPr>
      </p:pic>
      <p:sp>
        <p:nvSpPr>
          <p:cNvPr id="32" name="角丸四角形吹き出し 31"/>
          <p:cNvSpPr/>
          <p:nvPr/>
        </p:nvSpPr>
        <p:spPr>
          <a:xfrm>
            <a:off x="4857752" y="3000372"/>
            <a:ext cx="3714776" cy="3571900"/>
          </a:xfrm>
          <a:prstGeom prst="wedgeRoundRectCallout">
            <a:avLst>
              <a:gd name="adj1" fmla="val -80859"/>
              <a:gd name="adj2" fmla="val 1757"/>
              <a:gd name="adj3" fmla="val 16667"/>
            </a:avLst>
          </a:prstGeom>
          <a:solidFill>
            <a:srgbClr val="FFFFFF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Partition of Unity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Covering a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space with spheres</a:t>
            </a:r>
          </a:p>
          <a:p>
            <a:r>
              <a:rPr lang="en-US" altLang="ja-JP" dirty="0" smtClean="0"/>
              <a:t>Each sphere is associated with					a function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grpSp>
        <p:nvGrpSpPr>
          <p:cNvPr id="10" name="グループ化 31"/>
          <p:cNvGrpSpPr/>
          <p:nvPr/>
        </p:nvGrpSpPr>
        <p:grpSpPr>
          <a:xfrm>
            <a:off x="5180621" y="2899072"/>
            <a:ext cx="3026092" cy="3345017"/>
            <a:chOff x="5537811" y="2899072"/>
            <a:chExt cx="3026092" cy="3345017"/>
          </a:xfrm>
        </p:grpSpPr>
        <p:sp>
          <p:nvSpPr>
            <p:cNvPr id="11" name="Oval 29"/>
            <p:cNvSpPr>
              <a:spLocks noChangeAspect="1" noChangeArrowheads="1"/>
            </p:cNvSpPr>
            <p:nvPr/>
          </p:nvSpPr>
          <p:spPr bwMode="auto">
            <a:xfrm rot="2700000">
              <a:off x="6130776" y="3625971"/>
              <a:ext cx="122238" cy="122237"/>
            </a:xfrm>
            <a:prstGeom prst="ellipse">
              <a:avLst/>
            </a:prstGeom>
            <a:solidFill>
              <a:srgbClr val="000000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  <p:sp>
          <p:nvSpPr>
            <p:cNvPr id="12" name="Oval 38"/>
            <p:cNvSpPr>
              <a:spLocks noChangeAspect="1" noChangeArrowheads="1"/>
            </p:cNvSpPr>
            <p:nvPr/>
          </p:nvSpPr>
          <p:spPr bwMode="auto">
            <a:xfrm rot="2700000">
              <a:off x="6234050" y="3821291"/>
              <a:ext cx="122237" cy="122238"/>
            </a:xfrm>
            <a:prstGeom prst="ellipse">
              <a:avLst/>
            </a:prstGeom>
            <a:solidFill>
              <a:srgbClr val="000000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  <p:sp>
          <p:nvSpPr>
            <p:cNvPr id="13" name="Oval 42"/>
            <p:cNvSpPr>
              <a:spLocks noChangeAspect="1" noChangeArrowheads="1"/>
            </p:cNvSpPr>
            <p:nvPr/>
          </p:nvSpPr>
          <p:spPr bwMode="auto">
            <a:xfrm rot="2700000">
              <a:off x="8132251" y="4641862"/>
              <a:ext cx="122238" cy="122238"/>
            </a:xfrm>
            <a:prstGeom prst="ellipse">
              <a:avLst/>
            </a:prstGeom>
            <a:solidFill>
              <a:srgbClr val="000000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  <p:sp>
          <p:nvSpPr>
            <p:cNvPr id="14" name="Oval 7"/>
            <p:cNvSpPr>
              <a:spLocks noChangeAspect="1" noChangeArrowheads="1"/>
            </p:cNvSpPr>
            <p:nvPr/>
          </p:nvSpPr>
          <p:spPr bwMode="auto">
            <a:xfrm rot="2700000">
              <a:off x="7045641" y="4064881"/>
              <a:ext cx="122237" cy="12223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  <p:sp>
          <p:nvSpPr>
            <p:cNvPr id="15" name="Oval 8"/>
            <p:cNvSpPr>
              <a:spLocks noChangeAspect="1" noChangeArrowheads="1"/>
            </p:cNvSpPr>
            <p:nvPr/>
          </p:nvSpPr>
          <p:spPr bwMode="auto">
            <a:xfrm rot="2700000">
              <a:off x="7219633" y="4092944"/>
              <a:ext cx="122237" cy="12223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  <p:sp>
          <p:nvSpPr>
            <p:cNvPr id="16" name="Oval 9"/>
            <p:cNvSpPr>
              <a:spLocks noChangeAspect="1" noChangeArrowheads="1"/>
            </p:cNvSpPr>
            <p:nvPr/>
          </p:nvSpPr>
          <p:spPr bwMode="auto">
            <a:xfrm rot="2700000">
              <a:off x="7609151" y="4231015"/>
              <a:ext cx="122238" cy="12223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  <p:sp>
          <p:nvSpPr>
            <p:cNvPr id="17" name="Oval 11"/>
            <p:cNvSpPr>
              <a:spLocks noChangeAspect="1" noChangeArrowheads="1"/>
            </p:cNvSpPr>
            <p:nvPr/>
          </p:nvSpPr>
          <p:spPr bwMode="auto">
            <a:xfrm rot="2700000">
              <a:off x="6821134" y="3961608"/>
              <a:ext cx="122237" cy="12223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  <p:sp>
          <p:nvSpPr>
            <p:cNvPr id="18" name="Oval 13"/>
            <p:cNvSpPr>
              <a:spLocks noChangeAspect="1" noChangeArrowheads="1"/>
            </p:cNvSpPr>
            <p:nvPr/>
          </p:nvSpPr>
          <p:spPr bwMode="auto">
            <a:xfrm rot="2700000">
              <a:off x="7876314" y="4495933"/>
              <a:ext cx="122237" cy="12223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  <p:sp>
          <p:nvSpPr>
            <p:cNvPr id="19" name="Oval 15"/>
            <p:cNvSpPr>
              <a:spLocks noChangeAspect="1" noChangeArrowheads="1"/>
            </p:cNvSpPr>
            <p:nvPr/>
          </p:nvSpPr>
          <p:spPr bwMode="auto">
            <a:xfrm rot="2700000">
              <a:off x="6543868" y="3985181"/>
              <a:ext cx="122238" cy="12223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  <p:sp>
          <p:nvSpPr>
            <p:cNvPr id="20" name="Oval 17"/>
            <p:cNvSpPr>
              <a:spLocks noChangeAspect="1" noChangeArrowheads="1"/>
            </p:cNvSpPr>
            <p:nvPr/>
          </p:nvSpPr>
          <p:spPr bwMode="auto">
            <a:xfrm rot="2700000">
              <a:off x="7404851" y="4284897"/>
              <a:ext cx="122237" cy="12223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  <p:sp>
          <p:nvSpPr>
            <p:cNvPr id="21" name="Oval 22"/>
            <p:cNvSpPr>
              <a:spLocks noChangeArrowheads="1"/>
            </p:cNvSpPr>
            <p:nvPr/>
          </p:nvSpPr>
          <p:spPr bwMode="auto">
            <a:xfrm rot="2700000">
              <a:off x="5537811" y="3217997"/>
              <a:ext cx="3026092" cy="3026092"/>
            </a:xfrm>
            <a:prstGeom prst="ellipse">
              <a:avLst/>
            </a:prstGeom>
            <a:noFill/>
            <a:ln w="38100">
              <a:solidFill>
                <a:srgbClr val="FF66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 rot="2700000" flipV="1">
              <a:off x="5965437" y="3671613"/>
              <a:ext cx="2622771" cy="1077690"/>
            </a:xfrm>
            <a:prstGeom prst="line">
              <a:avLst/>
            </a:prstGeom>
            <a:noFill/>
            <a:ln w="57150">
              <a:solidFill>
                <a:srgbClr val="66FF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" name="Oval 35"/>
            <p:cNvSpPr>
              <a:spLocks noChangeAspect="1" noChangeArrowheads="1"/>
            </p:cNvSpPr>
            <p:nvPr/>
          </p:nvSpPr>
          <p:spPr bwMode="auto">
            <a:xfrm rot="2700000">
              <a:off x="6971194" y="4688821"/>
              <a:ext cx="151838" cy="151838"/>
            </a:xfrm>
            <a:prstGeom prst="ellipse">
              <a:avLst/>
            </a:prstGeom>
            <a:solidFill>
              <a:srgbClr val="0000FF"/>
            </a:solidFill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  <p:sp>
          <p:nvSpPr>
            <p:cNvPr id="24" name="Oval 42"/>
            <p:cNvSpPr>
              <a:spLocks noChangeAspect="1" noChangeArrowheads="1"/>
            </p:cNvSpPr>
            <p:nvPr/>
          </p:nvSpPr>
          <p:spPr bwMode="auto">
            <a:xfrm rot="2700000">
              <a:off x="8315448" y="4674191"/>
              <a:ext cx="122238" cy="122238"/>
            </a:xfrm>
            <a:prstGeom prst="ellipse">
              <a:avLst/>
            </a:prstGeom>
            <a:solidFill>
              <a:srgbClr val="000000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  <p:sp>
          <p:nvSpPr>
            <p:cNvPr id="25" name="Oval 42"/>
            <p:cNvSpPr>
              <a:spLocks noChangeAspect="1" noChangeArrowheads="1"/>
            </p:cNvSpPr>
            <p:nvPr/>
          </p:nvSpPr>
          <p:spPr bwMode="auto">
            <a:xfrm rot="2700000">
              <a:off x="8272343" y="4544875"/>
              <a:ext cx="122238" cy="122238"/>
            </a:xfrm>
            <a:prstGeom prst="ellipse">
              <a:avLst/>
            </a:prstGeom>
            <a:solidFill>
              <a:schemeClr val="tx1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</p:grpSp>
      <p:pic>
        <p:nvPicPr>
          <p:cNvPr id="26" name="図 25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6345350" y="4817129"/>
            <a:ext cx="260754" cy="245070"/>
          </a:xfrm>
          <a:prstGeom prst="rect">
            <a:avLst/>
          </a:prstGeom>
          <a:noFill/>
        </p:spPr>
      </p:pic>
      <p:pic>
        <p:nvPicPr>
          <p:cNvPr id="27" name="図 26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6901832" y="5252182"/>
            <a:ext cx="245070" cy="228405"/>
          </a:xfrm>
          <a:prstGeom prst="rect">
            <a:avLst/>
          </a:prstGeom>
          <a:noFill/>
        </p:spPr>
      </p:pic>
      <p:cxnSp>
        <p:nvCxnSpPr>
          <p:cNvPr id="28" name="直線コネクタ 27"/>
          <p:cNvCxnSpPr/>
          <p:nvPr/>
        </p:nvCxnSpPr>
        <p:spPr bwMode="auto">
          <a:xfrm rot="16200000" flipH="1">
            <a:off x="6762327" y="4799702"/>
            <a:ext cx="982505" cy="1019946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pic>
        <p:nvPicPr>
          <p:cNvPr id="31" name="図 30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6072198" y="3511527"/>
            <a:ext cx="1502773" cy="326435"/>
          </a:xfrm>
          <a:prstGeom prst="rect">
            <a:avLst/>
          </a:prstGeom>
          <a:noFill/>
        </p:spPr>
      </p:pic>
      <p:pic>
        <p:nvPicPr>
          <p:cNvPr id="34" name="図 33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3096429" y="2102433"/>
            <a:ext cx="3904463" cy="326435"/>
          </a:xfrm>
          <a:prstGeom prst="rect">
            <a:avLst/>
          </a:prstGeom>
          <a:noFill/>
        </p:spPr>
      </p:pic>
      <p:sp>
        <p:nvSpPr>
          <p:cNvPr id="35" name="角丸四角形 34"/>
          <p:cNvSpPr/>
          <p:nvPr/>
        </p:nvSpPr>
        <p:spPr>
          <a:xfrm>
            <a:off x="571472" y="5786454"/>
            <a:ext cx="2857520" cy="571504"/>
          </a:xfrm>
          <a:prstGeom prst="roundRect">
            <a:avLst/>
          </a:prstGeom>
          <a:solidFill>
            <a:srgbClr val="FFFFFF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42909" y="5812713"/>
            <a:ext cx="2842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Points with </a:t>
            </a:r>
            <a:r>
              <a:rPr kumimoji="1" lang="en-US" altLang="ja-JP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normals</a:t>
            </a:r>
            <a:endParaRPr kumimoji="1" lang="ja-JP" altLang="en-US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角丸四角形吹き出し 37"/>
          <p:cNvSpPr/>
          <p:nvPr/>
        </p:nvSpPr>
        <p:spPr>
          <a:xfrm>
            <a:off x="6000792" y="2643182"/>
            <a:ext cx="2714644" cy="714380"/>
          </a:xfrm>
          <a:prstGeom prst="wedgeRoundRectCallout">
            <a:avLst>
              <a:gd name="adj1" fmla="val -43289"/>
              <a:gd name="adj2" fmla="val 82710"/>
              <a:gd name="adj3" fmla="val 16667"/>
            </a:avLst>
          </a:prstGeom>
          <a:solidFill>
            <a:srgbClr val="FFFFFF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087469" y="2714620"/>
            <a:ext cx="2842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Least square fitting</a:t>
            </a:r>
            <a:endParaRPr kumimoji="1" lang="ja-JP" altLang="en-US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J:\Research\MyPapers\SGP09\Final\Picture\3Dsphere.pn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3899" y="357191"/>
            <a:ext cx="1837257" cy="1857363"/>
          </a:xfrm>
          <a:prstGeom prst="rect">
            <a:avLst/>
          </a:prstGeom>
          <a:noFill/>
        </p:spPr>
      </p:pic>
      <p:sp>
        <p:nvSpPr>
          <p:cNvPr id="40" name="テキスト ボックス 39"/>
          <p:cNvSpPr txBox="1"/>
          <p:nvPr/>
        </p:nvSpPr>
        <p:spPr>
          <a:xfrm>
            <a:off x="6378081" y="95156"/>
            <a:ext cx="1714512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3D spherical</a:t>
            </a:r>
          </a:p>
          <a:p>
            <a:pPr>
              <a:lnSpc>
                <a:spcPct val="80000"/>
              </a:lnSpc>
            </a:pPr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cover</a:t>
            </a:r>
            <a:endParaRPr kumimoji="1" lang="ja-JP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円/楕円 93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コンテンツ プレースホルダ 99"/>
          <p:cNvSpPr>
            <a:spLocks noGrp="1"/>
          </p:cNvSpPr>
          <p:nvPr>
            <p:ph idx="1"/>
          </p:nvPr>
        </p:nvSpPr>
        <p:spPr>
          <a:xfrm>
            <a:off x="357158" y="1129537"/>
            <a:ext cx="8429684" cy="2585215"/>
          </a:xfrm>
        </p:spPr>
        <p:txBody>
          <a:bodyPr/>
          <a:lstStyle/>
          <a:p>
            <a:r>
              <a:rPr kumimoji="1" lang="en-US" altLang="ja-JP" dirty="0" smtClean="0"/>
              <a:t>Weighted average of             </a:t>
            </a:r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r>
              <a:rPr lang="en-US" altLang="ja-JP" dirty="0" smtClean="0"/>
              <a:t>Signed distance from the surface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Partition of Unity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83" name="Picture 8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3230" y="1675741"/>
            <a:ext cx="3404262" cy="79470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pSp>
        <p:nvGrpSpPr>
          <p:cNvPr id="113" name="グループ化 112"/>
          <p:cNvGrpSpPr/>
          <p:nvPr/>
        </p:nvGrpSpPr>
        <p:grpSpPr>
          <a:xfrm>
            <a:off x="857224" y="3127055"/>
            <a:ext cx="6500858" cy="4016721"/>
            <a:chOff x="857224" y="2841279"/>
            <a:chExt cx="6500858" cy="4016721"/>
          </a:xfrm>
        </p:grpSpPr>
        <p:sp>
          <p:nvSpPr>
            <p:cNvPr id="62" name="Oval 22"/>
            <p:cNvSpPr>
              <a:spLocks noChangeArrowheads="1"/>
            </p:cNvSpPr>
            <p:nvPr/>
          </p:nvSpPr>
          <p:spPr bwMode="auto">
            <a:xfrm rot="2700000">
              <a:off x="5388119" y="3602178"/>
              <a:ext cx="1870976" cy="1870976"/>
            </a:xfrm>
            <a:prstGeom prst="ellipse">
              <a:avLst/>
            </a:prstGeom>
            <a:noFill/>
            <a:ln w="38100">
              <a:solidFill>
                <a:srgbClr val="FF66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  <p:grpSp>
          <p:nvGrpSpPr>
            <p:cNvPr id="106" name="グループ化 105"/>
            <p:cNvGrpSpPr/>
            <p:nvPr/>
          </p:nvGrpSpPr>
          <p:grpSpPr>
            <a:xfrm>
              <a:off x="857224" y="2841279"/>
              <a:ext cx="6500858" cy="4016721"/>
              <a:chOff x="857224" y="2841279"/>
              <a:chExt cx="6500858" cy="4016721"/>
            </a:xfrm>
          </p:grpSpPr>
          <p:sp>
            <p:nvSpPr>
              <p:cNvPr id="68" name="Oval 22"/>
              <p:cNvSpPr>
                <a:spLocks noChangeArrowheads="1"/>
              </p:cNvSpPr>
              <p:nvPr/>
            </p:nvSpPr>
            <p:spPr bwMode="auto">
              <a:xfrm rot="2700000">
                <a:off x="950572" y="2841279"/>
                <a:ext cx="3026092" cy="3026092"/>
              </a:xfrm>
              <a:prstGeom prst="ellipse">
                <a:avLst/>
              </a:prstGeom>
              <a:noFill/>
              <a:ln w="38100">
                <a:solidFill>
                  <a:srgbClr val="FF66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grpSp>
            <p:nvGrpSpPr>
              <p:cNvPr id="105" name="グループ化 104"/>
              <p:cNvGrpSpPr/>
              <p:nvPr/>
            </p:nvGrpSpPr>
            <p:grpSpPr>
              <a:xfrm>
                <a:off x="857224" y="2862832"/>
                <a:ext cx="6500858" cy="3995168"/>
                <a:chOff x="421641" y="2639662"/>
                <a:chExt cx="7854180" cy="4826865"/>
              </a:xfrm>
            </p:grpSpPr>
            <p:sp>
              <p:nvSpPr>
                <p:cNvPr id="77" name="Oval 22"/>
                <p:cNvSpPr>
                  <a:spLocks noChangeArrowheads="1"/>
                </p:cNvSpPr>
                <p:nvPr/>
              </p:nvSpPr>
              <p:spPr bwMode="auto">
                <a:xfrm rot="2700000" flipH="1">
                  <a:off x="5658092" y="2639662"/>
                  <a:ext cx="1962574" cy="1962574"/>
                </a:xfrm>
                <a:prstGeom prst="ellipse">
                  <a:avLst/>
                </a:prstGeom>
                <a:solidFill>
                  <a:srgbClr val="FFCCFF"/>
                </a:solidFill>
                <a:ln w="381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ea typeface="ＭＳ Ｐゴシック" charset="-128"/>
                  </a:endParaRPr>
                </a:p>
              </p:txBody>
            </p:sp>
            <p:grpSp>
              <p:nvGrpSpPr>
                <p:cNvPr id="34" name="グループ化 49"/>
                <p:cNvGrpSpPr/>
                <p:nvPr/>
              </p:nvGrpSpPr>
              <p:grpSpPr>
                <a:xfrm>
                  <a:off x="1240348" y="3821291"/>
                  <a:ext cx="6343898" cy="975138"/>
                  <a:chOff x="1240348" y="3821291"/>
                  <a:chExt cx="6343898" cy="975138"/>
                </a:xfrm>
                <a:solidFill>
                  <a:schemeClr val="tx1"/>
                </a:solidFill>
              </p:grpSpPr>
              <p:sp>
                <p:nvSpPr>
                  <p:cNvPr id="35" name="Oval 29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2259817" y="4250811"/>
                    <a:ext cx="122238" cy="122237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36" name="Oval 38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5380610" y="3821291"/>
                    <a:ext cx="122237" cy="122238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37" name="Oval 7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6192201" y="4064881"/>
                    <a:ext cx="122237" cy="122237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38" name="Oval 8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6366193" y="4092944"/>
                    <a:ext cx="122237" cy="122238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39" name="Oval 9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6755711" y="4231015"/>
                    <a:ext cx="122238" cy="122238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40" name="Oval 11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5967694" y="3961608"/>
                    <a:ext cx="122237" cy="122237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41" name="Oval 13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7022874" y="4495933"/>
                    <a:ext cx="122237" cy="122237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42" name="Oval 15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5690428" y="3985181"/>
                    <a:ext cx="122238" cy="122237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43" name="Oval 17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6551411" y="4284897"/>
                    <a:ext cx="122237" cy="122237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44" name="Oval 42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7462008" y="4674191"/>
                    <a:ext cx="122238" cy="122238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45" name="Oval 42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7418903" y="4544875"/>
                    <a:ext cx="122238" cy="122238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46" name="Oval 38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2942210" y="4311398"/>
                    <a:ext cx="122237" cy="122238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47" name="Oval 42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4078411" y="4217569"/>
                    <a:ext cx="122238" cy="122238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48" name="Oval 7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3784281" y="4189228"/>
                    <a:ext cx="122237" cy="122237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49" name="Oval 8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3394393" y="4186811"/>
                    <a:ext cx="122237" cy="122238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50" name="Oval 9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4378271" y="4004842"/>
                    <a:ext cx="122238" cy="122238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51" name="Oval 11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2660615" y="4284076"/>
                    <a:ext cx="122237" cy="122237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52" name="Oval 13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4934994" y="3843040"/>
                    <a:ext cx="122237" cy="122237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53" name="Oval 17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1628891" y="4394005"/>
                    <a:ext cx="122237" cy="122237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54" name="Oval 42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4612128" y="4036537"/>
                    <a:ext cx="122238" cy="122238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55" name="Oval 42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4218503" y="4120582"/>
                    <a:ext cx="122238" cy="122238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56" name="Oval 29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1833097" y="4298958"/>
                    <a:ext cx="122238" cy="122237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57" name="Oval 7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3144201" y="4219708"/>
                    <a:ext cx="122237" cy="122237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58" name="Oval 15"/>
                  <p:cNvSpPr>
                    <a:spLocks noChangeAspect="1" noChangeArrowheads="1"/>
                  </p:cNvSpPr>
                  <p:nvPr/>
                </p:nvSpPr>
                <p:spPr bwMode="auto">
                  <a:xfrm rot="2700000">
                    <a:off x="1240348" y="4292408"/>
                    <a:ext cx="122238" cy="122237"/>
                  </a:xfrm>
                  <a:prstGeom prst="ellipse">
                    <a:avLst/>
                  </a:prstGeom>
                  <a:grpFill/>
                  <a:ln w="12700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>
                      <a:ea typeface="ＭＳ Ｐゴシック" charset="-128"/>
                    </a:endParaRPr>
                  </a:p>
                </p:txBody>
              </p:sp>
            </p:grpSp>
            <p:sp>
              <p:nvSpPr>
                <p:cNvPr id="59" name="Oval 22"/>
                <p:cNvSpPr>
                  <a:spLocks noChangeArrowheads="1"/>
                </p:cNvSpPr>
                <p:nvPr/>
              </p:nvSpPr>
              <p:spPr bwMode="auto">
                <a:xfrm rot="2700000">
                  <a:off x="2306931" y="3647143"/>
                  <a:ext cx="3026092" cy="3026092"/>
                </a:xfrm>
                <a:prstGeom prst="ellipse">
                  <a:avLst/>
                </a:prstGeom>
                <a:noFill/>
                <a:ln w="381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ea typeface="ＭＳ Ｐゴシック" charset="-128"/>
                  </a:endParaRPr>
                </a:p>
              </p:txBody>
            </p:sp>
            <p:sp>
              <p:nvSpPr>
                <p:cNvPr id="60" name="Oval 35"/>
                <p:cNvSpPr>
                  <a:spLocks noChangeAspect="1" noChangeArrowheads="1"/>
                </p:cNvSpPr>
                <p:nvPr/>
              </p:nvSpPr>
              <p:spPr bwMode="auto">
                <a:xfrm rot="2700000">
                  <a:off x="3740314" y="5117967"/>
                  <a:ext cx="151838" cy="151838"/>
                </a:xfrm>
                <a:prstGeom prst="ellipse">
                  <a:avLst/>
                </a:prstGeom>
                <a:solidFill>
                  <a:srgbClr val="0000FF"/>
                </a:solidFill>
                <a:ln w="2857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ea typeface="ＭＳ Ｐゴシック" charset="-128"/>
                  </a:endParaRPr>
                </a:p>
              </p:txBody>
            </p:sp>
            <p:sp>
              <p:nvSpPr>
                <p:cNvPr id="61" name="Line 24"/>
                <p:cNvSpPr>
                  <a:spLocks noChangeShapeType="1"/>
                </p:cNvSpPr>
                <p:nvPr/>
              </p:nvSpPr>
              <p:spPr bwMode="auto">
                <a:xfrm rot="2700000" flipV="1">
                  <a:off x="2978152" y="3313112"/>
                  <a:ext cx="1465578" cy="1831973"/>
                </a:xfrm>
                <a:prstGeom prst="line">
                  <a:avLst/>
                </a:prstGeom>
                <a:noFill/>
                <a:ln w="31750">
                  <a:solidFill>
                    <a:srgbClr val="66FF33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3" name="Oval 35"/>
                <p:cNvSpPr>
                  <a:spLocks noChangeAspect="1" noChangeArrowheads="1"/>
                </p:cNvSpPr>
                <p:nvPr/>
              </p:nvSpPr>
              <p:spPr bwMode="auto">
                <a:xfrm rot="2700000">
                  <a:off x="6924567" y="4676008"/>
                  <a:ext cx="151838" cy="151838"/>
                </a:xfrm>
                <a:prstGeom prst="ellipse">
                  <a:avLst/>
                </a:prstGeom>
                <a:solidFill>
                  <a:srgbClr val="0000FF"/>
                </a:solidFill>
                <a:ln w="2857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ea typeface="ＭＳ Ｐゴシック" charset="-128"/>
                  </a:endParaRPr>
                </a:p>
              </p:txBody>
            </p:sp>
            <p:sp>
              <p:nvSpPr>
                <p:cNvPr id="65" name="Oval 22"/>
                <p:cNvSpPr>
                  <a:spLocks noChangeArrowheads="1"/>
                </p:cNvSpPr>
                <p:nvPr/>
              </p:nvSpPr>
              <p:spPr bwMode="auto">
                <a:xfrm rot="2700000">
                  <a:off x="4466376" y="3475776"/>
                  <a:ext cx="2302028" cy="2302028"/>
                </a:xfrm>
                <a:prstGeom prst="ellipse">
                  <a:avLst/>
                </a:prstGeom>
                <a:noFill/>
                <a:ln w="381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ea typeface="ＭＳ Ｐゴシック" charset="-128"/>
                  </a:endParaRPr>
                </a:p>
              </p:txBody>
            </p:sp>
            <p:sp>
              <p:nvSpPr>
                <p:cNvPr id="66" name="Oval 35"/>
                <p:cNvSpPr>
                  <a:spLocks noChangeAspect="1" noChangeArrowheads="1"/>
                </p:cNvSpPr>
                <p:nvPr/>
              </p:nvSpPr>
              <p:spPr bwMode="auto">
                <a:xfrm rot="2700000">
                  <a:off x="5537727" y="4584568"/>
                  <a:ext cx="151838" cy="151838"/>
                </a:xfrm>
                <a:prstGeom prst="ellipse">
                  <a:avLst/>
                </a:prstGeom>
                <a:solidFill>
                  <a:srgbClr val="0000FF"/>
                </a:solidFill>
                <a:ln w="2857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ea typeface="ＭＳ Ｐゴシック" charset="-128"/>
                  </a:endParaRPr>
                </a:p>
              </p:txBody>
            </p:sp>
            <p:sp>
              <p:nvSpPr>
                <p:cNvPr id="69" name="Oval 35"/>
                <p:cNvSpPr>
                  <a:spLocks noChangeAspect="1" noChangeArrowheads="1"/>
                </p:cNvSpPr>
                <p:nvPr/>
              </p:nvSpPr>
              <p:spPr bwMode="auto">
                <a:xfrm rot="2700000">
                  <a:off x="2383955" y="4432167"/>
                  <a:ext cx="151838" cy="151838"/>
                </a:xfrm>
                <a:prstGeom prst="ellipse">
                  <a:avLst/>
                </a:prstGeom>
                <a:solidFill>
                  <a:srgbClr val="0000FF"/>
                </a:solidFill>
                <a:ln w="2857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ea typeface="ＭＳ Ｐゴシック" charset="-128"/>
                  </a:endParaRPr>
                </a:p>
              </p:txBody>
            </p:sp>
            <p:sp>
              <p:nvSpPr>
                <p:cNvPr id="71" name="Oval 22"/>
                <p:cNvSpPr>
                  <a:spLocks noChangeArrowheads="1"/>
                </p:cNvSpPr>
                <p:nvPr/>
              </p:nvSpPr>
              <p:spPr bwMode="auto">
                <a:xfrm rot="2700000">
                  <a:off x="766880" y="3646331"/>
                  <a:ext cx="3820196" cy="3820196"/>
                </a:xfrm>
                <a:prstGeom prst="ellipse">
                  <a:avLst/>
                </a:prstGeom>
                <a:noFill/>
                <a:ln w="381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ea typeface="ＭＳ Ｐゴシック" charset="-128"/>
                  </a:endParaRPr>
                </a:p>
              </p:txBody>
            </p:sp>
            <p:sp>
              <p:nvSpPr>
                <p:cNvPr id="72" name="Oval 35"/>
                <p:cNvSpPr>
                  <a:spLocks noChangeAspect="1" noChangeArrowheads="1"/>
                </p:cNvSpPr>
                <p:nvPr/>
              </p:nvSpPr>
              <p:spPr bwMode="auto">
                <a:xfrm rot="2700000">
                  <a:off x="2597315" y="5514207"/>
                  <a:ext cx="151838" cy="151838"/>
                </a:xfrm>
                <a:prstGeom prst="ellipse">
                  <a:avLst/>
                </a:prstGeom>
                <a:solidFill>
                  <a:srgbClr val="0000FF"/>
                </a:solidFill>
                <a:ln w="2857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ea typeface="ＭＳ Ｐゴシック" charset="-128"/>
                  </a:endParaRPr>
                </a:p>
              </p:txBody>
            </p:sp>
            <p:sp>
              <p:nvSpPr>
                <p:cNvPr id="74" name="Oval 22"/>
                <p:cNvSpPr>
                  <a:spLocks noChangeArrowheads="1"/>
                </p:cNvSpPr>
                <p:nvPr/>
              </p:nvSpPr>
              <p:spPr bwMode="auto">
                <a:xfrm rot="2700000" flipH="1">
                  <a:off x="3067292" y="2822542"/>
                  <a:ext cx="1962574" cy="1962574"/>
                </a:xfrm>
                <a:prstGeom prst="ellipse">
                  <a:avLst/>
                </a:prstGeom>
                <a:noFill/>
                <a:ln w="381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ea typeface="ＭＳ Ｐゴシック" charset="-128"/>
                  </a:endParaRPr>
                </a:p>
              </p:txBody>
            </p:sp>
            <p:sp>
              <p:nvSpPr>
                <p:cNvPr id="75" name="Oval 35"/>
                <p:cNvSpPr>
                  <a:spLocks noChangeAspect="1" noChangeArrowheads="1"/>
                </p:cNvSpPr>
                <p:nvPr/>
              </p:nvSpPr>
              <p:spPr bwMode="auto">
                <a:xfrm rot="2700000">
                  <a:off x="3968916" y="3761607"/>
                  <a:ext cx="151838" cy="151838"/>
                </a:xfrm>
                <a:prstGeom prst="ellipse">
                  <a:avLst/>
                </a:prstGeom>
                <a:solidFill>
                  <a:srgbClr val="0000FF"/>
                </a:solidFill>
                <a:ln w="2857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ea typeface="ＭＳ Ｐゴシック" charset="-128"/>
                  </a:endParaRPr>
                </a:p>
              </p:txBody>
            </p:sp>
            <p:sp>
              <p:nvSpPr>
                <p:cNvPr id="78" name="Oval 35"/>
                <p:cNvSpPr>
                  <a:spLocks noChangeAspect="1" noChangeArrowheads="1"/>
                </p:cNvSpPr>
                <p:nvPr/>
              </p:nvSpPr>
              <p:spPr bwMode="auto">
                <a:xfrm rot="2700000">
                  <a:off x="6559716" y="3578727"/>
                  <a:ext cx="151838" cy="151838"/>
                </a:xfrm>
                <a:prstGeom prst="ellipse">
                  <a:avLst/>
                </a:prstGeom>
                <a:solidFill>
                  <a:srgbClr val="0000FF"/>
                </a:solidFill>
                <a:ln w="2857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ea typeface="ＭＳ Ｐゴシック" charset="-128"/>
                  </a:endParaRPr>
                </a:p>
              </p:txBody>
            </p:sp>
            <p:sp>
              <p:nvSpPr>
                <p:cNvPr id="80" name="Oval 22"/>
                <p:cNvSpPr>
                  <a:spLocks noChangeArrowheads="1"/>
                </p:cNvSpPr>
                <p:nvPr/>
              </p:nvSpPr>
              <p:spPr bwMode="auto">
                <a:xfrm rot="2700000" flipH="1">
                  <a:off x="5008249" y="3955780"/>
                  <a:ext cx="2591698" cy="2591698"/>
                </a:xfrm>
                <a:prstGeom prst="ellipse">
                  <a:avLst/>
                </a:prstGeom>
                <a:noFill/>
                <a:ln w="381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ea typeface="ＭＳ Ｐゴシック" charset="-128"/>
                  </a:endParaRPr>
                </a:p>
              </p:txBody>
            </p:sp>
            <p:sp>
              <p:nvSpPr>
                <p:cNvPr id="81" name="Oval 35"/>
                <p:cNvSpPr>
                  <a:spLocks noChangeAspect="1" noChangeArrowheads="1"/>
                </p:cNvSpPr>
                <p:nvPr/>
              </p:nvSpPr>
              <p:spPr bwMode="auto">
                <a:xfrm rot="2700000">
                  <a:off x="6224435" y="5209407"/>
                  <a:ext cx="151838" cy="151838"/>
                </a:xfrm>
                <a:prstGeom prst="ellipse">
                  <a:avLst/>
                </a:prstGeom>
                <a:solidFill>
                  <a:srgbClr val="0000FF"/>
                </a:solidFill>
                <a:ln w="2857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ea typeface="ＭＳ Ｐゴシック" charset="-128"/>
                  </a:endParaRPr>
                </a:p>
              </p:txBody>
            </p:sp>
            <p:sp>
              <p:nvSpPr>
                <p:cNvPr id="97" name="フリーフォーム 96"/>
                <p:cNvSpPr/>
                <p:nvPr/>
              </p:nvSpPr>
              <p:spPr bwMode="auto">
                <a:xfrm>
                  <a:off x="421641" y="3927831"/>
                  <a:ext cx="7854180" cy="1122026"/>
                </a:xfrm>
                <a:custGeom>
                  <a:avLst/>
                  <a:gdLst>
                    <a:gd name="connsiteX0" fmla="*/ 0 w 7025640"/>
                    <a:gd name="connsiteY0" fmla="*/ 365760 h 990600"/>
                    <a:gd name="connsiteX1" fmla="*/ 1051560 w 7025640"/>
                    <a:gd name="connsiteY1" fmla="*/ 426720 h 990600"/>
                    <a:gd name="connsiteX2" fmla="*/ 2453640 w 7025640"/>
                    <a:gd name="connsiteY2" fmla="*/ 365760 h 990600"/>
                    <a:gd name="connsiteX3" fmla="*/ 3108960 w 7025640"/>
                    <a:gd name="connsiteY3" fmla="*/ 274320 h 990600"/>
                    <a:gd name="connsiteX4" fmla="*/ 3779520 w 7025640"/>
                    <a:gd name="connsiteY4" fmla="*/ 45720 h 990600"/>
                    <a:gd name="connsiteX5" fmla="*/ 4312920 w 7025640"/>
                    <a:gd name="connsiteY5" fmla="*/ 15240 h 990600"/>
                    <a:gd name="connsiteX6" fmla="*/ 4846320 w 7025640"/>
                    <a:gd name="connsiteY6" fmla="*/ 45720 h 990600"/>
                    <a:gd name="connsiteX7" fmla="*/ 5806440 w 7025640"/>
                    <a:gd name="connsiteY7" fmla="*/ 289560 h 990600"/>
                    <a:gd name="connsiteX8" fmla="*/ 6522720 w 7025640"/>
                    <a:gd name="connsiteY8" fmla="*/ 640080 h 990600"/>
                    <a:gd name="connsiteX9" fmla="*/ 7025640 w 7025640"/>
                    <a:gd name="connsiteY9" fmla="*/ 990600 h 990600"/>
                    <a:gd name="connsiteX10" fmla="*/ 7025640 w 7025640"/>
                    <a:gd name="connsiteY10" fmla="*/ 990600 h 990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025640" h="990600">
                      <a:moveTo>
                        <a:pt x="0" y="365760"/>
                      </a:moveTo>
                      <a:cubicBezTo>
                        <a:pt x="321310" y="396240"/>
                        <a:pt x="642620" y="426720"/>
                        <a:pt x="1051560" y="426720"/>
                      </a:cubicBezTo>
                      <a:cubicBezTo>
                        <a:pt x="1460500" y="426720"/>
                        <a:pt x="2110740" y="391160"/>
                        <a:pt x="2453640" y="365760"/>
                      </a:cubicBezTo>
                      <a:cubicBezTo>
                        <a:pt x="2796540" y="340360"/>
                        <a:pt x="2887980" y="327660"/>
                        <a:pt x="3108960" y="274320"/>
                      </a:cubicBezTo>
                      <a:cubicBezTo>
                        <a:pt x="3329940" y="220980"/>
                        <a:pt x="3578860" y="88900"/>
                        <a:pt x="3779520" y="45720"/>
                      </a:cubicBezTo>
                      <a:cubicBezTo>
                        <a:pt x="3980180" y="2540"/>
                        <a:pt x="4135120" y="15240"/>
                        <a:pt x="4312920" y="15240"/>
                      </a:cubicBezTo>
                      <a:cubicBezTo>
                        <a:pt x="4490720" y="15240"/>
                        <a:pt x="4597400" y="0"/>
                        <a:pt x="4846320" y="45720"/>
                      </a:cubicBezTo>
                      <a:cubicBezTo>
                        <a:pt x="5095240" y="91440"/>
                        <a:pt x="5527040" y="190500"/>
                        <a:pt x="5806440" y="289560"/>
                      </a:cubicBezTo>
                      <a:cubicBezTo>
                        <a:pt x="6085840" y="388620"/>
                        <a:pt x="6319520" y="523240"/>
                        <a:pt x="6522720" y="640080"/>
                      </a:cubicBezTo>
                      <a:cubicBezTo>
                        <a:pt x="6725920" y="756920"/>
                        <a:pt x="7025640" y="990600"/>
                        <a:pt x="7025640" y="990600"/>
                      </a:cubicBezTo>
                      <a:lnTo>
                        <a:pt x="7025640" y="990600"/>
                      </a:lnTo>
                    </a:path>
                  </a:pathLst>
                </a:custGeom>
                <a:noFill/>
                <a:ln w="1270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9" name="Line 24"/>
                <p:cNvSpPr>
                  <a:spLocks noChangeShapeType="1"/>
                </p:cNvSpPr>
                <p:nvPr/>
              </p:nvSpPr>
              <p:spPr bwMode="auto">
                <a:xfrm rot="2700000" flipV="1">
                  <a:off x="5654371" y="3841694"/>
                  <a:ext cx="1400920" cy="668128"/>
                </a:xfrm>
                <a:prstGeom prst="line">
                  <a:avLst/>
                </a:prstGeom>
                <a:noFill/>
                <a:ln w="31750" cmpd="sng">
                  <a:solidFill>
                    <a:srgbClr val="66FF33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4" name="Line 24"/>
                <p:cNvSpPr>
                  <a:spLocks noChangeShapeType="1"/>
                </p:cNvSpPr>
                <p:nvPr/>
              </p:nvSpPr>
              <p:spPr bwMode="auto">
                <a:xfrm rot="2700000" flipV="1">
                  <a:off x="6316597" y="4101451"/>
                  <a:ext cx="1880010" cy="758653"/>
                </a:xfrm>
                <a:prstGeom prst="line">
                  <a:avLst/>
                </a:prstGeom>
                <a:noFill/>
                <a:ln w="31750" cmpd="sng">
                  <a:solidFill>
                    <a:srgbClr val="66FF33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7" name="Line 24"/>
                <p:cNvSpPr>
                  <a:spLocks noChangeShapeType="1"/>
                </p:cNvSpPr>
                <p:nvPr/>
              </p:nvSpPr>
              <p:spPr bwMode="auto">
                <a:xfrm rot="2700000" flipV="1">
                  <a:off x="4866489" y="3367521"/>
                  <a:ext cx="1535666" cy="1297327"/>
                </a:xfrm>
                <a:prstGeom prst="line">
                  <a:avLst/>
                </a:prstGeom>
                <a:noFill/>
                <a:ln w="31750" cmpd="sng">
                  <a:solidFill>
                    <a:srgbClr val="66FF33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0" name="Line 24"/>
                <p:cNvSpPr>
                  <a:spLocks noChangeShapeType="1"/>
                </p:cNvSpPr>
                <p:nvPr/>
              </p:nvSpPr>
              <p:spPr bwMode="auto">
                <a:xfrm rot="2700000" flipV="1">
                  <a:off x="1081976" y="2973560"/>
                  <a:ext cx="2563266" cy="2685326"/>
                </a:xfrm>
                <a:prstGeom prst="line">
                  <a:avLst/>
                </a:prstGeom>
                <a:noFill/>
                <a:ln w="31750" cmpd="sng">
                  <a:solidFill>
                    <a:srgbClr val="66FF33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3" name="Line 24"/>
                <p:cNvSpPr>
                  <a:spLocks noChangeShapeType="1"/>
                </p:cNvSpPr>
                <p:nvPr/>
              </p:nvSpPr>
              <p:spPr bwMode="auto">
                <a:xfrm rot="2700000" flipV="1">
                  <a:off x="1591891" y="3360481"/>
                  <a:ext cx="2058275" cy="2036722"/>
                </a:xfrm>
                <a:prstGeom prst="line">
                  <a:avLst/>
                </a:prstGeom>
                <a:noFill/>
                <a:ln w="31750" cmpd="sng">
                  <a:solidFill>
                    <a:srgbClr val="66FF33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6" name="Line 24"/>
                <p:cNvSpPr>
                  <a:spLocks noChangeShapeType="1"/>
                </p:cNvSpPr>
                <p:nvPr/>
              </p:nvSpPr>
              <p:spPr bwMode="auto">
                <a:xfrm rot="2700000" flipV="1">
                  <a:off x="3588361" y="3399866"/>
                  <a:ext cx="991420" cy="1551786"/>
                </a:xfrm>
                <a:prstGeom prst="line">
                  <a:avLst/>
                </a:prstGeom>
                <a:noFill/>
                <a:ln w="31750" cmpd="sng">
                  <a:solidFill>
                    <a:srgbClr val="66FF33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82" name="Line 24"/>
                <p:cNvSpPr>
                  <a:spLocks noChangeShapeType="1"/>
                </p:cNvSpPr>
                <p:nvPr/>
              </p:nvSpPr>
              <p:spPr bwMode="auto">
                <a:xfrm rot="2700000" flipV="1">
                  <a:off x="5795452" y="3895801"/>
                  <a:ext cx="1530236" cy="818998"/>
                </a:xfrm>
                <a:prstGeom prst="line">
                  <a:avLst/>
                </a:prstGeom>
                <a:noFill/>
                <a:ln w="31750" cmpd="sng">
                  <a:solidFill>
                    <a:srgbClr val="66FF33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</p:grpSp>
      <p:pic>
        <p:nvPicPr>
          <p:cNvPr id="98" name="図 97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4286346" y="1195236"/>
            <a:ext cx="1110661" cy="358784"/>
          </a:xfrm>
          <a:prstGeom prst="rect">
            <a:avLst/>
          </a:prstGeom>
          <a:noFill/>
        </p:spPr>
      </p:pic>
      <p:sp>
        <p:nvSpPr>
          <p:cNvPr id="99" name="正方形/長方形 98"/>
          <p:cNvSpPr/>
          <p:nvPr/>
        </p:nvSpPr>
        <p:spPr bwMode="auto">
          <a:xfrm>
            <a:off x="1586753" y="1603556"/>
            <a:ext cx="3617259" cy="968188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角丸四角形吹き出し 102"/>
          <p:cNvSpPr/>
          <p:nvPr/>
        </p:nvSpPr>
        <p:spPr>
          <a:xfrm>
            <a:off x="6500826" y="5357826"/>
            <a:ext cx="2357454" cy="1071570"/>
          </a:xfrm>
          <a:prstGeom prst="wedgeRoundRectCallout">
            <a:avLst>
              <a:gd name="adj1" fmla="val -49581"/>
              <a:gd name="adj2" fmla="val -109716"/>
              <a:gd name="adj3" fmla="val 16667"/>
            </a:avLst>
          </a:prstGeom>
          <a:solidFill>
            <a:srgbClr val="FFFFFF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5" name="図 94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7211158" y="5929330"/>
            <a:ext cx="1434870" cy="325930"/>
          </a:xfrm>
          <a:prstGeom prst="rect">
            <a:avLst/>
          </a:prstGeom>
          <a:noFill/>
        </p:spPr>
      </p:pic>
      <p:sp>
        <p:nvSpPr>
          <p:cNvPr id="104" name="テキスト ボックス 103"/>
          <p:cNvSpPr txBox="1"/>
          <p:nvPr/>
        </p:nvSpPr>
        <p:spPr>
          <a:xfrm>
            <a:off x="6643702" y="5406110"/>
            <a:ext cx="1785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</a:t>
            </a:r>
            <a:r>
              <a:rPr lang="ja-JP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～</a:t>
            </a:r>
            <a:endParaRPr kumimoji="1" lang="ja-JP" altLang="en-US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1" name="グループ化 100"/>
          <p:cNvGrpSpPr/>
          <p:nvPr/>
        </p:nvGrpSpPr>
        <p:grpSpPr>
          <a:xfrm rot="1318711">
            <a:off x="5777621" y="1762275"/>
            <a:ext cx="2027921" cy="2560830"/>
            <a:chOff x="5381675" y="1399983"/>
            <a:chExt cx="2027921" cy="2560830"/>
          </a:xfrm>
        </p:grpSpPr>
        <p:grpSp>
          <p:nvGrpSpPr>
            <p:cNvPr id="84" name="Group 89"/>
            <p:cNvGrpSpPr>
              <a:grpSpLocks/>
            </p:cNvGrpSpPr>
            <p:nvPr/>
          </p:nvGrpSpPr>
          <p:grpSpPr bwMode="auto">
            <a:xfrm>
              <a:off x="5381675" y="1399983"/>
              <a:ext cx="2027921" cy="1457513"/>
              <a:chOff x="4305" y="3305"/>
              <a:chExt cx="1105" cy="756"/>
            </a:xfrm>
          </p:grpSpPr>
          <p:sp>
            <p:nvSpPr>
              <p:cNvPr id="85" name="Line 6"/>
              <p:cNvSpPr>
                <a:spLocks noChangeShapeType="1"/>
              </p:cNvSpPr>
              <p:nvPr/>
            </p:nvSpPr>
            <p:spPr bwMode="auto">
              <a:xfrm>
                <a:off x="4457" y="3896"/>
                <a:ext cx="94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6" name="Line 8"/>
              <p:cNvSpPr>
                <a:spLocks noChangeShapeType="1"/>
              </p:cNvSpPr>
              <p:nvPr/>
            </p:nvSpPr>
            <p:spPr bwMode="auto">
              <a:xfrm flipV="1">
                <a:off x="4640" y="3305"/>
                <a:ext cx="2" cy="7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pic>
            <p:nvPicPr>
              <p:cNvPr id="87" name="Picture 58" descr="txp_fig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20281289">
                <a:off x="5319" y="3938"/>
                <a:ext cx="91" cy="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88" name="Freeform 73"/>
              <p:cNvSpPr>
                <a:spLocks/>
              </p:cNvSpPr>
              <p:nvPr/>
            </p:nvSpPr>
            <p:spPr bwMode="auto">
              <a:xfrm>
                <a:off x="4638" y="3601"/>
                <a:ext cx="433" cy="294"/>
              </a:xfrm>
              <a:custGeom>
                <a:avLst/>
                <a:gdLst>
                  <a:gd name="T0" fmla="*/ 0 w 708"/>
                  <a:gd name="T1" fmla="*/ 0 h 372"/>
                  <a:gd name="T2" fmla="*/ 159 w 708"/>
                  <a:gd name="T3" fmla="*/ 42 h 372"/>
                  <a:gd name="T4" fmla="*/ 417 w 708"/>
                  <a:gd name="T5" fmla="*/ 246 h 372"/>
                  <a:gd name="T6" fmla="*/ 708 w 708"/>
                  <a:gd name="T7" fmla="*/ 372 h 3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08"/>
                  <a:gd name="T13" fmla="*/ 0 h 372"/>
                  <a:gd name="T14" fmla="*/ 708 w 708"/>
                  <a:gd name="T15" fmla="*/ 372 h 3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08" h="372">
                    <a:moveTo>
                      <a:pt x="0" y="0"/>
                    </a:moveTo>
                    <a:cubicBezTo>
                      <a:pt x="44" y="0"/>
                      <a:pt x="89" y="1"/>
                      <a:pt x="159" y="42"/>
                    </a:cubicBezTo>
                    <a:cubicBezTo>
                      <a:pt x="229" y="83"/>
                      <a:pt x="326" y="191"/>
                      <a:pt x="417" y="246"/>
                    </a:cubicBezTo>
                    <a:cubicBezTo>
                      <a:pt x="508" y="301"/>
                      <a:pt x="608" y="336"/>
                      <a:pt x="708" y="372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pic>
            <p:nvPicPr>
              <p:cNvPr id="89" name="Picture 87" descr="txp_fig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20281289">
                <a:off x="4305" y="3379"/>
                <a:ext cx="337" cy="127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</p:pic>
          <p:pic>
            <p:nvPicPr>
              <p:cNvPr id="90" name="Picture 88" descr="txp_fig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20281289">
                <a:off x="5109" y="3936"/>
                <a:ext cx="134" cy="125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</p:pic>
        </p:grpSp>
        <p:cxnSp>
          <p:nvCxnSpPr>
            <p:cNvPr id="91" name="直線コネクタ 90"/>
            <p:cNvCxnSpPr>
              <a:endCxn id="78" idx="1"/>
            </p:cNvCxnSpPr>
            <p:nvPr/>
          </p:nvCxnSpPr>
          <p:spPr bwMode="auto">
            <a:xfrm rot="5400000">
              <a:off x="5359306" y="3284412"/>
              <a:ext cx="1282659" cy="250"/>
            </a:xfrm>
            <a:prstGeom prst="line">
              <a:avLst/>
            </a:prstGeom>
            <a:noFill/>
            <a:ln w="158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直線コネクタ 91"/>
            <p:cNvCxnSpPr>
              <a:stCxn id="88" idx="3"/>
              <a:endCxn id="77" idx="1"/>
            </p:cNvCxnSpPr>
            <p:nvPr/>
          </p:nvCxnSpPr>
          <p:spPr bwMode="auto">
            <a:xfrm>
              <a:off x="6787455" y="2537460"/>
              <a:ext cx="28359" cy="1423353"/>
            </a:xfrm>
            <a:prstGeom prst="line">
              <a:avLst/>
            </a:prstGeom>
            <a:noFill/>
            <a:ln w="158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円/楕円 63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Spherical Covering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Octree</a:t>
            </a:r>
            <a:r>
              <a:rPr kumimoji="1" lang="en-US" altLang="ja-JP" dirty="0" smtClean="0"/>
              <a:t>-based  </a:t>
            </a:r>
            <a:r>
              <a:rPr kumimoji="1" lang="en-US" altLang="ja-JP" sz="2000" dirty="0" smtClean="0"/>
              <a:t>ex. MPU</a:t>
            </a:r>
            <a:r>
              <a:rPr lang="ja-JP" altLang="en-US" sz="2000" dirty="0" smtClean="0"/>
              <a:t> </a:t>
            </a:r>
            <a:r>
              <a:rPr kumimoji="1" lang="en-US" altLang="ja-JP" sz="2000" dirty="0" smtClean="0"/>
              <a:t>[</a:t>
            </a:r>
            <a:r>
              <a:rPr kumimoji="1" lang="en-US" altLang="ja-JP" sz="2000" dirty="0" err="1" smtClean="0"/>
              <a:t>Ohtake</a:t>
            </a:r>
            <a:r>
              <a:rPr kumimoji="1" lang="en-US" altLang="ja-JP" sz="2000" dirty="0" smtClean="0"/>
              <a:t> </a:t>
            </a:r>
            <a:r>
              <a:rPr kumimoji="1" lang="en-US" altLang="ja-JP" sz="2000" i="1" dirty="0" smtClean="0"/>
              <a:t>et al</a:t>
            </a:r>
            <a:r>
              <a:rPr kumimoji="1" lang="en-US" altLang="ja-JP" sz="2000" dirty="0" smtClean="0"/>
              <a:t>. 03]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One support for one octant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Support expansion and elimination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785341" y="2786058"/>
            <a:ext cx="3281231" cy="3304129"/>
            <a:chOff x="1656456" y="534972"/>
            <a:chExt cx="5715894" cy="5755782"/>
          </a:xfrm>
        </p:grpSpPr>
        <p:sp>
          <p:nvSpPr>
            <p:cNvPr id="6" name="正方形/長方形 5"/>
            <p:cNvSpPr>
              <a:spLocks noChangeAspect="1"/>
            </p:cNvSpPr>
            <p:nvPr/>
          </p:nvSpPr>
          <p:spPr>
            <a:xfrm>
              <a:off x="2532572" y="1417978"/>
              <a:ext cx="4047863" cy="4028643"/>
            </a:xfrm>
            <a:prstGeom prst="rect">
              <a:avLst/>
            </a:prstGeom>
            <a:ln w="38100">
              <a:solidFill>
                <a:srgbClr val="99CCFF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561073" y="1415956"/>
              <a:ext cx="2009482" cy="2023931"/>
            </a:xfrm>
            <a:prstGeom prst="rect">
              <a:avLst/>
            </a:prstGeom>
            <a:ln w="38100">
              <a:solidFill>
                <a:srgbClr val="99CCFF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2530807" y="1415956"/>
              <a:ext cx="2039622" cy="2023931"/>
            </a:xfrm>
            <a:prstGeom prst="rect">
              <a:avLst/>
            </a:prstGeom>
            <a:ln w="38100">
              <a:solidFill>
                <a:srgbClr val="99CCFF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2532378" y="3427269"/>
              <a:ext cx="2039622" cy="2009482"/>
            </a:xfrm>
            <a:prstGeom prst="rect">
              <a:avLst/>
            </a:prstGeom>
            <a:ln w="38100">
              <a:solidFill>
                <a:srgbClr val="99CCFF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561597" y="3430602"/>
              <a:ext cx="1004214" cy="1001391"/>
            </a:xfrm>
            <a:prstGeom prst="rect">
              <a:avLst/>
            </a:prstGeom>
            <a:ln w="38100">
              <a:solidFill>
                <a:srgbClr val="99CCFF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561073" y="4427400"/>
              <a:ext cx="1004214" cy="1001391"/>
            </a:xfrm>
            <a:prstGeom prst="rect">
              <a:avLst/>
            </a:prstGeom>
            <a:ln w="38100">
              <a:solidFill>
                <a:srgbClr val="99CCFF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561205" y="4427400"/>
              <a:ext cx="1004214" cy="1001391"/>
            </a:xfrm>
            <a:prstGeom prst="rect">
              <a:avLst/>
            </a:prstGeom>
            <a:ln w="38100">
              <a:solidFill>
                <a:srgbClr val="99CCFF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12"/>
            <p:cNvSpPr>
              <a:spLocks noChangeAspect="1"/>
            </p:cNvSpPr>
            <p:nvPr/>
          </p:nvSpPr>
          <p:spPr bwMode="auto">
            <a:xfrm>
              <a:off x="3494087" y="2351087"/>
              <a:ext cx="100013" cy="100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14" name="円/楕円 13"/>
            <p:cNvSpPr>
              <a:spLocks noChangeAspect="1"/>
            </p:cNvSpPr>
            <p:nvPr/>
          </p:nvSpPr>
          <p:spPr bwMode="auto">
            <a:xfrm>
              <a:off x="1660510" y="545730"/>
              <a:ext cx="3694128" cy="3694128"/>
            </a:xfrm>
            <a:prstGeom prst="ellipse">
              <a:avLst/>
            </a:prstGeom>
            <a:noFill/>
            <a:ln w="28575">
              <a:solidFill>
                <a:srgbClr val="FF66CC"/>
              </a:solidFill>
              <a:prstDash val="solid"/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15" name="円/楕円 14"/>
            <p:cNvSpPr>
              <a:spLocks noChangeAspect="1"/>
            </p:cNvSpPr>
            <p:nvPr/>
          </p:nvSpPr>
          <p:spPr bwMode="auto">
            <a:xfrm>
              <a:off x="5505450" y="2351087"/>
              <a:ext cx="100013" cy="100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16" name="円/楕円 15"/>
            <p:cNvSpPr>
              <a:spLocks noChangeAspect="1"/>
            </p:cNvSpPr>
            <p:nvPr/>
          </p:nvSpPr>
          <p:spPr bwMode="auto">
            <a:xfrm>
              <a:off x="3460750" y="4406900"/>
              <a:ext cx="100013" cy="100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17" name="円/楕円 16"/>
            <p:cNvSpPr>
              <a:spLocks noChangeAspect="1"/>
            </p:cNvSpPr>
            <p:nvPr/>
          </p:nvSpPr>
          <p:spPr bwMode="auto">
            <a:xfrm>
              <a:off x="5129056" y="3976716"/>
              <a:ext cx="1897034" cy="1897034"/>
            </a:xfrm>
            <a:prstGeom prst="ellipse">
              <a:avLst/>
            </a:prstGeom>
            <a:noFill/>
            <a:ln w="28575">
              <a:solidFill>
                <a:srgbClr val="FF66CC"/>
              </a:solidFill>
              <a:prstDash val="solid"/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18" name="円/楕円 17"/>
            <p:cNvSpPr>
              <a:spLocks noChangeAspect="1"/>
            </p:cNvSpPr>
            <p:nvPr/>
          </p:nvSpPr>
          <p:spPr bwMode="auto">
            <a:xfrm>
              <a:off x="5016500" y="3873500"/>
              <a:ext cx="100013" cy="100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19" name="円/楕円 18"/>
            <p:cNvSpPr>
              <a:spLocks noChangeAspect="1"/>
            </p:cNvSpPr>
            <p:nvPr/>
          </p:nvSpPr>
          <p:spPr bwMode="auto">
            <a:xfrm>
              <a:off x="6038850" y="3873500"/>
              <a:ext cx="100013" cy="100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20" name="円/楕円 19"/>
            <p:cNvSpPr>
              <a:spLocks noChangeAspect="1"/>
            </p:cNvSpPr>
            <p:nvPr/>
          </p:nvSpPr>
          <p:spPr bwMode="auto">
            <a:xfrm>
              <a:off x="5016500" y="4895850"/>
              <a:ext cx="100013" cy="100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21" name="円/楕円 20"/>
            <p:cNvSpPr>
              <a:spLocks noChangeAspect="1"/>
            </p:cNvSpPr>
            <p:nvPr/>
          </p:nvSpPr>
          <p:spPr bwMode="auto">
            <a:xfrm>
              <a:off x="6038850" y="4884737"/>
              <a:ext cx="100013" cy="100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22" name="円/楕円 21"/>
            <p:cNvSpPr>
              <a:spLocks noChangeAspect="1"/>
            </p:cNvSpPr>
            <p:nvPr/>
          </p:nvSpPr>
          <p:spPr bwMode="auto">
            <a:xfrm>
              <a:off x="5149850" y="2984500"/>
              <a:ext cx="1897034" cy="1897034"/>
            </a:xfrm>
            <a:prstGeom prst="ellipse">
              <a:avLst/>
            </a:prstGeom>
            <a:noFill/>
            <a:ln w="50800">
              <a:solidFill>
                <a:srgbClr val="6600FF"/>
              </a:solidFill>
              <a:prstDash val="solid"/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23" name="円/楕円 22"/>
            <p:cNvSpPr>
              <a:spLocks noChangeAspect="1"/>
            </p:cNvSpPr>
            <p:nvPr/>
          </p:nvSpPr>
          <p:spPr bwMode="auto">
            <a:xfrm>
              <a:off x="4127500" y="3985334"/>
              <a:ext cx="1897034" cy="1897034"/>
            </a:xfrm>
            <a:prstGeom prst="ellipse">
              <a:avLst/>
            </a:prstGeom>
            <a:noFill/>
            <a:ln w="50800">
              <a:solidFill>
                <a:srgbClr val="6600FF"/>
              </a:solidFill>
              <a:prstDash val="solid"/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24" name="円/楕円 23"/>
            <p:cNvSpPr>
              <a:spLocks noChangeAspect="1"/>
            </p:cNvSpPr>
            <p:nvPr/>
          </p:nvSpPr>
          <p:spPr bwMode="auto">
            <a:xfrm>
              <a:off x="3678222" y="534972"/>
              <a:ext cx="3694128" cy="3694128"/>
            </a:xfrm>
            <a:prstGeom prst="ellipse">
              <a:avLst/>
            </a:prstGeom>
            <a:noFill/>
            <a:ln w="28575">
              <a:solidFill>
                <a:srgbClr val="FF66CC"/>
              </a:solidFill>
              <a:prstDash val="solid"/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25" name="円/楕円 24"/>
            <p:cNvSpPr>
              <a:spLocks noChangeAspect="1"/>
            </p:cNvSpPr>
            <p:nvPr/>
          </p:nvSpPr>
          <p:spPr bwMode="auto">
            <a:xfrm>
              <a:off x="1656456" y="2596626"/>
              <a:ext cx="3694128" cy="3694128"/>
            </a:xfrm>
            <a:prstGeom prst="ellipse">
              <a:avLst/>
            </a:prstGeom>
            <a:noFill/>
            <a:ln w="28575">
              <a:solidFill>
                <a:srgbClr val="FF66CC"/>
              </a:solidFill>
              <a:prstDash val="solid"/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26" name="円/楕円 25"/>
            <p:cNvSpPr>
              <a:spLocks noChangeAspect="1"/>
            </p:cNvSpPr>
            <p:nvPr/>
          </p:nvSpPr>
          <p:spPr bwMode="auto">
            <a:xfrm>
              <a:off x="4141816" y="2977300"/>
              <a:ext cx="1897034" cy="189703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</p:grpSp>
      <p:grpSp>
        <p:nvGrpSpPr>
          <p:cNvPr id="49" name="グループ化 48"/>
          <p:cNvGrpSpPr/>
          <p:nvPr/>
        </p:nvGrpSpPr>
        <p:grpSpPr>
          <a:xfrm>
            <a:off x="5357373" y="2786058"/>
            <a:ext cx="3286593" cy="3322656"/>
            <a:chOff x="1647116" y="534972"/>
            <a:chExt cx="5725234" cy="5788056"/>
          </a:xfrm>
        </p:grpSpPr>
        <p:sp>
          <p:nvSpPr>
            <p:cNvPr id="28" name="正方形/長方形 27"/>
            <p:cNvSpPr>
              <a:spLocks noChangeAspect="1"/>
            </p:cNvSpPr>
            <p:nvPr/>
          </p:nvSpPr>
          <p:spPr>
            <a:xfrm>
              <a:off x="2524387" y="1417978"/>
              <a:ext cx="4047863" cy="4028643"/>
            </a:xfrm>
            <a:prstGeom prst="rect">
              <a:avLst/>
            </a:prstGeom>
            <a:ln w="38100">
              <a:solidFill>
                <a:srgbClr val="99CCFF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4561073" y="1415956"/>
              <a:ext cx="2009482" cy="2023931"/>
            </a:xfrm>
            <a:prstGeom prst="rect">
              <a:avLst/>
            </a:prstGeom>
            <a:ln w="38100">
              <a:solidFill>
                <a:srgbClr val="99CCFF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2530807" y="1415956"/>
              <a:ext cx="2039622" cy="2023931"/>
            </a:xfrm>
            <a:prstGeom prst="rect">
              <a:avLst/>
            </a:prstGeom>
            <a:ln w="38100">
              <a:solidFill>
                <a:srgbClr val="99CCFF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2532378" y="3427269"/>
              <a:ext cx="2039622" cy="2009482"/>
            </a:xfrm>
            <a:prstGeom prst="rect">
              <a:avLst/>
            </a:prstGeom>
            <a:ln w="38100">
              <a:solidFill>
                <a:srgbClr val="99CCFF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4561597" y="3430602"/>
              <a:ext cx="1004214" cy="1001391"/>
            </a:xfrm>
            <a:prstGeom prst="rect">
              <a:avLst/>
            </a:prstGeom>
            <a:ln w="38100">
              <a:solidFill>
                <a:srgbClr val="99CCFF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4561073" y="4427400"/>
              <a:ext cx="1004214" cy="1001391"/>
            </a:xfrm>
            <a:prstGeom prst="rect">
              <a:avLst/>
            </a:prstGeom>
            <a:ln w="38100">
              <a:solidFill>
                <a:srgbClr val="99CCFF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5561205" y="4427400"/>
              <a:ext cx="1004214" cy="1001391"/>
            </a:xfrm>
            <a:prstGeom prst="rect">
              <a:avLst/>
            </a:prstGeom>
            <a:ln w="38100">
              <a:solidFill>
                <a:srgbClr val="99CCFF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円/楕円 34"/>
            <p:cNvSpPr>
              <a:spLocks noChangeAspect="1"/>
            </p:cNvSpPr>
            <p:nvPr/>
          </p:nvSpPr>
          <p:spPr bwMode="auto">
            <a:xfrm>
              <a:off x="3494087" y="2351087"/>
              <a:ext cx="100013" cy="100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36" name="円/楕円 35"/>
            <p:cNvSpPr>
              <a:spLocks noChangeAspect="1"/>
            </p:cNvSpPr>
            <p:nvPr/>
          </p:nvSpPr>
          <p:spPr bwMode="auto">
            <a:xfrm>
              <a:off x="1660510" y="545730"/>
              <a:ext cx="3694128" cy="3694128"/>
            </a:xfrm>
            <a:prstGeom prst="ellipse">
              <a:avLst/>
            </a:prstGeom>
            <a:noFill/>
            <a:ln w="28575">
              <a:solidFill>
                <a:srgbClr val="FF66CC"/>
              </a:solidFill>
              <a:prstDash val="solid"/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37" name="円/楕円 36"/>
            <p:cNvSpPr>
              <a:spLocks noChangeAspect="1"/>
            </p:cNvSpPr>
            <p:nvPr/>
          </p:nvSpPr>
          <p:spPr bwMode="auto">
            <a:xfrm>
              <a:off x="5505450" y="2351087"/>
              <a:ext cx="100013" cy="100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38" name="円/楕円 37"/>
            <p:cNvSpPr>
              <a:spLocks noChangeAspect="1"/>
            </p:cNvSpPr>
            <p:nvPr/>
          </p:nvSpPr>
          <p:spPr bwMode="auto">
            <a:xfrm>
              <a:off x="3460750" y="4406900"/>
              <a:ext cx="100013" cy="100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39" name="円/楕円 38"/>
            <p:cNvSpPr>
              <a:spLocks noChangeAspect="1"/>
            </p:cNvSpPr>
            <p:nvPr/>
          </p:nvSpPr>
          <p:spPr bwMode="auto">
            <a:xfrm>
              <a:off x="5129056" y="3976716"/>
              <a:ext cx="1897034" cy="1897034"/>
            </a:xfrm>
            <a:prstGeom prst="ellipse">
              <a:avLst/>
            </a:prstGeom>
            <a:noFill/>
            <a:ln w="28575">
              <a:solidFill>
                <a:srgbClr val="FF66CC"/>
              </a:solidFill>
              <a:prstDash val="solid"/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40" name="円/楕円 39"/>
            <p:cNvSpPr>
              <a:spLocks noChangeAspect="1"/>
            </p:cNvSpPr>
            <p:nvPr/>
          </p:nvSpPr>
          <p:spPr bwMode="auto">
            <a:xfrm>
              <a:off x="5016500" y="3873500"/>
              <a:ext cx="100013" cy="100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41" name="円/楕円 40"/>
            <p:cNvSpPr>
              <a:spLocks noChangeAspect="1"/>
            </p:cNvSpPr>
            <p:nvPr/>
          </p:nvSpPr>
          <p:spPr bwMode="auto">
            <a:xfrm>
              <a:off x="6038850" y="3873500"/>
              <a:ext cx="100013" cy="100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42" name="円/楕円 41"/>
            <p:cNvSpPr>
              <a:spLocks noChangeAspect="1"/>
            </p:cNvSpPr>
            <p:nvPr/>
          </p:nvSpPr>
          <p:spPr bwMode="auto">
            <a:xfrm>
              <a:off x="5016500" y="4895850"/>
              <a:ext cx="100013" cy="100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43" name="円/楕円 42"/>
            <p:cNvSpPr>
              <a:spLocks noChangeAspect="1"/>
            </p:cNvSpPr>
            <p:nvPr/>
          </p:nvSpPr>
          <p:spPr bwMode="auto">
            <a:xfrm>
              <a:off x="6038850" y="4884737"/>
              <a:ext cx="100013" cy="100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44" name="円/楕円 43"/>
            <p:cNvSpPr>
              <a:spLocks noChangeAspect="1"/>
            </p:cNvSpPr>
            <p:nvPr/>
          </p:nvSpPr>
          <p:spPr bwMode="auto">
            <a:xfrm>
              <a:off x="3678222" y="534972"/>
              <a:ext cx="3694128" cy="3694128"/>
            </a:xfrm>
            <a:prstGeom prst="ellipse">
              <a:avLst/>
            </a:prstGeom>
            <a:noFill/>
            <a:ln w="28575">
              <a:solidFill>
                <a:srgbClr val="FF66CC"/>
              </a:solidFill>
              <a:prstDash val="solid"/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45" name="円/楕円 44"/>
            <p:cNvSpPr>
              <a:spLocks noChangeAspect="1"/>
            </p:cNvSpPr>
            <p:nvPr/>
          </p:nvSpPr>
          <p:spPr bwMode="auto">
            <a:xfrm>
              <a:off x="1647116" y="2628900"/>
              <a:ext cx="3694128" cy="3694128"/>
            </a:xfrm>
            <a:prstGeom prst="ellipse">
              <a:avLst/>
            </a:prstGeom>
            <a:noFill/>
            <a:ln w="28575">
              <a:solidFill>
                <a:srgbClr val="FF66CC"/>
              </a:solidFill>
              <a:prstDash val="solid"/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 dirty="0"/>
            </a:p>
          </p:txBody>
        </p:sp>
        <p:sp>
          <p:nvSpPr>
            <p:cNvPr id="46" name="円/楕円 45"/>
            <p:cNvSpPr>
              <a:spLocks noChangeAspect="1"/>
            </p:cNvSpPr>
            <p:nvPr/>
          </p:nvSpPr>
          <p:spPr bwMode="auto">
            <a:xfrm>
              <a:off x="5149850" y="2984500"/>
              <a:ext cx="1897034" cy="1897034"/>
            </a:xfrm>
            <a:prstGeom prst="ellipse">
              <a:avLst/>
            </a:prstGeom>
            <a:noFill/>
            <a:ln w="38100">
              <a:solidFill>
                <a:srgbClr val="9999FF"/>
              </a:solidFill>
              <a:prstDash val="sysDot"/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47" name="円/楕円 46"/>
            <p:cNvSpPr>
              <a:spLocks noChangeAspect="1"/>
            </p:cNvSpPr>
            <p:nvPr/>
          </p:nvSpPr>
          <p:spPr bwMode="auto">
            <a:xfrm>
              <a:off x="4127500" y="3985334"/>
              <a:ext cx="1897034" cy="1897034"/>
            </a:xfrm>
            <a:prstGeom prst="ellipse">
              <a:avLst/>
            </a:prstGeom>
            <a:noFill/>
            <a:ln w="38100">
              <a:solidFill>
                <a:srgbClr val="9999FF"/>
              </a:solidFill>
              <a:prstDash val="sysDot"/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  <p:sp>
          <p:nvSpPr>
            <p:cNvPr id="48" name="円/楕円 47"/>
            <p:cNvSpPr>
              <a:spLocks noChangeAspect="1"/>
            </p:cNvSpPr>
            <p:nvPr/>
          </p:nvSpPr>
          <p:spPr bwMode="auto">
            <a:xfrm>
              <a:off x="3016250" y="1851734"/>
              <a:ext cx="4148166" cy="414816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wrap="none" rtlCol="0" anchor="ctr"/>
            <a:lstStyle/>
            <a:p>
              <a:pPr algn="ctr" eaLnBrk="0" hangingPunct="0"/>
              <a:endParaRPr kumimoji="1" lang="ja-JP" altLang="en-US" b="1"/>
            </a:p>
          </p:txBody>
        </p:sp>
      </p:grpSp>
      <p:sp>
        <p:nvSpPr>
          <p:cNvPr id="54" name="角丸四角形吹き出し 53"/>
          <p:cNvSpPr/>
          <p:nvPr/>
        </p:nvSpPr>
        <p:spPr>
          <a:xfrm>
            <a:off x="571028" y="2786058"/>
            <a:ext cx="2286460" cy="714380"/>
          </a:xfrm>
          <a:prstGeom prst="wedgeRoundRectCallout">
            <a:avLst>
              <a:gd name="adj1" fmla="val 39308"/>
              <a:gd name="adj2" fmla="val 145342"/>
              <a:gd name="adj3" fmla="val 16667"/>
            </a:avLst>
          </a:prstGeom>
          <a:solidFill>
            <a:srgbClr val="FFFFFF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642465" y="2857496"/>
            <a:ext cx="2571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 randomly</a:t>
            </a:r>
          </a:p>
        </p:txBody>
      </p:sp>
      <p:sp>
        <p:nvSpPr>
          <p:cNvPr id="51" name="右矢印 50"/>
          <p:cNvSpPr/>
          <p:nvPr/>
        </p:nvSpPr>
        <p:spPr>
          <a:xfrm>
            <a:off x="3785736" y="3500438"/>
            <a:ext cx="2357899" cy="1857388"/>
          </a:xfrm>
          <a:prstGeom prst="rightArrow">
            <a:avLst>
              <a:gd name="adj1" fmla="val 50000"/>
              <a:gd name="adj2" fmla="val 50941"/>
            </a:avLst>
          </a:prstGeom>
          <a:gradFill flip="none" rotWithShape="1">
            <a:gsLst>
              <a:gs pos="0">
                <a:srgbClr val="DDEBCF"/>
              </a:gs>
              <a:gs pos="70000">
                <a:srgbClr val="99CCFF"/>
              </a:gs>
              <a:gs pos="85000">
                <a:srgbClr val="0070C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plastic">
            <a:bevelT h="38100"/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角丸四角形吹き出し 59"/>
          <p:cNvSpPr/>
          <p:nvPr/>
        </p:nvSpPr>
        <p:spPr>
          <a:xfrm>
            <a:off x="4500561" y="5572140"/>
            <a:ext cx="2643206" cy="1000132"/>
          </a:xfrm>
          <a:prstGeom prst="wedgeRoundRectCallout">
            <a:avLst>
              <a:gd name="adj1" fmla="val 37450"/>
              <a:gd name="adj2" fmla="val -92275"/>
              <a:gd name="adj3" fmla="val 16667"/>
            </a:avLst>
          </a:prstGeom>
          <a:solidFill>
            <a:srgbClr val="FFFFFF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643437" y="5643578"/>
            <a:ext cx="2571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Elimina</a:t>
            </a:r>
            <a:r>
              <a:rPr kumimoji="1"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</a:t>
            </a:r>
          </a:p>
          <a:p>
            <a:r>
              <a:rPr kumimoji="1"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included supports</a:t>
            </a:r>
          </a:p>
        </p:txBody>
      </p:sp>
      <p:sp>
        <p:nvSpPr>
          <p:cNvPr id="62" name="円/楕円 61"/>
          <p:cNvSpPr/>
          <p:nvPr/>
        </p:nvSpPr>
        <p:spPr>
          <a:xfrm>
            <a:off x="3714744" y="4357694"/>
            <a:ext cx="2143140" cy="428628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CCFFFF"/>
              </a:gs>
            </a:gsLst>
            <a:lin ang="18900000" scaled="1"/>
            <a:tileRect/>
          </a:gradFill>
          <a:ln w="6350">
            <a:noFill/>
          </a:ln>
          <a:effectLst/>
          <a:scene3d>
            <a:camera prst="orthographicFront"/>
            <a:lightRig rig="threePt" dir="t"/>
          </a:scene3d>
          <a:sp3d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3" name="グループ化 62"/>
          <p:cNvGrpSpPr/>
          <p:nvPr/>
        </p:nvGrpSpPr>
        <p:grpSpPr>
          <a:xfrm>
            <a:off x="3785737" y="3955325"/>
            <a:ext cx="2143140" cy="830997"/>
            <a:chOff x="3785737" y="3955325"/>
            <a:chExt cx="2143140" cy="830997"/>
          </a:xfrm>
        </p:grpSpPr>
        <p:pic>
          <p:nvPicPr>
            <p:cNvPr id="57" name="図 56" descr="txp_fig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5285935" y="4455391"/>
              <a:ext cx="393190" cy="228598"/>
            </a:xfrm>
            <a:prstGeom prst="rect">
              <a:avLst/>
            </a:prstGeom>
            <a:noFill/>
          </p:spPr>
        </p:pic>
        <p:sp>
          <p:nvSpPr>
            <p:cNvPr id="55" name="テキスト ボックス 54"/>
            <p:cNvSpPr txBox="1"/>
            <p:nvPr/>
          </p:nvSpPr>
          <p:spPr>
            <a:xfrm>
              <a:off x="3785737" y="3955325"/>
              <a:ext cx="21431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Expand </a:t>
              </a:r>
              <a:r>
                <a:rPr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support</a:t>
              </a:r>
              <a:endParaRPr kumimoji="1"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rial Unicode MS" pitchFamily="50" charset="-128"/>
                  <a:cs typeface="Arial Unicode MS" pitchFamily="50" charset="-128"/>
                </a:rPr>
                <a:t>App. error      </a:t>
              </a:r>
              <a:endPara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50" charset="-128"/>
                <a:cs typeface="Arial Unicode MS" pitchFamily="50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円/楕円 17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ホームベース 18"/>
          <p:cNvSpPr/>
          <p:nvPr/>
        </p:nvSpPr>
        <p:spPr>
          <a:xfrm rot="5400000">
            <a:off x="2168620" y="-96975"/>
            <a:ext cx="2020675" cy="4357718"/>
          </a:xfrm>
          <a:prstGeom prst="homePlate">
            <a:avLst>
              <a:gd name="adj" fmla="val 30620"/>
            </a:avLst>
          </a:prstGeom>
          <a:solidFill>
            <a:schemeClr val="bg1">
              <a:lumMod val="65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山形 21"/>
          <p:cNvSpPr/>
          <p:nvPr/>
        </p:nvSpPr>
        <p:spPr>
          <a:xfrm rot="5400000">
            <a:off x="2000232" y="1475789"/>
            <a:ext cx="2357452" cy="4357718"/>
          </a:xfrm>
          <a:prstGeom prst="chevron">
            <a:avLst>
              <a:gd name="adj" fmla="val 26133"/>
            </a:avLst>
          </a:prstGeom>
          <a:solidFill>
            <a:schemeClr val="accent1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山形 23"/>
          <p:cNvSpPr/>
          <p:nvPr/>
        </p:nvSpPr>
        <p:spPr>
          <a:xfrm rot="5400000">
            <a:off x="1964537" y="3260882"/>
            <a:ext cx="2428844" cy="4357718"/>
          </a:xfrm>
          <a:prstGeom prst="chevron">
            <a:avLst>
              <a:gd name="adj" fmla="val 25027"/>
            </a:avLst>
          </a:prstGeom>
          <a:solidFill>
            <a:schemeClr val="bg1">
              <a:lumMod val="65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Overview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76542" y="3017343"/>
            <a:ext cx="250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Smoothing</a:t>
            </a:r>
            <a:endParaRPr kumimoji="1" lang="ja-JP" altLang="en-US" sz="4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246662" y="4741965"/>
            <a:ext cx="3786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Mesh generation</a:t>
            </a:r>
            <a:endParaRPr kumimoji="1" lang="ja-JP" altLang="en-US" sz="4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571619" y="1235855"/>
            <a:ext cx="3143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 generation</a:t>
            </a:r>
            <a:endParaRPr kumimoji="1" lang="ja-JP" altLang="en-US" sz="4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214413" y="1939279"/>
            <a:ext cx="450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kumimoji="1"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enerate initial spherical cover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214414" y="3582353"/>
            <a:ext cx="3857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Iterative smoothing for local functions</a:t>
            </a:r>
            <a:endParaRPr kumimoji="1" lang="ja-JP" altLang="en-US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928662" y="5394562"/>
            <a:ext cx="4429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Implicit surface </a:t>
            </a:r>
            <a:r>
              <a:rPr lang="en-US" altLang="ja-JP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polygonization</a:t>
            </a:r>
            <a:endParaRPr lang="en-US" altLang="ja-JP" sz="24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ja-JP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SurfaceNets</a:t>
            </a:r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[Gibson 98]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5643570" y="3675398"/>
            <a:ext cx="3429024" cy="2688740"/>
            <a:chOff x="5572132" y="3000372"/>
            <a:chExt cx="3429024" cy="2688740"/>
          </a:xfrm>
        </p:grpSpPr>
        <p:sp>
          <p:nvSpPr>
            <p:cNvPr id="31" name="正方形/長方形 30"/>
            <p:cNvSpPr/>
            <p:nvPr/>
          </p:nvSpPr>
          <p:spPr>
            <a:xfrm rot="10800000">
              <a:off x="5572132" y="3000372"/>
              <a:ext cx="3071834" cy="2286016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 l="-50000" t="-50000" r="-50000" b="-50000"/>
              </a:stretch>
            </a:blipFill>
            <a:ln w="38100">
              <a:solidFill>
                <a:schemeClr val="accent1">
                  <a:lumMod val="75000"/>
                </a:schemeClr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2" name="Picture 3" descr="J:\Research\MyPapers\SGP09\Final\Picture\block\block-aniso.bmp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929454" y="3896982"/>
              <a:ext cx="2071702" cy="1792130"/>
            </a:xfrm>
            <a:prstGeom prst="rect">
              <a:avLst/>
            </a:prstGeom>
            <a:noFill/>
          </p:spPr>
        </p:pic>
      </p:grpSp>
      <p:grpSp>
        <p:nvGrpSpPr>
          <p:cNvPr id="33" name="グループ化 32"/>
          <p:cNvGrpSpPr/>
          <p:nvPr/>
        </p:nvGrpSpPr>
        <p:grpSpPr>
          <a:xfrm>
            <a:off x="5643570" y="1103630"/>
            <a:ext cx="3364969" cy="2668306"/>
            <a:chOff x="5572132" y="428604"/>
            <a:chExt cx="3364969" cy="2668306"/>
          </a:xfrm>
        </p:grpSpPr>
        <p:sp>
          <p:nvSpPr>
            <p:cNvPr id="35" name="正方形/長方形 34"/>
            <p:cNvSpPr/>
            <p:nvPr/>
          </p:nvSpPr>
          <p:spPr>
            <a:xfrm rot="10800000">
              <a:off x="5572132" y="428604"/>
              <a:ext cx="3071834" cy="2286016"/>
            </a:xfrm>
            <a:prstGeom prst="rect">
              <a:avLst/>
            </a:prstGeom>
            <a:blipFill dpi="0" rotWithShape="1">
              <a:blip r:embed="rId5" cstate="print"/>
              <a:srcRect/>
              <a:stretch>
                <a:fillRect l="-50000" t="-50000" r="-50000" b="-50000"/>
              </a:stretch>
            </a:blipFill>
            <a:ln w="38100">
              <a:solidFill>
                <a:schemeClr val="accent1">
                  <a:lumMod val="75000"/>
                </a:schemeClr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8" name="Picture 2" descr="J:\Research\MyPapers\SGP09\Final\Picture\block\block-init.bmp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858016" y="1285860"/>
              <a:ext cx="2079085" cy="181105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円/楕円 24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コンテンツ プレースホルダ 3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Iterative smoothing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Algorithm: smoothing PU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grpSp>
        <p:nvGrpSpPr>
          <p:cNvPr id="3" name="グループ化 60"/>
          <p:cNvGrpSpPr/>
          <p:nvPr/>
        </p:nvGrpSpPr>
        <p:grpSpPr>
          <a:xfrm>
            <a:off x="1073300" y="1928802"/>
            <a:ext cx="2712882" cy="2928958"/>
            <a:chOff x="1000094" y="1071546"/>
            <a:chExt cx="5170776" cy="5582617"/>
          </a:xfrm>
        </p:grpSpPr>
        <p:sp>
          <p:nvSpPr>
            <p:cNvPr id="48" name="ホームベース 47"/>
            <p:cNvSpPr/>
            <p:nvPr/>
          </p:nvSpPr>
          <p:spPr>
            <a:xfrm rot="5400000">
              <a:off x="2168620" y="-96975"/>
              <a:ext cx="2020675" cy="4357718"/>
            </a:xfrm>
            <a:prstGeom prst="homePlate">
              <a:avLst>
                <a:gd name="adj" fmla="val 30620"/>
              </a:avLst>
            </a:prstGeom>
            <a:solidFill>
              <a:schemeClr val="bg1">
                <a:lumMod val="65000"/>
              </a:schemeClr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山形 49"/>
            <p:cNvSpPr/>
            <p:nvPr/>
          </p:nvSpPr>
          <p:spPr>
            <a:xfrm rot="5400000">
              <a:off x="2000228" y="1475788"/>
              <a:ext cx="2357452" cy="4357719"/>
            </a:xfrm>
            <a:prstGeom prst="chevron">
              <a:avLst>
                <a:gd name="adj" fmla="val 26133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3" name="山形 52"/>
            <p:cNvSpPr/>
            <p:nvPr/>
          </p:nvSpPr>
          <p:spPr>
            <a:xfrm rot="5400000">
              <a:off x="1964537" y="3260882"/>
              <a:ext cx="2428844" cy="4357718"/>
            </a:xfrm>
            <a:prstGeom prst="chevron">
              <a:avLst>
                <a:gd name="adj" fmla="val 25027"/>
              </a:avLst>
            </a:prstGeom>
            <a:solidFill>
              <a:schemeClr val="bg1">
                <a:lumMod val="65000"/>
              </a:schemeClr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1629466" y="3205997"/>
              <a:ext cx="4064843" cy="997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Smoothing</a:t>
              </a:r>
              <a:endPara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1064820" y="4741964"/>
              <a:ext cx="4112915" cy="150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kumimoji="1" lang="en-US" altLang="ja-JP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Mesh </a:t>
              </a:r>
            </a:p>
            <a:p>
              <a:pPr algn="ctr">
                <a:lnSpc>
                  <a:spcPct val="75000"/>
                </a:lnSpc>
              </a:pPr>
              <a:r>
                <a:rPr kumimoji="1" lang="en-US" altLang="ja-JP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generation</a:t>
              </a:r>
              <a:endPara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1060806" y="1343869"/>
              <a:ext cx="5110064" cy="997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 generation</a:t>
              </a:r>
              <a:endPara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グループ化 76"/>
          <p:cNvGrpSpPr/>
          <p:nvPr/>
        </p:nvGrpSpPr>
        <p:grpSpPr>
          <a:xfrm>
            <a:off x="3357554" y="1214422"/>
            <a:ext cx="5429288" cy="5429288"/>
            <a:chOff x="3357554" y="1214422"/>
            <a:chExt cx="5429288" cy="5429288"/>
          </a:xfrm>
        </p:grpSpPr>
        <p:grpSp>
          <p:nvGrpSpPr>
            <p:cNvPr id="6" name="グループ化 64"/>
            <p:cNvGrpSpPr/>
            <p:nvPr/>
          </p:nvGrpSpPr>
          <p:grpSpPr>
            <a:xfrm>
              <a:off x="3857620" y="1214422"/>
              <a:ext cx="4929222" cy="5429288"/>
              <a:chOff x="3611057" y="1714488"/>
              <a:chExt cx="4929222" cy="5429288"/>
            </a:xfrm>
          </p:grpSpPr>
          <p:grpSp>
            <p:nvGrpSpPr>
              <p:cNvPr id="7" name="グループ化 42"/>
              <p:cNvGrpSpPr/>
              <p:nvPr/>
            </p:nvGrpSpPr>
            <p:grpSpPr>
              <a:xfrm>
                <a:off x="3915995" y="1714488"/>
                <a:ext cx="4286279" cy="1571636"/>
                <a:chOff x="873312" y="2428868"/>
                <a:chExt cx="4286279" cy="1571636"/>
              </a:xfrm>
              <a:solidFill>
                <a:schemeClr val="tx2">
                  <a:lumMod val="20000"/>
                  <a:lumOff val="80000"/>
                </a:schemeClr>
              </a:solidFill>
            </p:grpSpPr>
            <p:sp>
              <p:nvSpPr>
                <p:cNvPr id="41" name="ホームベース 40"/>
                <p:cNvSpPr/>
                <p:nvPr/>
              </p:nvSpPr>
              <p:spPr>
                <a:xfrm rot="5400000">
                  <a:off x="2250265" y="1178703"/>
                  <a:ext cx="1571636" cy="4071966"/>
                </a:xfrm>
                <a:prstGeom prst="homePlate">
                  <a:avLst>
                    <a:gd name="adj" fmla="val 23347"/>
                  </a:avLst>
                </a:prstGeom>
                <a:grpFill/>
                <a:ln w="635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 contourW="12700">
                  <a:bevelT/>
                  <a:contourClr>
                    <a:schemeClr val="accent4">
                      <a:lumMod val="60000"/>
                      <a:lumOff val="40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" name="テキスト ボックス 13"/>
                <p:cNvSpPr txBox="1"/>
                <p:nvPr/>
              </p:nvSpPr>
              <p:spPr>
                <a:xfrm>
                  <a:off x="873312" y="2653491"/>
                  <a:ext cx="4286279" cy="978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57200" indent="-457200" algn="ctr">
                    <a:lnSpc>
                      <a:spcPct val="80000"/>
                    </a:lnSpc>
                  </a:pPr>
                  <a:r>
                    <a:rPr lang="en-US" altLang="ja-JP" sz="3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Evaluation</a:t>
                  </a:r>
                </a:p>
                <a:p>
                  <a:pPr marL="457200" indent="-457200" algn="ctr">
                    <a:lnSpc>
                      <a:spcPct val="80000"/>
                    </a:lnSpc>
                  </a:pPr>
                  <a:r>
                    <a:rPr lang="en-US" altLang="ja-JP" sz="3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of the gradient field</a:t>
                  </a:r>
                  <a:endParaRPr lang="en-US" altLang="ja-JP" sz="3600" i="1" dirty="0" smtClean="0">
                    <a:ea typeface="Arial Unicode MS" pitchFamily="50" charset="-128"/>
                    <a:cs typeface="Arial Unicode MS" pitchFamily="50" charset="-128"/>
                  </a:endParaRPr>
                </a:p>
              </p:txBody>
            </p:sp>
          </p:grpSp>
          <p:sp>
            <p:nvSpPr>
              <p:cNvPr id="44" name="山形 43"/>
              <p:cNvSpPr/>
              <p:nvPr/>
            </p:nvSpPr>
            <p:spPr>
              <a:xfrm rot="5400000">
                <a:off x="5078635" y="1893084"/>
                <a:ext cx="2000262" cy="4071966"/>
              </a:xfrm>
              <a:prstGeom prst="chevron">
                <a:avLst>
                  <a:gd name="adj" fmla="val 16772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contourW="12700">
                <a:bevelT/>
                <a:contourClr>
                  <a:schemeClr val="accent4">
                    <a:lumMod val="60000"/>
                    <a:lumOff val="4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山形 45"/>
              <p:cNvSpPr/>
              <p:nvPr/>
            </p:nvSpPr>
            <p:spPr>
              <a:xfrm rot="5400000">
                <a:off x="4744649" y="3773676"/>
                <a:ext cx="2668235" cy="4071966"/>
              </a:xfrm>
              <a:prstGeom prst="chevron">
                <a:avLst>
                  <a:gd name="adj" fmla="val 17100"/>
                </a:avLst>
              </a:prstGeom>
              <a:solidFill>
                <a:srgbClr val="6699FF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contourW="12700">
                <a:bevelT/>
                <a:contourClr>
                  <a:schemeClr val="accent4">
                    <a:lumMod val="60000"/>
                    <a:lumOff val="4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4185658" y="4929198"/>
                <a:ext cx="31724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ja-JP" sz="2800" dirty="0" smtClean="0">
                  <a:ea typeface="Arial Unicode MS" pitchFamily="50" charset="-128"/>
                  <a:cs typeface="Arial Unicode MS" pitchFamily="50" charset="-128"/>
                </a:endParaRPr>
              </a:p>
            </p:txBody>
          </p:sp>
          <p:sp>
            <p:nvSpPr>
              <p:cNvPr id="62" name="テキスト ボックス 61"/>
              <p:cNvSpPr txBox="1"/>
              <p:nvPr/>
            </p:nvSpPr>
            <p:spPr>
              <a:xfrm>
                <a:off x="3714744" y="3422877"/>
                <a:ext cx="4643469" cy="1421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ctr">
                  <a:lnSpc>
                    <a:spcPct val="80000"/>
                  </a:lnSpc>
                </a:pPr>
                <a:r>
                  <a:rPr lang="en-US" altLang="ja-JP" sz="3600" dirty="0" err="1" smtClean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Laplacian</a:t>
                </a:r>
                <a:r>
                  <a:rPr lang="en-US" altLang="ja-JP" sz="3600" dirty="0" smtClean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smoothing</a:t>
                </a:r>
              </a:p>
              <a:p>
                <a:pPr marL="457200" indent="-457200" algn="ctr">
                  <a:lnSpc>
                    <a:spcPct val="80000"/>
                  </a:lnSpc>
                </a:pPr>
                <a:r>
                  <a:rPr lang="en-US" altLang="ja-JP" sz="36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3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of the gradient field</a:t>
                </a:r>
              </a:p>
              <a:p>
                <a:pPr marL="457200" indent="-457200" algn="ctr">
                  <a:lnSpc>
                    <a:spcPct val="80000"/>
                  </a:lnSpc>
                </a:pPr>
                <a:endParaRPr lang="en-US" altLang="ja-JP" sz="3600" i="1" dirty="0" smtClean="0">
                  <a:ea typeface="Arial Unicode MS" pitchFamily="50" charset="-128"/>
                  <a:cs typeface="Arial Unicode MS" pitchFamily="50" charset="-128"/>
                </a:endParaRPr>
              </a:p>
            </p:txBody>
          </p:sp>
          <p:sp>
            <p:nvSpPr>
              <p:cNvPr id="64" name="テキスト ボックス 63"/>
              <p:cNvSpPr txBox="1"/>
              <p:nvPr/>
            </p:nvSpPr>
            <p:spPr>
              <a:xfrm>
                <a:off x="3611057" y="4877763"/>
                <a:ext cx="4929222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ctr">
                  <a:lnSpc>
                    <a:spcPct val="80000"/>
                  </a:lnSpc>
                </a:pPr>
                <a:r>
                  <a:rPr lang="en-US" altLang="ja-JP" sz="3600" dirty="0" smtClean="0">
                    <a:solidFill>
                      <a:srgbClr val="33333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Integrate</a:t>
                </a:r>
              </a:p>
              <a:p>
                <a:pPr marL="457200" indent="-457200" algn="ctr">
                  <a:lnSpc>
                    <a:spcPct val="80000"/>
                  </a:lnSpc>
                </a:pPr>
                <a:r>
                  <a:rPr lang="en-US" altLang="ja-JP" sz="3600" dirty="0" smtClean="0">
                    <a:solidFill>
                      <a:srgbClr val="33333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 smoothed</a:t>
                </a:r>
              </a:p>
              <a:p>
                <a:pPr marL="457200" indent="-457200" algn="ctr">
                  <a:lnSpc>
                    <a:spcPct val="80000"/>
                  </a:lnSpc>
                </a:pPr>
                <a:r>
                  <a:rPr lang="en-US" altLang="ja-JP" sz="3600" dirty="0" smtClean="0">
                    <a:solidFill>
                      <a:srgbClr val="33333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gradient field</a:t>
                </a:r>
              </a:p>
              <a:p>
                <a:pPr marL="457200" indent="-457200" algn="ctr">
                  <a:lnSpc>
                    <a:spcPct val="80000"/>
                  </a:lnSpc>
                </a:pPr>
                <a:r>
                  <a:rPr lang="en-US" altLang="ja-JP" sz="3200" dirty="0" smtClean="0">
                    <a:solidFill>
                      <a:srgbClr val="33333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(solve </a:t>
                </a:r>
                <a:r>
                  <a:rPr lang="en-US" altLang="ja-JP" sz="3200" dirty="0" smtClean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Poisson equation</a:t>
                </a:r>
                <a:r>
                  <a:rPr lang="en-US" altLang="ja-JP" sz="3200" dirty="0" smtClean="0">
                    <a:solidFill>
                      <a:srgbClr val="33333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  <a:endParaRPr lang="en-US" altLang="ja-JP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cxnSp>
          <p:nvCxnSpPr>
            <p:cNvPr id="67" name="直線コネクタ 66"/>
            <p:cNvCxnSpPr/>
            <p:nvPr/>
          </p:nvCxnSpPr>
          <p:spPr>
            <a:xfrm rot="5400000" flipH="1" flipV="1">
              <a:off x="3107521" y="1464455"/>
              <a:ext cx="1428760" cy="928694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tailEnd type="non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 rot="16200000" flipH="1">
              <a:off x="2536017" y="4393413"/>
              <a:ext cx="2571768" cy="928694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tailEnd type="non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U ターン矢印 25"/>
          <p:cNvSpPr/>
          <p:nvPr/>
        </p:nvSpPr>
        <p:spPr>
          <a:xfrm rot="16200000" flipV="1">
            <a:off x="6858016" y="2786058"/>
            <a:ext cx="3357586" cy="928694"/>
          </a:xfrm>
          <a:prstGeom prst="uturnArrow">
            <a:avLst>
              <a:gd name="adj1" fmla="val 32033"/>
              <a:gd name="adj2" fmla="val 25000"/>
              <a:gd name="adj3" fmla="val 39066"/>
              <a:gd name="adj4" fmla="val 43750"/>
              <a:gd name="adj5" fmla="val 100000"/>
            </a:avLst>
          </a:prstGeom>
          <a:gradFill flip="none" rotWithShape="1">
            <a:gsLst>
              <a:gs pos="0">
                <a:srgbClr val="DDEBCF"/>
              </a:gs>
              <a:gs pos="70000">
                <a:srgbClr val="99CCFF"/>
              </a:gs>
              <a:gs pos="85000">
                <a:srgbClr val="0070C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plastic">
            <a:bevelT h="38100"/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円/楕円 79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角丸四角形 122"/>
          <p:cNvSpPr/>
          <p:nvPr/>
        </p:nvSpPr>
        <p:spPr>
          <a:xfrm>
            <a:off x="5643602" y="1142984"/>
            <a:ext cx="3428992" cy="56435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Oval 22"/>
          <p:cNvSpPr>
            <a:spLocks noChangeArrowheads="1"/>
          </p:cNvSpPr>
          <p:nvPr/>
        </p:nvSpPr>
        <p:spPr bwMode="auto">
          <a:xfrm rot="2700000">
            <a:off x="5737646" y="3049161"/>
            <a:ext cx="1859417" cy="1859417"/>
          </a:xfrm>
          <a:prstGeom prst="ellipse">
            <a:avLst/>
          </a:prstGeom>
          <a:solidFill>
            <a:srgbClr val="FF99CC"/>
          </a:solidFill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9" name="Oval 35"/>
          <p:cNvSpPr>
            <a:spLocks noChangeAspect="1" noChangeArrowheads="1"/>
          </p:cNvSpPr>
          <p:nvPr/>
        </p:nvSpPr>
        <p:spPr bwMode="auto">
          <a:xfrm rot="2700000">
            <a:off x="6618406" y="3952925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 rot="2700000">
            <a:off x="7064543" y="2943862"/>
            <a:ext cx="1414508" cy="1414507"/>
          </a:xfrm>
          <a:prstGeom prst="ellipse">
            <a:avLst/>
          </a:prstGeom>
          <a:solidFill>
            <a:srgbClr val="FFCCFF"/>
          </a:solidFill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24" name="Oval 35"/>
          <p:cNvSpPr>
            <a:spLocks noChangeAspect="1" noChangeArrowheads="1"/>
          </p:cNvSpPr>
          <p:nvPr/>
        </p:nvSpPr>
        <p:spPr bwMode="auto">
          <a:xfrm rot="2700000">
            <a:off x="7722846" y="3625172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31" name="Oval 22"/>
          <p:cNvSpPr>
            <a:spLocks noChangeArrowheads="1"/>
          </p:cNvSpPr>
          <p:nvPr/>
        </p:nvSpPr>
        <p:spPr bwMode="auto">
          <a:xfrm rot="2700000" flipH="1">
            <a:off x="6204859" y="2571744"/>
            <a:ext cx="1205926" cy="1205926"/>
          </a:xfrm>
          <a:prstGeom prst="ellips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32" name="Oval 35"/>
          <p:cNvSpPr>
            <a:spLocks noChangeAspect="1" noChangeArrowheads="1"/>
          </p:cNvSpPr>
          <p:nvPr/>
        </p:nvSpPr>
        <p:spPr bwMode="auto">
          <a:xfrm rot="2700000">
            <a:off x="6758872" y="3148763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pic>
        <p:nvPicPr>
          <p:cNvPr id="66" name="図 65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6806635" y="4498733"/>
            <a:ext cx="212134" cy="197709"/>
          </a:xfrm>
          <a:prstGeom prst="rect">
            <a:avLst/>
          </a:prstGeom>
          <a:noFill/>
        </p:spPr>
      </p:pic>
      <p:sp>
        <p:nvSpPr>
          <p:cNvPr id="82" name="Oval 22"/>
          <p:cNvSpPr>
            <a:spLocks noChangeArrowheads="1"/>
          </p:cNvSpPr>
          <p:nvPr/>
        </p:nvSpPr>
        <p:spPr bwMode="auto">
          <a:xfrm rot="2700000">
            <a:off x="7231275" y="4074288"/>
            <a:ext cx="846016" cy="846016"/>
          </a:xfrm>
          <a:prstGeom prst="ellips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83" name="Oval 35"/>
          <p:cNvSpPr>
            <a:spLocks noChangeAspect="1" noChangeArrowheads="1"/>
          </p:cNvSpPr>
          <p:nvPr/>
        </p:nvSpPr>
        <p:spPr bwMode="auto">
          <a:xfrm rot="2700000">
            <a:off x="7605333" y="4471352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pic>
        <p:nvPicPr>
          <p:cNvPr id="110" name="図 109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7929586" y="3071810"/>
            <a:ext cx="240135" cy="240135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Differential Operators for PU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5572132" y="1428736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grpSp>
        <p:nvGrpSpPr>
          <p:cNvPr id="3" name="グループ化 70"/>
          <p:cNvGrpSpPr/>
          <p:nvPr/>
        </p:nvGrpSpPr>
        <p:grpSpPr>
          <a:xfrm>
            <a:off x="714348" y="3143248"/>
            <a:ext cx="4127009" cy="987175"/>
            <a:chOff x="714348" y="3143248"/>
            <a:chExt cx="4127009" cy="987175"/>
          </a:xfrm>
        </p:grpSpPr>
        <p:pic>
          <p:nvPicPr>
            <p:cNvPr id="98" name="図 97" descr="txp_fig.png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2428860" y="3571876"/>
              <a:ext cx="2412497" cy="558547"/>
            </a:xfrm>
            <a:prstGeom prst="rect">
              <a:avLst/>
            </a:prstGeom>
            <a:noFill/>
          </p:spPr>
        </p:pic>
        <p:sp>
          <p:nvSpPr>
            <p:cNvPr id="100" name="テキスト ボックス 99"/>
            <p:cNvSpPr txBox="1"/>
            <p:nvPr/>
          </p:nvSpPr>
          <p:spPr>
            <a:xfrm>
              <a:off x="714348" y="3143248"/>
              <a:ext cx="28575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i="1" dirty="0" smtClean="0">
                  <a:solidFill>
                    <a:schemeClr val="accent5">
                      <a:lumMod val="75000"/>
                    </a:schemeClr>
                  </a:solidFill>
                </a:rPr>
                <a:t>divergence theorem</a:t>
              </a:r>
              <a:endParaRPr kumimoji="1" lang="ja-JP" altLang="en-US" sz="2400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4" name="グループ化 76"/>
          <p:cNvGrpSpPr/>
          <p:nvPr/>
        </p:nvGrpSpPr>
        <p:grpSpPr>
          <a:xfrm>
            <a:off x="793998" y="4143380"/>
            <a:ext cx="5706828" cy="1214447"/>
            <a:chOff x="793998" y="4143380"/>
            <a:chExt cx="5706828" cy="1214447"/>
          </a:xfrm>
        </p:grpSpPr>
        <p:pic>
          <p:nvPicPr>
            <p:cNvPr id="95" name="図 94" descr="txp_fig.png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793998" y="4143380"/>
              <a:ext cx="4063754" cy="762002"/>
            </a:xfrm>
            <a:prstGeom prst="rect">
              <a:avLst/>
            </a:prstGeom>
            <a:noFill/>
          </p:spPr>
        </p:pic>
        <p:sp>
          <p:nvSpPr>
            <p:cNvPr id="112" name="フリーフォーム 111"/>
            <p:cNvSpPr/>
            <p:nvPr/>
          </p:nvSpPr>
          <p:spPr>
            <a:xfrm>
              <a:off x="4643438" y="4643447"/>
              <a:ext cx="1857388" cy="714380"/>
            </a:xfrm>
            <a:custGeom>
              <a:avLst/>
              <a:gdLst>
                <a:gd name="connsiteX0" fmla="*/ 900333 w 900333"/>
                <a:gd name="connsiteY0" fmla="*/ 604911 h 604911"/>
                <a:gd name="connsiteX1" fmla="*/ 281354 w 900333"/>
                <a:gd name="connsiteY1" fmla="*/ 365760 h 604911"/>
                <a:gd name="connsiteX2" fmla="*/ 0 w 900333"/>
                <a:gd name="connsiteY2" fmla="*/ 0 h 60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0333" h="604911">
                  <a:moveTo>
                    <a:pt x="900333" y="604911"/>
                  </a:moveTo>
                  <a:cubicBezTo>
                    <a:pt x="665871" y="535745"/>
                    <a:pt x="431410" y="466579"/>
                    <a:pt x="281354" y="365760"/>
                  </a:cubicBezTo>
                  <a:cubicBezTo>
                    <a:pt x="131298" y="264941"/>
                    <a:pt x="65649" y="132470"/>
                    <a:pt x="0" y="0"/>
                  </a:cubicBezTo>
                </a:path>
              </a:pathLst>
            </a:custGeom>
            <a:ln w="5715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9" name="角丸四角形 118"/>
          <p:cNvSpPr/>
          <p:nvPr/>
        </p:nvSpPr>
        <p:spPr>
          <a:xfrm>
            <a:off x="5929322" y="928670"/>
            <a:ext cx="1714512" cy="5000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5929322" y="928670"/>
            <a:ext cx="142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center   </a:t>
            </a:r>
            <a:endParaRPr kumimoji="1" lang="ja-JP" altLang="en-US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1" name="図 120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6429388" y="4071942"/>
            <a:ext cx="228030" cy="214314"/>
          </a:xfrm>
          <a:prstGeom prst="rect">
            <a:avLst/>
          </a:prstGeom>
          <a:noFill/>
        </p:spPr>
      </p:pic>
      <p:pic>
        <p:nvPicPr>
          <p:cNvPr id="122" name="図 121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7196918" y="1057478"/>
            <a:ext cx="304040" cy="285752"/>
          </a:xfrm>
          <a:prstGeom prst="rect">
            <a:avLst/>
          </a:prstGeom>
          <a:noFill/>
        </p:spPr>
      </p:pic>
      <p:grpSp>
        <p:nvGrpSpPr>
          <p:cNvPr id="6" name="グループ化 91"/>
          <p:cNvGrpSpPr/>
          <p:nvPr/>
        </p:nvGrpSpPr>
        <p:grpSpPr>
          <a:xfrm>
            <a:off x="376344" y="1114768"/>
            <a:ext cx="5838730" cy="1314100"/>
            <a:chOff x="376344" y="1114768"/>
            <a:chExt cx="5838730" cy="1314100"/>
          </a:xfrm>
        </p:grpSpPr>
        <p:grpSp>
          <p:nvGrpSpPr>
            <p:cNvPr id="8" name="グループ化 80"/>
            <p:cNvGrpSpPr/>
            <p:nvPr/>
          </p:nvGrpSpPr>
          <p:grpSpPr>
            <a:xfrm>
              <a:off x="376344" y="1114768"/>
              <a:ext cx="4052780" cy="514628"/>
              <a:chOff x="376344" y="1114768"/>
              <a:chExt cx="4052780" cy="514628"/>
            </a:xfrm>
          </p:grpSpPr>
          <p:sp>
            <p:nvSpPr>
              <p:cNvPr id="79" name="テキスト ボックス 78"/>
              <p:cNvSpPr txBox="1"/>
              <p:nvPr/>
            </p:nvSpPr>
            <p:spPr>
              <a:xfrm>
                <a:off x="376344" y="1114768"/>
                <a:ext cx="4052780" cy="514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lnSpc>
                    <a:spcPct val="85000"/>
                  </a:lnSpc>
                  <a:spcBef>
                    <a:spcPct val="20000"/>
                  </a:spcBef>
                  <a:buFont typeface="Arial" pitchFamily="34" charset="0"/>
                  <a:buChar char="•"/>
                </a:pPr>
                <a:r>
                  <a:rPr lang="en-US" altLang="ja-JP" sz="3200" dirty="0" smtClean="0">
                    <a:solidFill>
                      <a:prstClr val="black"/>
                    </a:solidFill>
                  </a:rPr>
                  <a:t>Vector at point</a:t>
                </a:r>
                <a:r>
                  <a:rPr lang="ja-JP" altLang="en-US" sz="3200" dirty="0" smtClean="0">
                    <a:solidFill>
                      <a:prstClr val="black"/>
                    </a:solidFill>
                  </a:rPr>
                  <a:t>    </a:t>
                </a:r>
                <a:r>
                  <a:rPr lang="en-US" altLang="ja-JP" sz="3200" dirty="0" smtClean="0">
                    <a:solidFill>
                      <a:prstClr val="black"/>
                    </a:solidFill>
                  </a:rPr>
                  <a:t>:</a:t>
                </a:r>
              </a:p>
            </p:txBody>
          </p:sp>
          <p:pic>
            <p:nvPicPr>
              <p:cNvPr id="69" name="図 68" descr="txp_fig.png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2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/>
              </a:blip>
              <a:stretch>
                <a:fillRect/>
              </a:stretch>
            </p:blipFill>
            <p:spPr>
              <a:xfrm>
                <a:off x="3324980" y="1285860"/>
                <a:ext cx="246888" cy="189738"/>
              </a:xfrm>
              <a:prstGeom prst="rect">
                <a:avLst/>
              </a:prstGeom>
              <a:noFill/>
            </p:spPr>
          </p:pic>
        </p:grpSp>
        <p:grpSp>
          <p:nvGrpSpPr>
            <p:cNvPr id="10" name="グループ化 63"/>
            <p:cNvGrpSpPr/>
            <p:nvPr/>
          </p:nvGrpSpPr>
          <p:grpSpPr>
            <a:xfrm>
              <a:off x="2008077" y="1649340"/>
              <a:ext cx="4206997" cy="779528"/>
              <a:chOff x="2071609" y="1649340"/>
              <a:chExt cx="4206997" cy="779528"/>
            </a:xfrm>
          </p:grpSpPr>
          <p:pic>
            <p:nvPicPr>
              <p:cNvPr id="70" name="図 69" descr="txp_fig.png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2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/>
              </a:blip>
              <a:stretch>
                <a:fillRect/>
              </a:stretch>
            </p:blipFill>
            <p:spPr>
              <a:xfrm>
                <a:off x="2071609" y="1649340"/>
                <a:ext cx="2849675" cy="779528"/>
              </a:xfrm>
              <a:prstGeom prst="rect">
                <a:avLst/>
              </a:prstGeom>
              <a:noFill/>
            </p:spPr>
          </p:pic>
          <p:sp>
            <p:nvSpPr>
              <p:cNvPr id="124" name="フリーフォーム 123"/>
              <p:cNvSpPr/>
              <p:nvPr/>
            </p:nvSpPr>
            <p:spPr>
              <a:xfrm rot="2415680" flipV="1">
                <a:off x="5222847" y="1712344"/>
                <a:ext cx="1055759" cy="632535"/>
              </a:xfrm>
              <a:custGeom>
                <a:avLst/>
                <a:gdLst>
                  <a:gd name="connsiteX0" fmla="*/ 900333 w 900333"/>
                  <a:gd name="connsiteY0" fmla="*/ 604911 h 604911"/>
                  <a:gd name="connsiteX1" fmla="*/ 281354 w 900333"/>
                  <a:gd name="connsiteY1" fmla="*/ 365760 h 604911"/>
                  <a:gd name="connsiteX2" fmla="*/ 0 w 900333"/>
                  <a:gd name="connsiteY2" fmla="*/ 0 h 604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0333" h="604911">
                    <a:moveTo>
                      <a:pt x="900333" y="604911"/>
                    </a:moveTo>
                    <a:cubicBezTo>
                      <a:pt x="665871" y="535745"/>
                      <a:pt x="431410" y="466579"/>
                      <a:pt x="281354" y="365760"/>
                    </a:cubicBezTo>
                    <a:cubicBezTo>
                      <a:pt x="131298" y="264941"/>
                      <a:pt x="65649" y="132470"/>
                      <a:pt x="0" y="0"/>
                    </a:cubicBezTo>
                  </a:path>
                </a:pathLst>
              </a:custGeom>
              <a:ln w="57150">
                <a:solidFill>
                  <a:schemeClr val="accent5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25" name="フリーフォーム 124"/>
          <p:cNvSpPr/>
          <p:nvPr/>
        </p:nvSpPr>
        <p:spPr>
          <a:xfrm>
            <a:off x="7202658" y="3207434"/>
            <a:ext cx="337625" cy="1097280"/>
          </a:xfrm>
          <a:custGeom>
            <a:avLst/>
            <a:gdLst>
              <a:gd name="connsiteX0" fmla="*/ 0 w 337625"/>
              <a:gd name="connsiteY0" fmla="*/ 0 h 1097280"/>
              <a:gd name="connsiteX1" fmla="*/ 337625 w 337625"/>
              <a:gd name="connsiteY1" fmla="*/ 1097280 h 1097280"/>
              <a:gd name="connsiteX2" fmla="*/ 337625 w 337625"/>
              <a:gd name="connsiteY2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625" h="1097280">
                <a:moveTo>
                  <a:pt x="0" y="0"/>
                </a:moveTo>
                <a:lnTo>
                  <a:pt x="337625" y="1097280"/>
                </a:lnTo>
                <a:lnTo>
                  <a:pt x="337625" y="1097280"/>
                </a:lnTo>
              </a:path>
            </a:pathLst>
          </a:custGeom>
          <a:ln w="571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正方形/長方形 127"/>
          <p:cNvSpPr/>
          <p:nvPr/>
        </p:nvSpPr>
        <p:spPr>
          <a:xfrm>
            <a:off x="1071538" y="4547462"/>
            <a:ext cx="1500198" cy="357190"/>
          </a:xfrm>
          <a:prstGeom prst="rect">
            <a:avLst/>
          </a:prstGeom>
          <a:noFill/>
          <a:ln w="19050">
            <a:solidFill>
              <a:srgbClr val="FF33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グループ化 61"/>
          <p:cNvGrpSpPr/>
          <p:nvPr/>
        </p:nvGrpSpPr>
        <p:grpSpPr>
          <a:xfrm>
            <a:off x="5986454" y="3143248"/>
            <a:ext cx="2025193" cy="845507"/>
            <a:chOff x="5986454" y="3143248"/>
            <a:chExt cx="2025193" cy="845507"/>
          </a:xfrm>
        </p:grpSpPr>
        <p:pic>
          <p:nvPicPr>
            <p:cNvPr id="65" name="図 64" descr="txp_fig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5986454" y="3762256"/>
              <a:ext cx="240135" cy="212134"/>
            </a:xfrm>
            <a:prstGeom prst="rect">
              <a:avLst/>
            </a:prstGeom>
            <a:noFill/>
          </p:spPr>
        </p:pic>
        <p:sp>
          <p:nvSpPr>
            <p:cNvPr id="67" name="フリーフォーム 66"/>
            <p:cNvSpPr/>
            <p:nvPr/>
          </p:nvSpPr>
          <p:spPr>
            <a:xfrm>
              <a:off x="6181773" y="3667204"/>
              <a:ext cx="476372" cy="321551"/>
            </a:xfrm>
            <a:custGeom>
              <a:avLst/>
              <a:gdLst>
                <a:gd name="connsiteX0" fmla="*/ 641684 w 641684"/>
                <a:gd name="connsiteY0" fmla="*/ 433137 h 433137"/>
                <a:gd name="connsiteX1" fmla="*/ 0 w 641684"/>
                <a:gd name="connsiteY1" fmla="*/ 0 h 433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1684" h="433137">
                  <a:moveTo>
                    <a:pt x="641684" y="433137"/>
                  </a:moveTo>
                  <a:lnTo>
                    <a:pt x="0" y="0"/>
                  </a:lnTo>
                </a:path>
              </a:pathLst>
            </a:custGeom>
            <a:ln w="889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フリーフォーム 53"/>
            <p:cNvSpPr/>
            <p:nvPr/>
          </p:nvSpPr>
          <p:spPr>
            <a:xfrm>
              <a:off x="7572396" y="3143248"/>
              <a:ext cx="190620" cy="535865"/>
            </a:xfrm>
            <a:custGeom>
              <a:avLst/>
              <a:gdLst>
                <a:gd name="connsiteX0" fmla="*/ 641684 w 641684"/>
                <a:gd name="connsiteY0" fmla="*/ 433137 h 433137"/>
                <a:gd name="connsiteX1" fmla="*/ 0 w 641684"/>
                <a:gd name="connsiteY1" fmla="*/ 0 h 433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1684" h="433137">
                  <a:moveTo>
                    <a:pt x="641684" y="433137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6699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6" name="図 55" descr="txp_fig.png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7743511" y="3412201"/>
              <a:ext cx="268136" cy="254559"/>
            </a:xfrm>
            <a:prstGeom prst="rect">
              <a:avLst/>
            </a:prstGeom>
            <a:noFill/>
          </p:spPr>
        </p:pic>
      </p:grpSp>
      <p:sp>
        <p:nvSpPr>
          <p:cNvPr id="93" name="Oval 22"/>
          <p:cNvSpPr>
            <a:spLocks noChangeArrowheads="1"/>
          </p:cNvSpPr>
          <p:nvPr/>
        </p:nvSpPr>
        <p:spPr bwMode="auto">
          <a:xfrm rot="2700000">
            <a:off x="5730383" y="3041343"/>
            <a:ext cx="1859417" cy="1859417"/>
          </a:xfrm>
          <a:prstGeom prst="ellips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grpSp>
        <p:nvGrpSpPr>
          <p:cNvPr id="14" name="グループ化 80"/>
          <p:cNvGrpSpPr/>
          <p:nvPr/>
        </p:nvGrpSpPr>
        <p:grpSpPr>
          <a:xfrm>
            <a:off x="6215074" y="1571612"/>
            <a:ext cx="2643206" cy="1357322"/>
            <a:chOff x="5276176" y="3857628"/>
            <a:chExt cx="3776009" cy="1571636"/>
          </a:xfrm>
        </p:grpSpPr>
        <p:sp>
          <p:nvSpPr>
            <p:cNvPr id="78" name="角丸四角形吹き出し 77"/>
            <p:cNvSpPr/>
            <p:nvPr/>
          </p:nvSpPr>
          <p:spPr>
            <a:xfrm>
              <a:off x="5276176" y="3857628"/>
              <a:ext cx="3776009" cy="1571636"/>
            </a:xfrm>
            <a:prstGeom prst="wedgeRoundRectCallout">
              <a:avLst>
                <a:gd name="adj1" fmla="val -38482"/>
                <a:gd name="adj2" fmla="val 111683"/>
                <a:gd name="adj3" fmla="val 16667"/>
              </a:avLst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5" name="グループ化 78"/>
            <p:cNvGrpSpPr/>
            <p:nvPr/>
          </p:nvGrpSpPr>
          <p:grpSpPr>
            <a:xfrm>
              <a:off x="5378230" y="3982443"/>
              <a:ext cx="3469927" cy="1368471"/>
              <a:chOff x="591916" y="1227131"/>
              <a:chExt cx="3469927" cy="1368471"/>
            </a:xfrm>
          </p:grpSpPr>
          <p:sp>
            <p:nvSpPr>
              <p:cNvPr id="72" name="テキスト ボックス 71"/>
              <p:cNvSpPr txBox="1"/>
              <p:nvPr/>
            </p:nvSpPr>
            <p:spPr>
              <a:xfrm>
                <a:off x="591916" y="1227131"/>
                <a:ext cx="3429024" cy="1368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lnSpc>
                    <a:spcPct val="85000"/>
                  </a:lnSpc>
                  <a:spcBef>
                    <a:spcPct val="20000"/>
                  </a:spcBef>
                </a:pPr>
                <a:r>
                  <a:rPr lang="en-US" altLang="ja-JP" sz="2400" dirty="0" smtClean="0">
                    <a:solidFill>
                      <a:srgbClr val="EEECE1">
                        <a:lumMod val="50000"/>
                      </a:srgbClr>
                    </a:solidFill>
                  </a:rPr>
                  <a:t>Assumption 1</a:t>
                </a:r>
              </a:p>
              <a:p>
                <a:pPr marL="342900" lvl="0" indent="-342900">
                  <a:lnSpc>
                    <a:spcPct val="85000"/>
                  </a:lnSpc>
                  <a:spcBef>
                    <a:spcPct val="20000"/>
                  </a:spcBef>
                </a:pPr>
                <a:r>
                  <a:rPr lang="en-US" altLang="ja-JP" sz="2400" dirty="0" smtClean="0">
                    <a:solidFill>
                      <a:srgbClr val="EEECE1">
                        <a:lumMod val="50000"/>
                      </a:srgbClr>
                    </a:solidFill>
                  </a:rPr>
                  <a:t>  </a:t>
                </a:r>
                <a:r>
                  <a:rPr lang="en-US" altLang="ja-JP" sz="2400" dirty="0" smtClean="0">
                    <a:solidFill>
                      <a:prstClr val="black"/>
                    </a:solidFill>
                  </a:rPr>
                  <a:t>support      has a </a:t>
                </a:r>
              </a:p>
              <a:p>
                <a:pPr marL="342900" lvl="0" indent="-342900">
                  <a:lnSpc>
                    <a:spcPct val="85000"/>
                  </a:lnSpc>
                  <a:spcBef>
                    <a:spcPct val="20000"/>
                  </a:spcBef>
                </a:pPr>
                <a:r>
                  <a:rPr lang="en-US" altLang="ja-JP" sz="2400" dirty="0" smtClean="0">
                    <a:solidFill>
                      <a:prstClr val="black"/>
                    </a:solidFill>
                  </a:rPr>
                  <a:t>  constant vector</a:t>
                </a:r>
              </a:p>
            </p:txBody>
          </p:sp>
          <p:pic>
            <p:nvPicPr>
              <p:cNvPr id="9" name="図 8" descr="txp_fig.png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/>
              </a:blip>
              <a:stretch>
                <a:fillRect/>
              </a:stretch>
            </p:blipFill>
            <p:spPr>
              <a:xfrm>
                <a:off x="3738374" y="2237893"/>
                <a:ext cx="323469" cy="285749"/>
              </a:xfrm>
              <a:prstGeom prst="rect">
                <a:avLst/>
              </a:prstGeom>
              <a:noFill/>
            </p:spPr>
          </p:pic>
          <p:pic>
            <p:nvPicPr>
              <p:cNvPr id="7" name="図 6" descr="txp_fig.png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2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/>
              </a:blip>
              <a:stretch>
                <a:fillRect/>
              </a:stretch>
            </p:blipFill>
            <p:spPr>
              <a:xfrm>
                <a:off x="2393322" y="1794139"/>
                <a:ext cx="285750" cy="266319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6" name="グループ化 95"/>
          <p:cNvGrpSpPr/>
          <p:nvPr/>
        </p:nvGrpSpPr>
        <p:grpSpPr>
          <a:xfrm>
            <a:off x="357158" y="2500306"/>
            <a:ext cx="4010035" cy="659893"/>
            <a:chOff x="357158" y="2500306"/>
            <a:chExt cx="4010035" cy="659893"/>
          </a:xfrm>
        </p:grpSpPr>
        <p:pic>
          <p:nvPicPr>
            <p:cNvPr id="99" name="図 98" descr="txp_fig.p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785786" y="2500306"/>
              <a:ext cx="3581407" cy="659893"/>
            </a:xfrm>
            <a:prstGeom prst="rect">
              <a:avLst/>
            </a:prstGeom>
            <a:noFill/>
          </p:spPr>
        </p:pic>
        <p:sp>
          <p:nvSpPr>
            <p:cNvPr id="94" name="テキスト ボックス 93"/>
            <p:cNvSpPr txBox="1"/>
            <p:nvPr/>
          </p:nvSpPr>
          <p:spPr>
            <a:xfrm>
              <a:off x="357158" y="2578684"/>
              <a:ext cx="428628" cy="514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>
                <a:lnSpc>
                  <a:spcPct val="85000"/>
                </a:lnSpc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US" altLang="ja-JP" sz="3200" dirty="0" smtClean="0">
                  <a:solidFill>
                    <a:prstClr val="black"/>
                  </a:solidFill>
                </a:rPr>
                <a:t> </a:t>
              </a:r>
            </a:p>
          </p:txBody>
        </p:sp>
      </p:grpSp>
      <p:grpSp>
        <p:nvGrpSpPr>
          <p:cNvPr id="17" name="グループ化 103"/>
          <p:cNvGrpSpPr/>
          <p:nvPr/>
        </p:nvGrpSpPr>
        <p:grpSpPr>
          <a:xfrm>
            <a:off x="5715008" y="3034826"/>
            <a:ext cx="3428992" cy="3466008"/>
            <a:chOff x="5715008" y="3034826"/>
            <a:chExt cx="3428992" cy="3466008"/>
          </a:xfrm>
        </p:grpSpPr>
        <p:grpSp>
          <p:nvGrpSpPr>
            <p:cNvPr id="20" name="グループ化 101"/>
            <p:cNvGrpSpPr/>
            <p:nvPr/>
          </p:nvGrpSpPr>
          <p:grpSpPr>
            <a:xfrm>
              <a:off x="5715008" y="3034826"/>
              <a:ext cx="2238024" cy="1888465"/>
              <a:chOff x="5715008" y="3034826"/>
              <a:chExt cx="2238024" cy="1888465"/>
            </a:xfrm>
          </p:grpSpPr>
          <p:pic>
            <p:nvPicPr>
              <p:cNvPr id="58" name="図 57" descr="txp_fig.png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3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/>
              </a:blip>
              <a:stretch>
                <a:fillRect/>
              </a:stretch>
            </p:blipFill>
            <p:spPr>
              <a:xfrm>
                <a:off x="7667280" y="3786190"/>
                <a:ext cx="285752" cy="232412"/>
              </a:xfrm>
              <a:prstGeom prst="rect">
                <a:avLst/>
              </a:prstGeom>
              <a:noFill/>
            </p:spPr>
          </p:pic>
          <p:sp>
            <p:nvSpPr>
              <p:cNvPr id="109" name="円弧 108"/>
              <p:cNvSpPr/>
              <p:nvPr/>
            </p:nvSpPr>
            <p:spPr>
              <a:xfrm rot="1684264">
                <a:off x="5715008" y="3034826"/>
                <a:ext cx="1888465" cy="1888465"/>
              </a:xfrm>
              <a:prstGeom prst="arc">
                <a:avLst>
                  <a:gd name="adj1" fmla="val 16624501"/>
                  <a:gd name="adj2" fmla="val 21140342"/>
                </a:avLst>
              </a:prstGeom>
              <a:ln w="57150">
                <a:solidFill>
                  <a:srgbClr val="92D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1" name="グループ化 96"/>
            <p:cNvGrpSpPr/>
            <p:nvPr/>
          </p:nvGrpSpPr>
          <p:grpSpPr>
            <a:xfrm>
              <a:off x="6357950" y="5072074"/>
              <a:ext cx="2786050" cy="1428760"/>
              <a:chOff x="6357950" y="5072074"/>
              <a:chExt cx="2786050" cy="1428760"/>
            </a:xfrm>
          </p:grpSpPr>
          <p:grpSp>
            <p:nvGrpSpPr>
              <p:cNvPr id="22" name="グループ化 62"/>
              <p:cNvGrpSpPr/>
              <p:nvPr/>
            </p:nvGrpSpPr>
            <p:grpSpPr>
              <a:xfrm>
                <a:off x="6357950" y="5072074"/>
                <a:ext cx="2786050" cy="1428760"/>
                <a:chOff x="6357950" y="5072074"/>
                <a:chExt cx="2786050" cy="1428760"/>
              </a:xfrm>
            </p:grpSpPr>
            <p:grpSp>
              <p:nvGrpSpPr>
                <p:cNvPr id="25" name="グループ化 60"/>
                <p:cNvGrpSpPr/>
                <p:nvPr/>
              </p:nvGrpSpPr>
              <p:grpSpPr>
                <a:xfrm>
                  <a:off x="6357950" y="5072074"/>
                  <a:ext cx="2786050" cy="1428760"/>
                  <a:chOff x="6357950" y="5072074"/>
                  <a:chExt cx="2786050" cy="1428760"/>
                </a:xfrm>
              </p:grpSpPr>
              <p:grpSp>
                <p:nvGrpSpPr>
                  <p:cNvPr id="26" name="グループ化 101"/>
                  <p:cNvGrpSpPr/>
                  <p:nvPr/>
                </p:nvGrpSpPr>
                <p:grpSpPr>
                  <a:xfrm>
                    <a:off x="6357950" y="5072074"/>
                    <a:ext cx="2786050" cy="1428760"/>
                    <a:chOff x="6072198" y="3214686"/>
                    <a:chExt cx="2786050" cy="1428760"/>
                  </a:xfrm>
                </p:grpSpPr>
                <p:sp>
                  <p:nvSpPr>
                    <p:cNvPr id="103" name="角丸四角形吹き出し 102"/>
                    <p:cNvSpPr/>
                    <p:nvPr/>
                  </p:nvSpPr>
                  <p:spPr>
                    <a:xfrm>
                      <a:off x="6072198" y="3214686"/>
                      <a:ext cx="2571768" cy="1428760"/>
                    </a:xfrm>
                    <a:prstGeom prst="wedgeRoundRectCallout">
                      <a:avLst>
                        <a:gd name="adj1" fmla="val 1134"/>
                        <a:gd name="adj2" fmla="val -125472"/>
                        <a:gd name="adj3" fmla="val 16667"/>
                      </a:avLst>
                    </a:prstGeom>
                    <a:solidFill>
                      <a:srgbClr val="FFFFFF"/>
                    </a:solidFill>
                    <a:ln w="6350"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 contourW="12700">
                      <a:bevelT/>
                      <a:contourClr>
                        <a:schemeClr val="accent4">
                          <a:lumMod val="60000"/>
                          <a:lumOff val="40000"/>
                        </a:schemeClr>
                      </a:contourClr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27" name="グループ化 78"/>
                    <p:cNvGrpSpPr/>
                    <p:nvPr/>
                  </p:nvGrpSpPr>
                  <p:grpSpPr>
                    <a:xfrm>
                      <a:off x="6143636" y="3315950"/>
                      <a:ext cx="2714612" cy="1181862"/>
                      <a:chOff x="1357322" y="560638"/>
                      <a:chExt cx="2714612" cy="1181862"/>
                    </a:xfrm>
                  </p:grpSpPr>
                  <p:sp>
                    <p:nvSpPr>
                      <p:cNvPr id="105" name="テキスト ボックス 104"/>
                      <p:cNvSpPr txBox="1"/>
                      <p:nvPr/>
                    </p:nvSpPr>
                    <p:spPr>
                      <a:xfrm>
                        <a:off x="1357322" y="560638"/>
                        <a:ext cx="2714612" cy="118186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342900" lvl="0" indent="-342900">
                          <a:lnSpc>
                            <a:spcPct val="85000"/>
                          </a:lnSpc>
                          <a:spcBef>
                            <a:spcPct val="20000"/>
                          </a:spcBef>
                        </a:pPr>
                        <a:r>
                          <a:rPr lang="en-US" altLang="ja-JP" sz="2400" dirty="0" smtClean="0">
                            <a:solidFill>
                              <a:srgbClr val="EEECE1">
                                <a:lumMod val="50000"/>
                              </a:srgbClr>
                            </a:solidFill>
                          </a:rPr>
                          <a:t>Assumption 2</a:t>
                        </a:r>
                      </a:p>
                      <a:p>
                        <a:pPr marL="342900" lvl="0" indent="-342900">
                          <a:lnSpc>
                            <a:spcPct val="85000"/>
                          </a:lnSpc>
                          <a:spcBef>
                            <a:spcPct val="20000"/>
                          </a:spcBef>
                        </a:pPr>
                        <a:r>
                          <a:rPr lang="en-US" altLang="ja-JP" sz="2400" dirty="0" smtClean="0">
                            <a:solidFill>
                              <a:srgbClr val="EEECE1">
                                <a:lumMod val="50000"/>
                              </a:srgbClr>
                            </a:solidFill>
                          </a:rPr>
                          <a:t>       </a:t>
                        </a:r>
                        <a:r>
                          <a:rPr lang="en-US" altLang="ja-JP" sz="2400" dirty="0" smtClean="0"/>
                          <a:t>is covered only</a:t>
                        </a:r>
                      </a:p>
                      <a:p>
                        <a:pPr marL="342900" lvl="0" indent="-342900">
                          <a:lnSpc>
                            <a:spcPct val="85000"/>
                          </a:lnSpc>
                          <a:spcBef>
                            <a:spcPct val="20000"/>
                          </a:spcBef>
                        </a:pPr>
                        <a:r>
                          <a:rPr lang="en-US" altLang="ja-JP" sz="2400" dirty="0" smtClean="0"/>
                          <a:t>by      and </a:t>
                        </a:r>
                      </a:p>
                    </p:txBody>
                  </p:sp>
                  <p:pic>
                    <p:nvPicPr>
                      <p:cNvPr id="107" name="図 106" descr="txp_fig.png"/>
                      <p:cNvPicPr>
                        <a:picLocks noChangeAspect="1"/>
                      </p:cNvPicPr>
                      <p:nvPr>
                        <p:custDataLst>
                          <p:tags r:id="rId9"/>
                        </p:custDataLst>
                      </p:nvPr>
                    </p:nvPicPr>
                    <p:blipFill>
                      <a:blip r:embed="rId22" cstate="print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lum/>
                      </a:blip>
                      <a:stretch>
                        <a:fillRect/>
                      </a:stretch>
                    </p:blipFill>
                    <p:spPr>
                      <a:xfrm>
                        <a:off x="1785952" y="1388068"/>
                        <a:ext cx="285750" cy="266319"/>
                      </a:xfrm>
                      <a:prstGeom prst="rect">
                        <a:avLst/>
                      </a:prstGeom>
                      <a:noFill/>
                    </p:spPr>
                  </p:pic>
                </p:grpSp>
              </p:grpSp>
              <p:sp>
                <p:nvSpPr>
                  <p:cNvPr id="60" name="正方形/長方形 59"/>
                  <p:cNvSpPr/>
                  <p:nvPr/>
                </p:nvSpPr>
                <p:spPr>
                  <a:xfrm>
                    <a:off x="6489103" y="5548694"/>
                    <a:ext cx="452074" cy="357190"/>
                  </a:xfrm>
                  <a:prstGeom prst="rect">
                    <a:avLst/>
                  </a:prstGeom>
                  <a:noFill/>
                  <a:ln w="25400">
                    <a:solidFill>
                      <a:srgbClr val="92D050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>
                    <a:contourClr>
                      <a:schemeClr val="accent4">
                        <a:lumMod val="60000"/>
                        <a:lumOff val="40000"/>
                      </a:schemeClr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pic>
              <p:nvPicPr>
                <p:cNvPr id="59" name="図 58" descr="txp_fig.png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3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</a:blip>
                <a:stretch>
                  <a:fillRect/>
                </a:stretch>
              </p:blipFill>
              <p:spPr>
                <a:xfrm>
                  <a:off x="6535995" y="5583863"/>
                  <a:ext cx="357190" cy="290515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14" name="図 113" descr="txp_fig.png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2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/>
              </a:blip>
              <a:stretch>
                <a:fillRect/>
              </a:stretch>
            </p:blipFill>
            <p:spPr>
              <a:xfrm>
                <a:off x="7748994" y="6034490"/>
                <a:ext cx="323468" cy="323468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88" name="グループ化 87"/>
          <p:cNvGrpSpPr/>
          <p:nvPr/>
        </p:nvGrpSpPr>
        <p:grpSpPr>
          <a:xfrm>
            <a:off x="3286116" y="3786191"/>
            <a:ext cx="4071966" cy="1810495"/>
            <a:chOff x="3286116" y="3786191"/>
            <a:chExt cx="4071966" cy="1810495"/>
          </a:xfrm>
        </p:grpSpPr>
        <p:grpSp>
          <p:nvGrpSpPr>
            <p:cNvPr id="13" name="グループ化 87"/>
            <p:cNvGrpSpPr/>
            <p:nvPr/>
          </p:nvGrpSpPr>
          <p:grpSpPr>
            <a:xfrm>
              <a:off x="3286116" y="4953744"/>
              <a:ext cx="1714512" cy="642942"/>
              <a:chOff x="3286116" y="5035805"/>
              <a:chExt cx="1714512" cy="642942"/>
            </a:xfrm>
          </p:grpSpPr>
          <p:sp>
            <p:nvSpPr>
              <p:cNvPr id="87" name="円/楕円 86"/>
              <p:cNvSpPr/>
              <p:nvPr/>
            </p:nvSpPr>
            <p:spPr>
              <a:xfrm>
                <a:off x="3286116" y="5035805"/>
                <a:ext cx="1714512" cy="642942"/>
              </a:xfrm>
              <a:prstGeom prst="ellipse">
                <a:avLst/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contourClr>
                  <a:schemeClr val="accent4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86" name="図 85" descr="txp_fig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3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/>
              </a:blip>
              <a:stretch>
                <a:fillRect/>
              </a:stretch>
            </p:blipFill>
            <p:spPr>
              <a:xfrm>
                <a:off x="3297839" y="5072074"/>
                <a:ext cx="1571636" cy="551920"/>
              </a:xfrm>
              <a:prstGeom prst="rect">
                <a:avLst/>
              </a:prstGeom>
              <a:noFill/>
            </p:spPr>
          </p:pic>
        </p:grpSp>
        <p:sp>
          <p:nvSpPr>
            <p:cNvPr id="108" name="フリーフォーム 107"/>
            <p:cNvSpPr/>
            <p:nvPr/>
          </p:nvSpPr>
          <p:spPr>
            <a:xfrm>
              <a:off x="4643438" y="3786191"/>
              <a:ext cx="2714644" cy="1285883"/>
            </a:xfrm>
            <a:custGeom>
              <a:avLst/>
              <a:gdLst>
                <a:gd name="connsiteX0" fmla="*/ 0 w 3696789"/>
                <a:gd name="connsiteY0" fmla="*/ 1724298 h 1724298"/>
                <a:gd name="connsiteX1" fmla="*/ 2495006 w 3696789"/>
                <a:gd name="connsiteY1" fmla="*/ 836023 h 1724298"/>
                <a:gd name="connsiteX2" fmla="*/ 3696789 w 3696789"/>
                <a:gd name="connsiteY2" fmla="*/ 0 h 17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96789" h="1724298">
                  <a:moveTo>
                    <a:pt x="0" y="1724298"/>
                  </a:moveTo>
                  <a:cubicBezTo>
                    <a:pt x="939437" y="1423852"/>
                    <a:pt x="1878875" y="1123406"/>
                    <a:pt x="2495006" y="836023"/>
                  </a:cubicBezTo>
                  <a:cubicBezTo>
                    <a:pt x="3111137" y="548640"/>
                    <a:pt x="3403963" y="274320"/>
                    <a:pt x="3696789" y="0"/>
                  </a:cubicBezTo>
                </a:path>
              </a:pathLst>
            </a:custGeom>
            <a:ln w="38100">
              <a:solidFill>
                <a:srgbClr val="00B050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9050" h="190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6" name="正方形/長方形 125"/>
            <p:cNvSpPr/>
            <p:nvPr/>
          </p:nvSpPr>
          <p:spPr>
            <a:xfrm>
              <a:off x="4214810" y="4929198"/>
              <a:ext cx="428628" cy="285752"/>
            </a:xfrm>
            <a:prstGeom prst="rect">
              <a:avLst/>
            </a:prstGeom>
            <a:noFill/>
            <a:ln w="19050">
              <a:solidFill>
                <a:srgbClr val="009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1" name="グループ化 80"/>
          <p:cNvGrpSpPr/>
          <p:nvPr/>
        </p:nvGrpSpPr>
        <p:grpSpPr>
          <a:xfrm>
            <a:off x="357158" y="5572140"/>
            <a:ext cx="5715040" cy="1062046"/>
            <a:chOff x="357158" y="5572140"/>
            <a:chExt cx="5715040" cy="1062046"/>
          </a:xfrm>
        </p:grpSpPr>
        <p:grpSp>
          <p:nvGrpSpPr>
            <p:cNvPr id="28" name="グループ化 90"/>
            <p:cNvGrpSpPr/>
            <p:nvPr/>
          </p:nvGrpSpPr>
          <p:grpSpPr>
            <a:xfrm>
              <a:off x="357158" y="5572140"/>
              <a:ext cx="5715040" cy="1062046"/>
              <a:chOff x="438120" y="5581664"/>
              <a:chExt cx="5715040" cy="1062046"/>
            </a:xfrm>
          </p:grpSpPr>
          <p:sp>
            <p:nvSpPr>
              <p:cNvPr id="89" name="角丸四角形 88"/>
              <p:cNvSpPr/>
              <p:nvPr/>
            </p:nvSpPr>
            <p:spPr>
              <a:xfrm>
                <a:off x="438120" y="5581664"/>
                <a:ext cx="5715040" cy="1062046"/>
              </a:xfrm>
              <a:prstGeom prst="roundRect">
                <a:avLst/>
              </a:prstGeom>
              <a:solidFill>
                <a:srgbClr val="FFFFFF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contourW="12700">
                <a:bevelT/>
                <a:contourClr>
                  <a:schemeClr val="accent4">
                    <a:lumMod val="60000"/>
                    <a:lumOff val="4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90" name="図 89" descr="txp_fig.png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3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/>
              </a:blip>
              <a:stretch>
                <a:fillRect/>
              </a:stretch>
            </p:blipFill>
            <p:spPr>
              <a:xfrm>
                <a:off x="726071" y="5737966"/>
                <a:ext cx="5120651" cy="715976"/>
              </a:xfrm>
              <a:prstGeom prst="rect">
                <a:avLst/>
              </a:prstGeom>
              <a:noFill/>
            </p:spPr>
          </p:pic>
        </p:grpSp>
        <p:sp>
          <p:nvSpPr>
            <p:cNvPr id="127" name="正方形/長方形 126"/>
            <p:cNvSpPr/>
            <p:nvPr/>
          </p:nvSpPr>
          <p:spPr>
            <a:xfrm>
              <a:off x="2462194" y="6119829"/>
              <a:ext cx="285752" cy="357190"/>
            </a:xfrm>
            <a:prstGeom prst="rect">
              <a:avLst/>
            </a:prstGeom>
            <a:noFill/>
            <a:ln w="19050">
              <a:solidFill>
                <a:srgbClr val="FF33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7" name="フリーフォーム 76"/>
          <p:cNvSpPr/>
          <p:nvPr/>
        </p:nvSpPr>
        <p:spPr>
          <a:xfrm>
            <a:off x="7286644" y="4256760"/>
            <a:ext cx="333496" cy="250113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63500">
            <a:solidFill>
              <a:srgbClr val="66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8" grpId="0" animBg="1"/>
      <p:bldP spid="7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円/楕円 37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4" name="グループ化 33"/>
          <p:cNvGrpSpPr/>
          <p:nvPr/>
        </p:nvGrpSpPr>
        <p:grpSpPr>
          <a:xfrm>
            <a:off x="1166422" y="4714884"/>
            <a:ext cx="6786610" cy="928694"/>
            <a:chOff x="1166422" y="4571504"/>
            <a:chExt cx="6786610" cy="928694"/>
          </a:xfrm>
        </p:grpSpPr>
        <p:sp>
          <p:nvSpPr>
            <p:cNvPr id="35" name="角丸四角形 34"/>
            <p:cNvSpPr/>
            <p:nvPr/>
          </p:nvSpPr>
          <p:spPr>
            <a:xfrm>
              <a:off x="1166422" y="4571504"/>
              <a:ext cx="6786610" cy="928694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4762868" y="4714884"/>
              <a:ext cx="1309330" cy="500066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contourClr>
                <a:schemeClr val="accent4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9" name="図 18" descr="txp_fig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1452174" y="4641346"/>
              <a:ext cx="4540920" cy="715976"/>
            </a:xfrm>
            <a:prstGeom prst="rect">
              <a:avLst/>
            </a:prstGeom>
            <a:noFill/>
          </p:spPr>
        </p:pic>
      </p:grpSp>
      <p:sp>
        <p:nvSpPr>
          <p:cNvPr id="61" name="正方形/長方形 60"/>
          <p:cNvSpPr/>
          <p:nvPr/>
        </p:nvSpPr>
        <p:spPr>
          <a:xfrm>
            <a:off x="3344491" y="2857496"/>
            <a:ext cx="4714908" cy="76295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plastic"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/>
          <p:cNvSpPr/>
          <p:nvPr/>
        </p:nvSpPr>
        <p:spPr>
          <a:xfrm>
            <a:off x="3357554" y="1071546"/>
            <a:ext cx="3714776" cy="71438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plastic"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Differential Operators for PU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00034" y="1142984"/>
            <a:ext cx="8429684" cy="5357850"/>
          </a:xfrm>
        </p:spPr>
        <p:txBody>
          <a:bodyPr/>
          <a:lstStyle/>
          <a:p>
            <a:endParaRPr lang="en-US" altLang="ja-JP" dirty="0" smtClean="0"/>
          </a:p>
          <a:p>
            <a:endParaRPr lang="en-US" altLang="ja-JP" dirty="0" smtClean="0"/>
          </a:p>
          <a:p>
            <a:pPr>
              <a:buNone/>
            </a:pPr>
            <a:r>
              <a:rPr kumimoji="1" lang="ja-JP" altLang="en-US" dirty="0" smtClean="0"/>
              <a:t>　</a:t>
            </a:r>
            <a:endParaRPr kumimoji="1" lang="en-US" altLang="ja-JP" dirty="0" smtClean="0"/>
          </a:p>
          <a:p>
            <a:pPr>
              <a:buClr>
                <a:schemeClr val="tx1"/>
              </a:buClr>
            </a:pPr>
            <a:endParaRPr lang="en-US" altLang="ja-JP" sz="2400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Clr>
                <a:schemeClr val="tx1"/>
              </a:buClr>
            </a:pPr>
            <a:endParaRPr lang="en-US" altLang="ja-JP" sz="2400" i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8" name="図 7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1857356" y="1071546"/>
            <a:ext cx="5120651" cy="715976"/>
          </a:xfrm>
          <a:prstGeom prst="rect">
            <a:avLst/>
          </a:prstGeom>
          <a:noFill/>
        </p:spPr>
      </p:pic>
      <p:grpSp>
        <p:nvGrpSpPr>
          <p:cNvPr id="10" name="グループ化 37"/>
          <p:cNvGrpSpPr/>
          <p:nvPr/>
        </p:nvGrpSpPr>
        <p:grpSpPr>
          <a:xfrm>
            <a:off x="1166422" y="5786958"/>
            <a:ext cx="6786610" cy="928694"/>
            <a:chOff x="714348" y="5000636"/>
            <a:chExt cx="6786610" cy="928694"/>
          </a:xfrm>
        </p:grpSpPr>
        <p:sp>
          <p:nvSpPr>
            <p:cNvPr id="36" name="角丸四角形 35"/>
            <p:cNvSpPr/>
            <p:nvPr/>
          </p:nvSpPr>
          <p:spPr>
            <a:xfrm>
              <a:off x="714348" y="5000636"/>
              <a:ext cx="6786610" cy="928694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0" name="図 29" descr="txp_fig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985842" y="5095024"/>
              <a:ext cx="5943612" cy="715976"/>
            </a:xfrm>
            <a:prstGeom prst="rect">
              <a:avLst/>
            </a:prstGeom>
            <a:noFill/>
          </p:spPr>
        </p:pic>
      </p:grpSp>
      <p:sp>
        <p:nvSpPr>
          <p:cNvPr id="47" name="フリーフォーム 46"/>
          <p:cNvSpPr/>
          <p:nvPr/>
        </p:nvSpPr>
        <p:spPr>
          <a:xfrm>
            <a:off x="5669289" y="1785926"/>
            <a:ext cx="117157" cy="1143008"/>
          </a:xfrm>
          <a:custGeom>
            <a:avLst/>
            <a:gdLst>
              <a:gd name="connsiteX0" fmla="*/ 0 w 0"/>
              <a:gd name="connsiteY0" fmla="*/ 0 h 926123"/>
              <a:gd name="connsiteX1" fmla="*/ 0 w 0"/>
              <a:gd name="connsiteY1" fmla="*/ 926123 h 92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26123">
                <a:moveTo>
                  <a:pt x="0" y="0"/>
                </a:moveTo>
                <a:lnTo>
                  <a:pt x="0" y="926123"/>
                </a:lnTo>
              </a:path>
            </a:pathLst>
          </a:custGeom>
          <a:ln w="76200">
            <a:solidFill>
              <a:srgbClr val="FF99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3" name="グループ化 52"/>
          <p:cNvGrpSpPr/>
          <p:nvPr/>
        </p:nvGrpSpPr>
        <p:grpSpPr>
          <a:xfrm>
            <a:off x="5715008" y="2214554"/>
            <a:ext cx="2900636" cy="406265"/>
            <a:chOff x="5786446" y="2071678"/>
            <a:chExt cx="2900636" cy="406265"/>
          </a:xfrm>
        </p:grpSpPr>
        <p:sp>
          <p:nvSpPr>
            <p:cNvPr id="50" name="テキスト ボックス 49"/>
            <p:cNvSpPr txBox="1"/>
            <p:nvPr/>
          </p:nvSpPr>
          <p:spPr>
            <a:xfrm>
              <a:off x="5786446" y="2071678"/>
              <a:ext cx="2143108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>
                <a:lnSpc>
                  <a:spcPct val="85000"/>
                </a:lnSpc>
                <a:spcBef>
                  <a:spcPct val="20000"/>
                </a:spcBef>
                <a:buClr>
                  <a:prstClr val="black"/>
                </a:buClr>
              </a:pPr>
              <a:r>
                <a:rPr lang="en-US" altLang="ja-JP" sz="2400" i="1" dirty="0" smtClean="0">
                  <a:solidFill>
                    <a:srgbClr val="4BACC6">
                      <a:lumMod val="75000"/>
                    </a:srgbClr>
                  </a:solidFill>
                </a:rPr>
                <a:t>Replace    with</a:t>
              </a:r>
            </a:p>
          </p:txBody>
        </p:sp>
        <p:pic>
          <p:nvPicPr>
            <p:cNvPr id="32" name="図 31" descr="txp_fig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6893185" y="2214554"/>
              <a:ext cx="139445" cy="126491"/>
            </a:xfrm>
            <a:prstGeom prst="rect">
              <a:avLst/>
            </a:prstGeom>
            <a:noFill/>
          </p:spPr>
        </p:pic>
        <p:pic>
          <p:nvPicPr>
            <p:cNvPr id="52" name="図 51" descr="txp_fig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7696490" y="2151678"/>
              <a:ext cx="990592" cy="253744"/>
            </a:xfrm>
            <a:prstGeom prst="rect">
              <a:avLst/>
            </a:prstGeom>
            <a:noFill/>
          </p:spPr>
        </p:pic>
      </p:grpSp>
      <p:sp>
        <p:nvSpPr>
          <p:cNvPr id="62" name="正方形/長方形 61"/>
          <p:cNvSpPr/>
          <p:nvPr/>
        </p:nvSpPr>
        <p:spPr>
          <a:xfrm>
            <a:off x="5098192" y="2977512"/>
            <a:ext cx="2857520" cy="500066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plastic"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コネクタ 32"/>
          <p:cNvCxnSpPr/>
          <p:nvPr/>
        </p:nvCxnSpPr>
        <p:spPr>
          <a:xfrm rot="5400000">
            <a:off x="5572132" y="3500438"/>
            <a:ext cx="1428760" cy="1285884"/>
          </a:xfrm>
          <a:prstGeom prst="line">
            <a:avLst/>
          </a:prstGeom>
          <a:ln w="76200">
            <a:solidFill>
              <a:srgbClr val="6699FF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グループ化 47"/>
          <p:cNvGrpSpPr/>
          <p:nvPr/>
        </p:nvGrpSpPr>
        <p:grpSpPr>
          <a:xfrm>
            <a:off x="1142976" y="1857364"/>
            <a:ext cx="4071966" cy="642942"/>
            <a:chOff x="571472" y="1954928"/>
            <a:chExt cx="4071966" cy="642942"/>
          </a:xfrm>
        </p:grpSpPr>
        <p:sp>
          <p:nvSpPr>
            <p:cNvPr id="31" name="角丸四角形 30"/>
            <p:cNvSpPr/>
            <p:nvPr/>
          </p:nvSpPr>
          <p:spPr>
            <a:xfrm>
              <a:off x="571472" y="1954928"/>
              <a:ext cx="4071966" cy="642942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7" name="図 26" descr="txp_fig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785786" y="2143116"/>
              <a:ext cx="3657607" cy="304496"/>
            </a:xfrm>
            <a:prstGeom prst="rect">
              <a:avLst/>
            </a:prstGeom>
            <a:noFill/>
          </p:spPr>
        </p:pic>
      </p:grpSp>
      <p:sp>
        <p:nvSpPr>
          <p:cNvPr id="44" name="テキスト ボックス 43"/>
          <p:cNvSpPr txBox="1"/>
          <p:nvPr/>
        </p:nvSpPr>
        <p:spPr>
          <a:xfrm>
            <a:off x="4286248" y="3643314"/>
            <a:ext cx="235745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85000"/>
              </a:lnSpc>
              <a:spcBef>
                <a:spcPct val="20000"/>
              </a:spcBef>
              <a:buClr>
                <a:prstClr val="black"/>
              </a:buClr>
            </a:pPr>
            <a:r>
              <a:rPr lang="en-US" altLang="ja-JP" sz="2400" i="1" dirty="0" smtClean="0">
                <a:solidFill>
                  <a:srgbClr val="4BACC6">
                    <a:lumMod val="75000"/>
                  </a:srgbClr>
                </a:solidFill>
              </a:rPr>
              <a:t>Taylor expansion </a:t>
            </a:r>
          </a:p>
        </p:txBody>
      </p:sp>
      <p:pic>
        <p:nvPicPr>
          <p:cNvPr id="37" name="図 36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1785918" y="2901296"/>
            <a:ext cx="6095400" cy="715976"/>
          </a:xfrm>
          <a:prstGeom prst="rect">
            <a:avLst/>
          </a:prstGeom>
          <a:noFill/>
        </p:spPr>
      </p:pic>
      <p:grpSp>
        <p:nvGrpSpPr>
          <p:cNvPr id="40" name="グループ化 39"/>
          <p:cNvGrpSpPr/>
          <p:nvPr/>
        </p:nvGrpSpPr>
        <p:grpSpPr>
          <a:xfrm>
            <a:off x="3428992" y="4026222"/>
            <a:ext cx="4500594" cy="474348"/>
            <a:chOff x="3428992" y="4026222"/>
            <a:chExt cx="4500594" cy="474348"/>
          </a:xfrm>
        </p:grpSpPr>
        <p:sp>
          <p:nvSpPr>
            <p:cNvPr id="43" name="角丸四角形 42"/>
            <p:cNvSpPr/>
            <p:nvPr/>
          </p:nvSpPr>
          <p:spPr>
            <a:xfrm>
              <a:off x="3428992" y="4026222"/>
              <a:ext cx="4500594" cy="474348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4967294" y="4066228"/>
              <a:ext cx="2857520" cy="35719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contourClr>
                <a:schemeClr val="accent4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5" name="図 44" descr="txp_fig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3541976" y="4101777"/>
              <a:ext cx="4234708" cy="34915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:\Research\MyPapers\SGP09\Final\Picture\lion-dog\lion-smotth.bm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55000" contrast="-70000"/>
          </a:blip>
          <a:srcRect/>
          <a:stretch>
            <a:fillRect/>
          </a:stretch>
        </p:blipFill>
        <p:spPr bwMode="auto">
          <a:xfrm>
            <a:off x="4429125" y="2622772"/>
            <a:ext cx="4071965" cy="3878062"/>
          </a:xfrm>
          <a:prstGeom prst="rect">
            <a:avLst/>
          </a:prstGeom>
          <a:noFill/>
        </p:spPr>
      </p:pic>
      <p:sp>
        <p:nvSpPr>
          <p:cNvPr id="6" name="円/楕円 5"/>
          <p:cNvSpPr/>
          <p:nvPr/>
        </p:nvSpPr>
        <p:spPr>
          <a:xfrm>
            <a:off x="285720" y="1071546"/>
            <a:ext cx="571504" cy="571504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plastic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285720" y="1571612"/>
            <a:ext cx="571504" cy="571504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285720" y="2071678"/>
            <a:ext cx="571504" cy="571504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285720" y="2571744"/>
            <a:ext cx="571504" cy="571504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Outline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Introduction 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dirty="0" smtClean="0"/>
              <a:t>Algorithm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dirty="0" smtClean="0"/>
              <a:t>Results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Conclusion &amp; Discussion</a:t>
            </a:r>
            <a:endParaRPr kumimoji="1" lang="en-US" altLang="ja-JP" dirty="0" smtClean="0"/>
          </a:p>
          <a:p>
            <a:pPr marL="514350" indent="-514350">
              <a:buFont typeface="+mj-lt"/>
              <a:buAutoNum type="arabicPeriod"/>
            </a:pP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円/楕円 54"/>
          <p:cNvSpPr/>
          <p:nvPr/>
        </p:nvSpPr>
        <p:spPr>
          <a:xfrm>
            <a:off x="8526848" y="1532972"/>
            <a:ext cx="428628" cy="42862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plastic"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1" name="円/楕円 50"/>
          <p:cNvSpPr/>
          <p:nvPr/>
        </p:nvSpPr>
        <p:spPr>
          <a:xfrm>
            <a:off x="7000892" y="1532972"/>
            <a:ext cx="428628" cy="42862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plastic"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8" name="円/楕円 47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コンテンツ プレースホルダ 3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Iterative smoothing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Algorithm: smoothing PU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grpSp>
        <p:nvGrpSpPr>
          <p:cNvPr id="31" name="グループ化 30"/>
          <p:cNvGrpSpPr/>
          <p:nvPr/>
        </p:nvGrpSpPr>
        <p:grpSpPr>
          <a:xfrm>
            <a:off x="642910" y="1928802"/>
            <a:ext cx="2712882" cy="2928958"/>
            <a:chOff x="1000094" y="1071546"/>
            <a:chExt cx="5170776" cy="5582617"/>
          </a:xfrm>
        </p:grpSpPr>
        <p:sp>
          <p:nvSpPr>
            <p:cNvPr id="34" name="ホームベース 33"/>
            <p:cNvSpPr/>
            <p:nvPr/>
          </p:nvSpPr>
          <p:spPr>
            <a:xfrm rot="5400000">
              <a:off x="2168620" y="-96975"/>
              <a:ext cx="2020675" cy="4357718"/>
            </a:xfrm>
            <a:prstGeom prst="homePlate">
              <a:avLst>
                <a:gd name="adj" fmla="val 30620"/>
              </a:avLst>
            </a:prstGeom>
            <a:solidFill>
              <a:schemeClr val="bg1">
                <a:lumMod val="65000"/>
              </a:schemeClr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山形 34"/>
            <p:cNvSpPr/>
            <p:nvPr/>
          </p:nvSpPr>
          <p:spPr>
            <a:xfrm rot="5400000">
              <a:off x="2000228" y="1475788"/>
              <a:ext cx="2357452" cy="4357719"/>
            </a:xfrm>
            <a:prstGeom prst="chevron">
              <a:avLst>
                <a:gd name="adj" fmla="val 26133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山形 35"/>
            <p:cNvSpPr/>
            <p:nvPr/>
          </p:nvSpPr>
          <p:spPr>
            <a:xfrm rot="5400000">
              <a:off x="1964537" y="3260882"/>
              <a:ext cx="2428844" cy="4357718"/>
            </a:xfrm>
            <a:prstGeom prst="chevron">
              <a:avLst>
                <a:gd name="adj" fmla="val 25027"/>
              </a:avLst>
            </a:prstGeom>
            <a:solidFill>
              <a:schemeClr val="bg1">
                <a:lumMod val="65000"/>
              </a:schemeClr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1629466" y="3205997"/>
              <a:ext cx="4064843" cy="997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Smoothing</a:t>
              </a:r>
              <a:endPara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1064820" y="4741964"/>
              <a:ext cx="4112915" cy="150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kumimoji="1" lang="en-US" altLang="ja-JP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Mesh </a:t>
              </a:r>
            </a:p>
            <a:p>
              <a:pPr algn="ctr">
                <a:lnSpc>
                  <a:spcPct val="75000"/>
                </a:lnSpc>
              </a:pPr>
              <a:r>
                <a:rPr kumimoji="1" lang="en-US" altLang="ja-JP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generation</a:t>
              </a:r>
              <a:endPara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1060806" y="1343869"/>
              <a:ext cx="5110064" cy="997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 generation</a:t>
              </a:r>
              <a:endPara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42" name="直線コネクタ 41"/>
          <p:cNvCxnSpPr/>
          <p:nvPr/>
        </p:nvCxnSpPr>
        <p:spPr>
          <a:xfrm flipV="1">
            <a:off x="2927164" y="2000240"/>
            <a:ext cx="930456" cy="642942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 rot="16200000" flipH="1">
            <a:off x="2070789" y="4428251"/>
            <a:ext cx="2643206" cy="930456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図 58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6085261" y="1610246"/>
            <a:ext cx="2730227" cy="253745"/>
          </a:xfrm>
          <a:prstGeom prst="rect">
            <a:avLst/>
          </a:prstGeom>
          <a:noFill/>
        </p:spPr>
      </p:pic>
      <p:grpSp>
        <p:nvGrpSpPr>
          <p:cNvPr id="49" name="グループ化 48"/>
          <p:cNvGrpSpPr/>
          <p:nvPr/>
        </p:nvGrpSpPr>
        <p:grpSpPr>
          <a:xfrm>
            <a:off x="3786182" y="2000237"/>
            <a:ext cx="4797647" cy="4714911"/>
            <a:chOff x="4060633" y="2000216"/>
            <a:chExt cx="4797647" cy="4714911"/>
          </a:xfrm>
        </p:grpSpPr>
        <p:grpSp>
          <p:nvGrpSpPr>
            <p:cNvPr id="40" name="グループ化 39"/>
            <p:cNvGrpSpPr/>
            <p:nvPr/>
          </p:nvGrpSpPr>
          <p:grpSpPr>
            <a:xfrm>
              <a:off x="4060633" y="2000216"/>
              <a:ext cx="4286279" cy="4714911"/>
              <a:chOff x="2102656" y="1285860"/>
              <a:chExt cx="4286279" cy="4714911"/>
            </a:xfrm>
          </p:grpSpPr>
          <p:grpSp>
            <p:nvGrpSpPr>
              <p:cNvPr id="3" name="グループ化 42"/>
              <p:cNvGrpSpPr/>
              <p:nvPr/>
            </p:nvGrpSpPr>
            <p:grpSpPr>
              <a:xfrm>
                <a:off x="2102656" y="1285860"/>
                <a:ext cx="4286279" cy="1763124"/>
                <a:chOff x="917361" y="2000240"/>
                <a:chExt cx="4286279" cy="1763124"/>
              </a:xfrm>
              <a:solidFill>
                <a:schemeClr val="tx2">
                  <a:lumMod val="20000"/>
                  <a:lumOff val="80000"/>
                </a:schemeClr>
              </a:solidFill>
            </p:grpSpPr>
            <p:sp>
              <p:nvSpPr>
                <p:cNvPr id="41" name="ホームベース 40"/>
                <p:cNvSpPr/>
                <p:nvPr/>
              </p:nvSpPr>
              <p:spPr>
                <a:xfrm rot="5400000">
                  <a:off x="2154521" y="845819"/>
                  <a:ext cx="1763124" cy="4071966"/>
                </a:xfrm>
                <a:prstGeom prst="homePlate">
                  <a:avLst>
                    <a:gd name="adj" fmla="val 30620"/>
                  </a:avLst>
                </a:prstGeom>
                <a:grpFill/>
                <a:ln w="635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 contourW="12700">
                  <a:bevelT/>
                  <a:contourClr>
                    <a:schemeClr val="accent4">
                      <a:lumMod val="60000"/>
                      <a:lumOff val="40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" name="テキスト ボックス 13"/>
                <p:cNvSpPr txBox="1"/>
                <p:nvPr/>
              </p:nvSpPr>
              <p:spPr>
                <a:xfrm>
                  <a:off x="917361" y="2071678"/>
                  <a:ext cx="4286279" cy="8901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57200" indent="-457200" algn="ctr">
                    <a:lnSpc>
                      <a:spcPct val="80000"/>
                    </a:lnSpc>
                  </a:pPr>
                  <a:r>
                    <a:rPr lang="en-US" altLang="ja-JP" sz="32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Initialize </a:t>
                  </a:r>
                </a:p>
                <a:p>
                  <a:pPr marL="457200" indent="-457200" algn="ctr">
                    <a:lnSpc>
                      <a:spcPct val="80000"/>
                    </a:lnSpc>
                  </a:pPr>
                  <a:r>
                    <a:rPr lang="en-US" altLang="ja-JP" sz="32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the vector field</a:t>
                  </a:r>
                  <a:endParaRPr lang="en-US" altLang="ja-JP" sz="3200" i="1" dirty="0" smtClean="0">
                    <a:ea typeface="Arial Unicode MS" pitchFamily="50" charset="-128"/>
                    <a:cs typeface="Arial Unicode MS" pitchFamily="50" charset="-128"/>
                  </a:endParaRPr>
                </a:p>
              </p:txBody>
            </p:sp>
            <p:pic>
              <p:nvPicPr>
                <p:cNvPr id="15" name="図 14" descr="txp_fig.png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</a:blip>
                <a:stretch>
                  <a:fillRect/>
                </a:stretch>
              </p:blipFill>
              <p:spPr>
                <a:xfrm>
                  <a:off x="2054664" y="2981628"/>
                  <a:ext cx="2148845" cy="304496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44" name="山形 43"/>
              <p:cNvSpPr/>
              <p:nvPr/>
            </p:nvSpPr>
            <p:spPr>
              <a:xfrm rot="5400000">
                <a:off x="3192890" y="1421375"/>
                <a:ext cx="2056976" cy="4071966"/>
              </a:xfrm>
              <a:prstGeom prst="chevron">
                <a:avLst>
                  <a:gd name="adj" fmla="val 21996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contourW="12700">
                <a:bevelT/>
                <a:contourClr>
                  <a:schemeClr val="accent4">
                    <a:lumMod val="60000"/>
                    <a:lumOff val="4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6" name="グループ化 44"/>
              <p:cNvGrpSpPr/>
              <p:nvPr/>
            </p:nvGrpSpPr>
            <p:grpSpPr>
              <a:xfrm>
                <a:off x="2328271" y="2834342"/>
                <a:ext cx="3676576" cy="1418459"/>
                <a:chOff x="1415580" y="3191532"/>
                <a:chExt cx="3676576" cy="1418459"/>
              </a:xfrm>
            </p:grpSpPr>
            <p:grpSp>
              <p:nvGrpSpPr>
                <p:cNvPr id="7" name="グループ化 51"/>
                <p:cNvGrpSpPr/>
                <p:nvPr/>
              </p:nvGrpSpPr>
              <p:grpSpPr>
                <a:xfrm>
                  <a:off x="1415580" y="3191532"/>
                  <a:ext cx="1988963" cy="584775"/>
                  <a:chOff x="724646" y="2762904"/>
                  <a:chExt cx="1988963" cy="584775"/>
                </a:xfrm>
              </p:grpSpPr>
              <p:sp>
                <p:nvSpPr>
                  <p:cNvPr id="22" name="テキスト ボックス 21"/>
                  <p:cNvSpPr txBox="1"/>
                  <p:nvPr/>
                </p:nvSpPr>
                <p:spPr>
                  <a:xfrm>
                    <a:off x="724646" y="2762904"/>
                    <a:ext cx="1632776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342900" indent="-342900"/>
                    <a:r>
                      <a:rPr lang="en-US" altLang="ja-JP" sz="3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Update</a:t>
                    </a:r>
                    <a:endParaRPr lang="en-US" altLang="ja-JP" sz="3200" dirty="0" smtClean="0">
                      <a:ea typeface="Arial Unicode MS" pitchFamily="50" charset="-128"/>
                      <a:cs typeface="Arial Unicode MS" pitchFamily="50" charset="-128"/>
                    </a:endParaRPr>
                  </a:p>
                </p:txBody>
              </p:sp>
              <p:pic>
                <p:nvPicPr>
                  <p:cNvPr id="23" name="図 22" descr="txp_fig.png"/>
                  <p:cNvPicPr>
                    <a:picLocks noChangeAspect="1"/>
                  </p:cNvPicPr>
                  <p:nvPr>
                    <p:custDataLst>
                      <p:tags r:id="rId8"/>
                    </p:custDataLst>
                  </p:nvPr>
                </p:nvPicPr>
                <p:blipFill>
                  <a:blip r:embed="rId1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lum/>
                  </a:blip>
                  <a:stretch>
                    <a:fillRect/>
                  </a:stretch>
                </p:blipFill>
                <p:spPr>
                  <a:xfrm>
                    <a:off x="2073528" y="2926894"/>
                    <a:ext cx="640081" cy="320041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72" name="図 71" descr="txp_fig.png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</a:blip>
                <a:stretch>
                  <a:fillRect/>
                </a:stretch>
              </p:blipFill>
              <p:spPr>
                <a:xfrm>
                  <a:off x="2082777" y="3714752"/>
                  <a:ext cx="1036014" cy="288949"/>
                </a:xfrm>
                <a:prstGeom prst="rect">
                  <a:avLst/>
                </a:prstGeom>
                <a:noFill/>
              </p:spPr>
            </p:pic>
            <p:pic>
              <p:nvPicPr>
                <p:cNvPr id="68" name="図 67" descr="txp_fig.png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</a:blip>
                <a:stretch>
                  <a:fillRect/>
                </a:stretch>
              </p:blipFill>
              <p:spPr>
                <a:xfrm>
                  <a:off x="4833382" y="4381392"/>
                  <a:ext cx="258774" cy="228599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46" name="山形 45"/>
              <p:cNvSpPr/>
              <p:nvPr/>
            </p:nvSpPr>
            <p:spPr>
              <a:xfrm rot="5400000">
                <a:off x="3190876" y="2934285"/>
                <a:ext cx="2061006" cy="4071966"/>
              </a:xfrm>
              <a:prstGeom prst="chevron">
                <a:avLst>
                  <a:gd name="adj" fmla="val 21996"/>
                </a:avLst>
              </a:prstGeom>
              <a:solidFill>
                <a:srgbClr val="6699FF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contourW="12700">
                <a:bevelT/>
                <a:contourClr>
                  <a:schemeClr val="accent4">
                    <a:lumMod val="60000"/>
                    <a:lumOff val="4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" name="グループ化 48"/>
              <p:cNvGrpSpPr/>
              <p:nvPr/>
            </p:nvGrpSpPr>
            <p:grpSpPr>
              <a:xfrm>
                <a:off x="2328271" y="4405978"/>
                <a:ext cx="3417723" cy="1271889"/>
                <a:chOff x="1420704" y="4701905"/>
                <a:chExt cx="3417723" cy="1271889"/>
              </a:xfrm>
            </p:grpSpPr>
            <p:grpSp>
              <p:nvGrpSpPr>
                <p:cNvPr id="9" name="グループ化 50"/>
                <p:cNvGrpSpPr/>
                <p:nvPr/>
              </p:nvGrpSpPr>
              <p:grpSpPr>
                <a:xfrm>
                  <a:off x="1420704" y="4701905"/>
                  <a:ext cx="1943651" cy="584775"/>
                  <a:chOff x="729770" y="4701905"/>
                  <a:chExt cx="1943651" cy="584775"/>
                </a:xfrm>
              </p:grpSpPr>
              <p:sp>
                <p:nvSpPr>
                  <p:cNvPr id="10" name="テキスト ボックス 9"/>
                  <p:cNvSpPr txBox="1"/>
                  <p:nvPr/>
                </p:nvSpPr>
                <p:spPr>
                  <a:xfrm>
                    <a:off x="729770" y="4701905"/>
                    <a:ext cx="1650646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3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Update</a:t>
                    </a:r>
                    <a:endParaRPr lang="en-US" altLang="ja-JP" sz="3200" dirty="0" smtClean="0">
                      <a:ea typeface="Arial Unicode MS" pitchFamily="50" charset="-128"/>
                      <a:cs typeface="Arial Unicode MS" pitchFamily="50" charset="-128"/>
                    </a:endParaRPr>
                  </a:p>
                </p:txBody>
              </p:sp>
              <p:pic>
                <p:nvPicPr>
                  <p:cNvPr id="16" name="図 15" descr="txp_fig.png"/>
                  <p:cNvPicPr>
                    <a:picLocks noChangeAspect="1"/>
                  </p:cNvPicPr>
                  <p:nvPr>
                    <p:custDataLst>
                      <p:tags r:id="rId5"/>
                    </p:custDataLst>
                  </p:nvPr>
                </p:nvPicPr>
                <p:blipFill>
                  <a:blip r:embed="rId17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lum/>
                  </a:blip>
                  <a:stretch>
                    <a:fillRect/>
                  </a:stretch>
                </p:blipFill>
                <p:spPr>
                  <a:xfrm>
                    <a:off x="2094605" y="4859772"/>
                    <a:ext cx="578816" cy="320041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33" name="テキスト ボックス 32"/>
                <p:cNvSpPr txBox="1"/>
                <p:nvPr/>
              </p:nvSpPr>
              <p:spPr>
                <a:xfrm>
                  <a:off x="1695155" y="5082249"/>
                  <a:ext cx="257176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32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     satisfies</a:t>
                  </a:r>
                  <a:endParaRPr lang="en-US" altLang="ja-JP" sz="3200" dirty="0" smtClean="0">
                    <a:ea typeface="Arial Unicode MS" pitchFamily="50" charset="-128"/>
                    <a:cs typeface="Arial Unicode MS" pitchFamily="50" charset="-128"/>
                  </a:endParaRPr>
                </a:p>
              </p:txBody>
            </p:sp>
            <p:pic>
              <p:nvPicPr>
                <p:cNvPr id="70" name="図 69" descr="txp_fig.png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</a:blip>
                <a:stretch>
                  <a:fillRect/>
                </a:stretch>
              </p:blipFill>
              <p:spPr>
                <a:xfrm>
                  <a:off x="2000232" y="5245778"/>
                  <a:ext cx="258774" cy="334670"/>
                </a:xfrm>
                <a:prstGeom prst="rect">
                  <a:avLst/>
                </a:prstGeom>
                <a:noFill/>
              </p:spPr>
            </p:pic>
            <p:pic>
              <p:nvPicPr>
                <p:cNvPr id="73" name="図 72" descr="txp_fig.png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</a:blip>
                <a:stretch>
                  <a:fillRect/>
                </a:stretch>
              </p:blipFill>
              <p:spPr>
                <a:xfrm>
                  <a:off x="2217753" y="5653753"/>
                  <a:ext cx="2620674" cy="320041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47" name="U ターン矢印 46"/>
            <p:cNvSpPr/>
            <p:nvPr/>
          </p:nvSpPr>
          <p:spPr>
            <a:xfrm rot="16200000" flipV="1">
              <a:off x="6715140" y="3714752"/>
              <a:ext cx="3357586" cy="928694"/>
            </a:xfrm>
            <a:prstGeom prst="uturnArrow">
              <a:avLst>
                <a:gd name="adj1" fmla="val 32033"/>
                <a:gd name="adj2" fmla="val 25000"/>
                <a:gd name="adj3" fmla="val 39066"/>
                <a:gd name="adj4" fmla="val 43750"/>
                <a:gd name="adj5" fmla="val 100000"/>
              </a:avLst>
            </a:prstGeom>
            <a:gradFill flip="none" rotWithShape="1">
              <a:gsLst>
                <a:gs pos="0">
                  <a:srgbClr val="DDEBCF"/>
                </a:gs>
                <a:gs pos="70000">
                  <a:srgbClr val="99CCFF"/>
                </a:gs>
                <a:gs pos="85000">
                  <a:srgbClr val="0070C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 prstMaterial="plastic">
              <a:bevelT h="38100"/>
              <a:contourClr>
                <a:schemeClr val="accent4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2" name="テキスト ボックス 51"/>
          <p:cNvSpPr txBox="1"/>
          <p:nvPr/>
        </p:nvSpPr>
        <p:spPr>
          <a:xfrm>
            <a:off x="4066098" y="1512814"/>
            <a:ext cx="207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altLang="ja-JP" sz="2400" dirty="0" smtClean="0">
                <a:ea typeface="Arial Unicode MS" pitchFamily="50" charset="-128"/>
                <a:cs typeface="Arial Unicode MS" pitchFamily="50" charset="-128"/>
              </a:rPr>
              <a:t>Local function:</a:t>
            </a:r>
          </a:p>
        </p:txBody>
      </p:sp>
      <p:pic>
        <p:nvPicPr>
          <p:cNvPr id="53" name="図 52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4685968" y="4429132"/>
            <a:ext cx="1783084" cy="30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円/楕円 105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0"/>
          <p:cNvSpPr/>
          <p:nvPr/>
        </p:nvSpPr>
        <p:spPr>
          <a:xfrm>
            <a:off x="226005" y="2357431"/>
            <a:ext cx="4286280" cy="4000527"/>
          </a:xfrm>
          <a:prstGeom prst="roundRect">
            <a:avLst/>
          </a:prstGeom>
          <a:solidFill>
            <a:srgbClr val="FFFFFF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Oval 22"/>
          <p:cNvSpPr>
            <a:spLocks noChangeArrowheads="1"/>
          </p:cNvSpPr>
          <p:nvPr/>
        </p:nvSpPr>
        <p:spPr bwMode="auto">
          <a:xfrm>
            <a:off x="1648121" y="3490886"/>
            <a:ext cx="1503811" cy="1503811"/>
          </a:xfrm>
          <a:prstGeom prst="ellipse">
            <a:avLst/>
          </a:prstGeom>
          <a:solidFill>
            <a:srgbClr val="FF99FF"/>
          </a:solidFill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Update of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158" y="1214422"/>
            <a:ext cx="8286808" cy="1214446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 </a:t>
            </a:r>
          </a:p>
          <a:p>
            <a:r>
              <a:rPr lang="en-US" altLang="ja-JP" dirty="0" smtClean="0"/>
              <a:t>Update    </a:t>
            </a:r>
            <a:r>
              <a:rPr lang="ja-JP" altLang="en-US" dirty="0" smtClean="0"/>
              <a:t>  </a:t>
            </a:r>
            <a:r>
              <a:rPr lang="en-US" altLang="ja-JP" dirty="0" smtClean="0"/>
              <a:t>to averaged gradient vector </a:t>
            </a: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2509541" y="5166466"/>
            <a:ext cx="1337884" cy="262799"/>
          </a:xfrm>
          <a:prstGeom prst="line">
            <a:avLst/>
          </a:prstGeom>
          <a:noFill/>
          <a:ln w="31750" cap="rnd">
            <a:solidFill>
              <a:srgbClr val="FF99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1362783" y="4948224"/>
            <a:ext cx="1290102" cy="501706"/>
          </a:xfrm>
          <a:prstGeom prst="line">
            <a:avLst/>
          </a:prstGeom>
          <a:noFill/>
          <a:ln w="31750" cap="rnd">
            <a:solidFill>
              <a:srgbClr val="FF99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 flipV="1">
            <a:off x="1625582" y="5357827"/>
            <a:ext cx="1017592" cy="402684"/>
          </a:xfrm>
          <a:prstGeom prst="line">
            <a:avLst/>
          </a:prstGeom>
          <a:noFill/>
          <a:ln w="3175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>
            <a:off x="2548290" y="5331106"/>
            <a:ext cx="1084562" cy="223539"/>
          </a:xfrm>
          <a:prstGeom prst="line">
            <a:avLst/>
          </a:prstGeom>
          <a:noFill/>
          <a:ln w="3175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2" name="Line 24"/>
          <p:cNvSpPr>
            <a:spLocks noChangeShapeType="1"/>
          </p:cNvSpPr>
          <p:nvPr/>
        </p:nvSpPr>
        <p:spPr bwMode="auto">
          <a:xfrm>
            <a:off x="2676776" y="4804879"/>
            <a:ext cx="1170648" cy="238908"/>
          </a:xfrm>
          <a:prstGeom prst="line">
            <a:avLst/>
          </a:prstGeom>
          <a:noFill/>
          <a:ln w="3175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" name="Line 24"/>
          <p:cNvSpPr>
            <a:spLocks noChangeShapeType="1"/>
          </p:cNvSpPr>
          <p:nvPr/>
        </p:nvSpPr>
        <p:spPr bwMode="auto">
          <a:xfrm flipV="1">
            <a:off x="1338892" y="4637644"/>
            <a:ext cx="1075085" cy="430034"/>
          </a:xfrm>
          <a:prstGeom prst="line">
            <a:avLst/>
          </a:prstGeom>
          <a:noFill/>
          <a:ln w="3175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" name="Line 24"/>
          <p:cNvSpPr>
            <a:spLocks noChangeShapeType="1"/>
          </p:cNvSpPr>
          <p:nvPr/>
        </p:nvSpPr>
        <p:spPr bwMode="auto">
          <a:xfrm flipV="1">
            <a:off x="3095248" y="4786322"/>
            <a:ext cx="928694" cy="71437"/>
          </a:xfrm>
          <a:prstGeom prst="line">
            <a:avLst/>
          </a:prstGeom>
          <a:noFill/>
          <a:ln w="31750" cap="rnd">
            <a:solidFill>
              <a:srgbClr val="00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8" name="Line 24"/>
          <p:cNvSpPr>
            <a:spLocks noChangeShapeType="1"/>
          </p:cNvSpPr>
          <p:nvPr/>
        </p:nvSpPr>
        <p:spPr bwMode="auto">
          <a:xfrm flipV="1">
            <a:off x="574388" y="4643446"/>
            <a:ext cx="1354406" cy="89759"/>
          </a:xfrm>
          <a:prstGeom prst="line">
            <a:avLst/>
          </a:prstGeom>
          <a:noFill/>
          <a:ln w="31750" cap="rnd">
            <a:solidFill>
              <a:srgbClr val="00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V="1">
            <a:off x="778126" y="4960836"/>
            <a:ext cx="979522" cy="47782"/>
          </a:xfrm>
          <a:prstGeom prst="line">
            <a:avLst/>
          </a:prstGeom>
          <a:noFill/>
          <a:ln w="31750" cap="rnd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3" name="Line 24"/>
          <p:cNvSpPr>
            <a:spLocks noChangeShapeType="1"/>
          </p:cNvSpPr>
          <p:nvPr/>
        </p:nvSpPr>
        <p:spPr bwMode="auto">
          <a:xfrm>
            <a:off x="2714612" y="2928935"/>
            <a:ext cx="928693" cy="214313"/>
          </a:xfrm>
          <a:prstGeom prst="line">
            <a:avLst/>
          </a:prstGeom>
          <a:noFill/>
          <a:ln w="31750" cap="rnd">
            <a:solidFill>
              <a:schemeClr val="accent5">
                <a:lumMod val="75000"/>
              </a:schemeClr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" name="Line 24"/>
          <p:cNvSpPr>
            <a:spLocks noChangeShapeType="1"/>
          </p:cNvSpPr>
          <p:nvPr/>
        </p:nvSpPr>
        <p:spPr bwMode="auto">
          <a:xfrm>
            <a:off x="2428860" y="3286125"/>
            <a:ext cx="1285884" cy="357190"/>
          </a:xfrm>
          <a:prstGeom prst="line">
            <a:avLst/>
          </a:prstGeom>
          <a:noFill/>
          <a:ln w="317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" name="Line 24"/>
          <p:cNvSpPr>
            <a:spLocks noChangeShapeType="1"/>
          </p:cNvSpPr>
          <p:nvPr/>
        </p:nvSpPr>
        <p:spPr bwMode="auto">
          <a:xfrm flipV="1">
            <a:off x="1214414" y="3143248"/>
            <a:ext cx="1285884" cy="214313"/>
          </a:xfrm>
          <a:prstGeom prst="line">
            <a:avLst/>
          </a:prstGeom>
          <a:noFill/>
          <a:ln w="317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6" name="Line 24"/>
          <p:cNvSpPr>
            <a:spLocks noChangeShapeType="1"/>
          </p:cNvSpPr>
          <p:nvPr/>
        </p:nvSpPr>
        <p:spPr bwMode="auto">
          <a:xfrm flipV="1">
            <a:off x="693841" y="3968702"/>
            <a:ext cx="1075085" cy="47782"/>
          </a:xfrm>
          <a:prstGeom prst="line">
            <a:avLst/>
          </a:prstGeom>
          <a:noFill/>
          <a:ln w="31750" cap="rnd">
            <a:solidFill>
              <a:srgbClr val="66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 flipV="1">
            <a:off x="2973193" y="4050582"/>
            <a:ext cx="1027303" cy="45719"/>
          </a:xfrm>
          <a:prstGeom prst="line">
            <a:avLst/>
          </a:prstGeom>
          <a:noFill/>
          <a:ln w="31750" cap="rnd">
            <a:solidFill>
              <a:srgbClr val="66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" name="Line 24"/>
          <p:cNvSpPr>
            <a:spLocks noChangeShapeType="1"/>
          </p:cNvSpPr>
          <p:nvPr/>
        </p:nvSpPr>
        <p:spPr bwMode="auto">
          <a:xfrm flipV="1">
            <a:off x="1285852" y="3500439"/>
            <a:ext cx="1214446" cy="214314"/>
          </a:xfrm>
          <a:prstGeom prst="line">
            <a:avLst/>
          </a:prstGeom>
          <a:noFill/>
          <a:ln w="31750" cap="rnd">
            <a:solidFill>
              <a:srgbClr val="66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0" name="Oval 22"/>
          <p:cNvSpPr>
            <a:spLocks noChangeArrowheads="1"/>
          </p:cNvSpPr>
          <p:nvPr/>
        </p:nvSpPr>
        <p:spPr bwMode="auto">
          <a:xfrm>
            <a:off x="2866551" y="3777575"/>
            <a:ext cx="1263034" cy="1263035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51" name="Oval 22"/>
          <p:cNvSpPr>
            <a:spLocks noChangeArrowheads="1"/>
          </p:cNvSpPr>
          <p:nvPr/>
        </p:nvSpPr>
        <p:spPr bwMode="auto">
          <a:xfrm>
            <a:off x="1141625" y="2688855"/>
            <a:ext cx="1410907" cy="1410907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53" name="Oval 22"/>
          <p:cNvSpPr>
            <a:spLocks noChangeArrowheads="1"/>
          </p:cNvSpPr>
          <p:nvPr/>
        </p:nvSpPr>
        <p:spPr bwMode="auto">
          <a:xfrm>
            <a:off x="501364" y="3729794"/>
            <a:ext cx="1473666" cy="1470869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54" name="Oval 22"/>
          <p:cNvSpPr>
            <a:spLocks noChangeArrowheads="1"/>
          </p:cNvSpPr>
          <p:nvPr/>
        </p:nvSpPr>
        <p:spPr bwMode="auto">
          <a:xfrm>
            <a:off x="1289760" y="4494299"/>
            <a:ext cx="1410907" cy="1410907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55" name="Oval 22"/>
          <p:cNvSpPr>
            <a:spLocks noChangeArrowheads="1"/>
          </p:cNvSpPr>
          <p:nvPr/>
        </p:nvSpPr>
        <p:spPr bwMode="auto">
          <a:xfrm>
            <a:off x="2484299" y="4542080"/>
            <a:ext cx="1410907" cy="1410907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56" name="Oval 22"/>
          <p:cNvSpPr>
            <a:spLocks noChangeArrowheads="1"/>
          </p:cNvSpPr>
          <p:nvPr/>
        </p:nvSpPr>
        <p:spPr bwMode="auto">
          <a:xfrm>
            <a:off x="2357422" y="2803912"/>
            <a:ext cx="1410907" cy="1410907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88" name="Line 24"/>
          <p:cNvSpPr>
            <a:spLocks noChangeShapeType="1"/>
          </p:cNvSpPr>
          <p:nvPr/>
        </p:nvSpPr>
        <p:spPr bwMode="auto">
          <a:xfrm flipV="1">
            <a:off x="571472" y="4286257"/>
            <a:ext cx="1357322" cy="71438"/>
          </a:xfrm>
          <a:prstGeom prst="line">
            <a:avLst/>
          </a:prstGeom>
          <a:noFill/>
          <a:ln w="31750" cap="rnd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0" name="Line 24"/>
          <p:cNvSpPr>
            <a:spLocks noChangeShapeType="1"/>
          </p:cNvSpPr>
          <p:nvPr/>
        </p:nvSpPr>
        <p:spPr bwMode="auto">
          <a:xfrm flipV="1">
            <a:off x="2904380" y="4383412"/>
            <a:ext cx="1214446" cy="117158"/>
          </a:xfrm>
          <a:prstGeom prst="line">
            <a:avLst/>
          </a:prstGeom>
          <a:noFill/>
          <a:ln w="31750" cap="rnd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1" name="Line 24"/>
          <p:cNvSpPr>
            <a:spLocks noChangeShapeType="1"/>
          </p:cNvSpPr>
          <p:nvPr/>
        </p:nvSpPr>
        <p:spPr bwMode="auto">
          <a:xfrm flipV="1">
            <a:off x="1500166" y="3786191"/>
            <a:ext cx="928694" cy="214314"/>
          </a:xfrm>
          <a:prstGeom prst="line">
            <a:avLst/>
          </a:prstGeom>
          <a:noFill/>
          <a:ln w="31750" cap="rnd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2" name="Line 24"/>
          <p:cNvSpPr>
            <a:spLocks noChangeShapeType="1"/>
          </p:cNvSpPr>
          <p:nvPr/>
        </p:nvSpPr>
        <p:spPr bwMode="auto">
          <a:xfrm>
            <a:off x="2405414" y="3751022"/>
            <a:ext cx="1119562" cy="285752"/>
          </a:xfrm>
          <a:prstGeom prst="line">
            <a:avLst/>
          </a:prstGeom>
          <a:noFill/>
          <a:ln w="31750" cap="rnd">
            <a:solidFill>
              <a:srgbClr val="66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" name="Line 24"/>
          <p:cNvSpPr>
            <a:spLocks noChangeShapeType="1"/>
          </p:cNvSpPr>
          <p:nvPr/>
        </p:nvSpPr>
        <p:spPr bwMode="auto">
          <a:xfrm flipV="1">
            <a:off x="1285852" y="2857497"/>
            <a:ext cx="928694" cy="142876"/>
          </a:xfrm>
          <a:prstGeom prst="line">
            <a:avLst/>
          </a:prstGeom>
          <a:noFill/>
          <a:ln w="31750" cap="rnd">
            <a:solidFill>
              <a:schemeClr val="accent5">
                <a:lumMod val="75000"/>
              </a:schemeClr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5" name="Oval 35"/>
          <p:cNvSpPr>
            <a:spLocks noChangeAspect="1" noChangeArrowheads="1"/>
          </p:cNvSpPr>
          <p:nvPr/>
        </p:nvSpPr>
        <p:spPr bwMode="auto">
          <a:xfrm rot="2700000">
            <a:off x="2367295" y="4238678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57" name="Oval 35"/>
          <p:cNvSpPr>
            <a:spLocks noChangeAspect="1" noChangeArrowheads="1"/>
          </p:cNvSpPr>
          <p:nvPr/>
        </p:nvSpPr>
        <p:spPr bwMode="auto">
          <a:xfrm rot="2700000">
            <a:off x="3033976" y="3476895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58" name="Oval 35"/>
          <p:cNvSpPr>
            <a:spLocks noChangeAspect="1" noChangeArrowheads="1"/>
          </p:cNvSpPr>
          <p:nvPr/>
        </p:nvSpPr>
        <p:spPr bwMode="auto">
          <a:xfrm rot="2700000">
            <a:off x="3462603" y="4377018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59" name="Oval 35"/>
          <p:cNvSpPr>
            <a:spLocks noChangeAspect="1" noChangeArrowheads="1"/>
          </p:cNvSpPr>
          <p:nvPr/>
        </p:nvSpPr>
        <p:spPr bwMode="auto">
          <a:xfrm rot="2700000">
            <a:off x="1814767" y="3348315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60" name="Oval 35"/>
          <p:cNvSpPr>
            <a:spLocks noChangeAspect="1" noChangeArrowheads="1"/>
          </p:cNvSpPr>
          <p:nvPr/>
        </p:nvSpPr>
        <p:spPr bwMode="auto">
          <a:xfrm rot="2700000">
            <a:off x="1205166" y="4448455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61" name="Oval 35"/>
          <p:cNvSpPr>
            <a:spLocks noChangeAspect="1" noChangeArrowheads="1"/>
          </p:cNvSpPr>
          <p:nvPr/>
        </p:nvSpPr>
        <p:spPr bwMode="auto">
          <a:xfrm rot="2700000">
            <a:off x="1967169" y="5177125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62" name="Oval 35"/>
          <p:cNvSpPr>
            <a:spLocks noChangeAspect="1" noChangeArrowheads="1"/>
          </p:cNvSpPr>
          <p:nvPr/>
        </p:nvSpPr>
        <p:spPr bwMode="auto">
          <a:xfrm rot="2700000">
            <a:off x="3173495" y="5234274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63" name="フリーフォーム 62"/>
          <p:cNvSpPr/>
          <p:nvPr/>
        </p:nvSpPr>
        <p:spPr>
          <a:xfrm flipH="1">
            <a:off x="3086090" y="3000373"/>
            <a:ext cx="128588" cy="500067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88900">
            <a:solidFill>
              <a:srgbClr val="66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フリーフォーム 63"/>
          <p:cNvSpPr/>
          <p:nvPr/>
        </p:nvSpPr>
        <p:spPr>
          <a:xfrm>
            <a:off x="3473763" y="3714753"/>
            <a:ext cx="45719" cy="688267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88900">
            <a:solidFill>
              <a:srgbClr val="66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フリーフォーム 64"/>
          <p:cNvSpPr/>
          <p:nvPr/>
        </p:nvSpPr>
        <p:spPr>
          <a:xfrm>
            <a:off x="1785918" y="2643183"/>
            <a:ext cx="71438" cy="750179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88900">
            <a:solidFill>
              <a:srgbClr val="66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/>
          <p:cNvSpPr/>
          <p:nvPr/>
        </p:nvSpPr>
        <p:spPr>
          <a:xfrm>
            <a:off x="1202035" y="3643316"/>
            <a:ext cx="45719" cy="835906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88900">
            <a:solidFill>
              <a:srgbClr val="66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フリーフォーム 66"/>
          <p:cNvSpPr/>
          <p:nvPr/>
        </p:nvSpPr>
        <p:spPr>
          <a:xfrm>
            <a:off x="1785918" y="4572009"/>
            <a:ext cx="226699" cy="631118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88900">
            <a:solidFill>
              <a:srgbClr val="66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/>
          <p:cNvSpPr/>
          <p:nvPr/>
        </p:nvSpPr>
        <p:spPr>
          <a:xfrm flipH="1">
            <a:off x="3217536" y="4714885"/>
            <a:ext cx="140017" cy="550154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88900">
            <a:solidFill>
              <a:srgbClr val="66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167"/>
          <p:cNvGrpSpPr/>
          <p:nvPr/>
        </p:nvGrpSpPr>
        <p:grpSpPr>
          <a:xfrm rot="1979794">
            <a:off x="1750374" y="3297213"/>
            <a:ext cx="1434700" cy="1655557"/>
            <a:chOff x="1655940" y="3755652"/>
            <a:chExt cx="1434700" cy="1655557"/>
          </a:xfrm>
        </p:grpSpPr>
        <p:sp>
          <p:nvSpPr>
            <p:cNvPr id="169" name="Line 24"/>
            <p:cNvSpPr>
              <a:spLocks noChangeShapeType="1"/>
            </p:cNvSpPr>
            <p:nvPr/>
          </p:nvSpPr>
          <p:spPr bwMode="auto">
            <a:xfrm rot="20906938">
              <a:off x="1655940" y="4606355"/>
              <a:ext cx="1434700" cy="393256"/>
            </a:xfrm>
            <a:prstGeom prst="line">
              <a:avLst/>
            </a:prstGeom>
            <a:noFill/>
            <a:ln w="44450" cap="rnd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0" name="Line 24"/>
            <p:cNvSpPr>
              <a:spLocks noChangeShapeType="1"/>
            </p:cNvSpPr>
            <p:nvPr/>
          </p:nvSpPr>
          <p:spPr bwMode="auto">
            <a:xfrm rot="20906938">
              <a:off x="1716744" y="4300662"/>
              <a:ext cx="1354515" cy="319198"/>
            </a:xfrm>
            <a:prstGeom prst="line">
              <a:avLst/>
            </a:prstGeom>
            <a:noFill/>
            <a:ln w="44450" cap="rnd" cmpd="sng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2" name="Line 24"/>
            <p:cNvSpPr>
              <a:spLocks noChangeShapeType="1"/>
            </p:cNvSpPr>
            <p:nvPr/>
          </p:nvSpPr>
          <p:spPr bwMode="auto">
            <a:xfrm>
              <a:off x="1714478" y="5072075"/>
              <a:ext cx="1243923" cy="90299"/>
            </a:xfrm>
            <a:prstGeom prst="line">
              <a:avLst/>
            </a:prstGeom>
            <a:noFill/>
            <a:ln w="3810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3" name="Line 24"/>
            <p:cNvSpPr>
              <a:spLocks noChangeShapeType="1"/>
            </p:cNvSpPr>
            <p:nvPr/>
          </p:nvSpPr>
          <p:spPr bwMode="auto">
            <a:xfrm>
              <a:off x="1973876" y="5352224"/>
              <a:ext cx="697499" cy="58985"/>
            </a:xfrm>
            <a:prstGeom prst="line">
              <a:avLst/>
            </a:prstGeom>
            <a:noFill/>
            <a:ln w="38100" cap="rnd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4" name="Line 24"/>
            <p:cNvSpPr>
              <a:spLocks noChangeShapeType="1"/>
            </p:cNvSpPr>
            <p:nvPr/>
          </p:nvSpPr>
          <p:spPr bwMode="auto">
            <a:xfrm rot="20906938">
              <a:off x="1946076" y="4043971"/>
              <a:ext cx="965569" cy="270258"/>
            </a:xfrm>
            <a:prstGeom prst="line">
              <a:avLst/>
            </a:prstGeom>
            <a:noFill/>
            <a:ln w="38100" cap="rnd" cmpd="sng">
              <a:solidFill>
                <a:srgbClr val="6600FF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1" name="フリーフォーム 170"/>
            <p:cNvSpPr/>
            <p:nvPr/>
          </p:nvSpPr>
          <p:spPr>
            <a:xfrm rot="20906938" flipH="1">
              <a:off x="2312918" y="3755652"/>
              <a:ext cx="330374" cy="987627"/>
            </a:xfrm>
            <a:custGeom>
              <a:avLst/>
              <a:gdLst>
                <a:gd name="connsiteX0" fmla="*/ 641684 w 641684"/>
                <a:gd name="connsiteY0" fmla="*/ 433137 h 433137"/>
                <a:gd name="connsiteX1" fmla="*/ 0 w 641684"/>
                <a:gd name="connsiteY1" fmla="*/ 0 h 433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1684" h="433137">
                  <a:moveTo>
                    <a:pt x="641684" y="433137"/>
                  </a:moveTo>
                  <a:lnTo>
                    <a:pt x="0" y="0"/>
                  </a:lnTo>
                </a:path>
              </a:pathLst>
            </a:custGeom>
            <a:ln w="889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1" name="角丸四角形 120"/>
          <p:cNvSpPr/>
          <p:nvPr/>
        </p:nvSpPr>
        <p:spPr>
          <a:xfrm>
            <a:off x="4643438" y="2357431"/>
            <a:ext cx="4286280" cy="4000527"/>
          </a:xfrm>
          <a:prstGeom prst="roundRect">
            <a:avLst/>
          </a:prstGeom>
          <a:solidFill>
            <a:srgbClr val="FFFFFF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Oval 22"/>
          <p:cNvSpPr>
            <a:spLocks noChangeArrowheads="1"/>
          </p:cNvSpPr>
          <p:nvPr/>
        </p:nvSpPr>
        <p:spPr bwMode="auto">
          <a:xfrm>
            <a:off x="6065554" y="3490886"/>
            <a:ext cx="1503811" cy="1503811"/>
          </a:xfrm>
          <a:prstGeom prst="ellipse">
            <a:avLst/>
          </a:prstGeom>
          <a:solidFill>
            <a:srgbClr val="FF99FF"/>
          </a:solidFill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130" name="Line 24"/>
          <p:cNvSpPr>
            <a:spLocks noChangeShapeType="1"/>
          </p:cNvSpPr>
          <p:nvPr/>
        </p:nvSpPr>
        <p:spPr bwMode="auto">
          <a:xfrm>
            <a:off x="6926974" y="5166466"/>
            <a:ext cx="1337884" cy="262799"/>
          </a:xfrm>
          <a:prstGeom prst="line">
            <a:avLst/>
          </a:prstGeom>
          <a:noFill/>
          <a:ln w="31750" cap="rnd">
            <a:solidFill>
              <a:srgbClr val="FF99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1" name="Line 24"/>
          <p:cNvSpPr>
            <a:spLocks noChangeShapeType="1"/>
          </p:cNvSpPr>
          <p:nvPr/>
        </p:nvSpPr>
        <p:spPr bwMode="auto">
          <a:xfrm flipV="1">
            <a:off x="5780216" y="4948224"/>
            <a:ext cx="1290102" cy="501706"/>
          </a:xfrm>
          <a:prstGeom prst="line">
            <a:avLst/>
          </a:prstGeom>
          <a:noFill/>
          <a:ln w="31750" cap="rnd">
            <a:solidFill>
              <a:srgbClr val="FF99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2" name="Line 24"/>
          <p:cNvSpPr>
            <a:spLocks noChangeShapeType="1"/>
          </p:cNvSpPr>
          <p:nvPr/>
        </p:nvSpPr>
        <p:spPr bwMode="auto">
          <a:xfrm flipV="1">
            <a:off x="6043015" y="5357827"/>
            <a:ext cx="1017592" cy="402684"/>
          </a:xfrm>
          <a:prstGeom prst="line">
            <a:avLst/>
          </a:prstGeom>
          <a:noFill/>
          <a:ln w="3175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" name="Line 24"/>
          <p:cNvSpPr>
            <a:spLocks noChangeShapeType="1"/>
          </p:cNvSpPr>
          <p:nvPr/>
        </p:nvSpPr>
        <p:spPr bwMode="auto">
          <a:xfrm>
            <a:off x="6965723" y="5535872"/>
            <a:ext cx="1084562" cy="223539"/>
          </a:xfrm>
          <a:prstGeom prst="line">
            <a:avLst/>
          </a:prstGeom>
          <a:noFill/>
          <a:ln w="3175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" name="Line 24"/>
          <p:cNvSpPr>
            <a:spLocks noChangeShapeType="1"/>
          </p:cNvSpPr>
          <p:nvPr/>
        </p:nvSpPr>
        <p:spPr bwMode="auto">
          <a:xfrm>
            <a:off x="7094209" y="4804879"/>
            <a:ext cx="1170648" cy="238908"/>
          </a:xfrm>
          <a:prstGeom prst="line">
            <a:avLst/>
          </a:prstGeom>
          <a:noFill/>
          <a:ln w="3175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5" name="Line 24"/>
          <p:cNvSpPr>
            <a:spLocks noChangeShapeType="1"/>
          </p:cNvSpPr>
          <p:nvPr/>
        </p:nvSpPr>
        <p:spPr bwMode="auto">
          <a:xfrm flipV="1">
            <a:off x="5756325" y="4637644"/>
            <a:ext cx="1075085" cy="430034"/>
          </a:xfrm>
          <a:prstGeom prst="line">
            <a:avLst/>
          </a:prstGeom>
          <a:noFill/>
          <a:ln w="3175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6" name="Line 24"/>
          <p:cNvSpPr>
            <a:spLocks noChangeShapeType="1"/>
          </p:cNvSpPr>
          <p:nvPr/>
        </p:nvSpPr>
        <p:spPr bwMode="auto">
          <a:xfrm flipV="1">
            <a:off x="7512681" y="4786322"/>
            <a:ext cx="928694" cy="71437"/>
          </a:xfrm>
          <a:prstGeom prst="line">
            <a:avLst/>
          </a:prstGeom>
          <a:noFill/>
          <a:ln w="31750" cap="rnd">
            <a:solidFill>
              <a:srgbClr val="00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7" name="Line 24"/>
          <p:cNvSpPr>
            <a:spLocks noChangeShapeType="1"/>
          </p:cNvSpPr>
          <p:nvPr/>
        </p:nvSpPr>
        <p:spPr bwMode="auto">
          <a:xfrm flipV="1">
            <a:off x="4991821" y="4643446"/>
            <a:ext cx="1354406" cy="89759"/>
          </a:xfrm>
          <a:prstGeom prst="line">
            <a:avLst/>
          </a:prstGeom>
          <a:noFill/>
          <a:ln w="31750" cap="rnd">
            <a:solidFill>
              <a:srgbClr val="00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8" name="Line 24"/>
          <p:cNvSpPr>
            <a:spLocks noChangeShapeType="1"/>
          </p:cNvSpPr>
          <p:nvPr/>
        </p:nvSpPr>
        <p:spPr bwMode="auto">
          <a:xfrm flipV="1">
            <a:off x="5195559" y="4960836"/>
            <a:ext cx="979522" cy="47782"/>
          </a:xfrm>
          <a:prstGeom prst="line">
            <a:avLst/>
          </a:prstGeom>
          <a:noFill/>
          <a:ln w="31750" cap="rnd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9" name="Line 24"/>
          <p:cNvSpPr>
            <a:spLocks noChangeShapeType="1"/>
          </p:cNvSpPr>
          <p:nvPr/>
        </p:nvSpPr>
        <p:spPr bwMode="auto">
          <a:xfrm>
            <a:off x="7132045" y="2928935"/>
            <a:ext cx="928693" cy="214313"/>
          </a:xfrm>
          <a:prstGeom prst="line">
            <a:avLst/>
          </a:prstGeom>
          <a:noFill/>
          <a:ln w="31750" cap="rnd">
            <a:solidFill>
              <a:schemeClr val="accent5">
                <a:lumMod val="75000"/>
              </a:schemeClr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0" name="Line 24"/>
          <p:cNvSpPr>
            <a:spLocks noChangeShapeType="1"/>
          </p:cNvSpPr>
          <p:nvPr/>
        </p:nvSpPr>
        <p:spPr bwMode="auto">
          <a:xfrm>
            <a:off x="6846293" y="3286125"/>
            <a:ext cx="1285884" cy="357190"/>
          </a:xfrm>
          <a:prstGeom prst="line">
            <a:avLst/>
          </a:prstGeom>
          <a:noFill/>
          <a:ln w="317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1" name="Line 24"/>
          <p:cNvSpPr>
            <a:spLocks noChangeShapeType="1"/>
          </p:cNvSpPr>
          <p:nvPr/>
        </p:nvSpPr>
        <p:spPr bwMode="auto">
          <a:xfrm flipV="1">
            <a:off x="5631847" y="3143248"/>
            <a:ext cx="1285884" cy="214313"/>
          </a:xfrm>
          <a:prstGeom prst="line">
            <a:avLst/>
          </a:prstGeom>
          <a:noFill/>
          <a:ln w="317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2" name="Line 24"/>
          <p:cNvSpPr>
            <a:spLocks noChangeShapeType="1"/>
          </p:cNvSpPr>
          <p:nvPr/>
        </p:nvSpPr>
        <p:spPr bwMode="auto">
          <a:xfrm flipV="1">
            <a:off x="5111274" y="3968702"/>
            <a:ext cx="1075085" cy="47782"/>
          </a:xfrm>
          <a:prstGeom prst="line">
            <a:avLst/>
          </a:prstGeom>
          <a:noFill/>
          <a:ln w="31750" cap="rnd">
            <a:solidFill>
              <a:srgbClr val="66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5" name="Line 24"/>
          <p:cNvSpPr>
            <a:spLocks noChangeShapeType="1"/>
          </p:cNvSpPr>
          <p:nvPr/>
        </p:nvSpPr>
        <p:spPr bwMode="auto">
          <a:xfrm flipV="1">
            <a:off x="7390626" y="4050582"/>
            <a:ext cx="1027303" cy="45719"/>
          </a:xfrm>
          <a:prstGeom prst="line">
            <a:avLst/>
          </a:prstGeom>
          <a:noFill/>
          <a:ln w="31750" cap="rnd">
            <a:solidFill>
              <a:srgbClr val="66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6" name="Line 24"/>
          <p:cNvSpPr>
            <a:spLocks noChangeShapeType="1"/>
          </p:cNvSpPr>
          <p:nvPr/>
        </p:nvSpPr>
        <p:spPr bwMode="auto">
          <a:xfrm flipV="1">
            <a:off x="5703285" y="3500439"/>
            <a:ext cx="1214446" cy="214314"/>
          </a:xfrm>
          <a:prstGeom prst="line">
            <a:avLst/>
          </a:prstGeom>
          <a:noFill/>
          <a:ln w="31750" cap="rnd">
            <a:solidFill>
              <a:srgbClr val="66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7" name="Oval 22"/>
          <p:cNvSpPr>
            <a:spLocks noChangeArrowheads="1"/>
          </p:cNvSpPr>
          <p:nvPr/>
        </p:nvSpPr>
        <p:spPr bwMode="auto">
          <a:xfrm>
            <a:off x="7283984" y="3777575"/>
            <a:ext cx="1263034" cy="1263035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148" name="Oval 22"/>
          <p:cNvSpPr>
            <a:spLocks noChangeArrowheads="1"/>
          </p:cNvSpPr>
          <p:nvPr/>
        </p:nvSpPr>
        <p:spPr bwMode="auto">
          <a:xfrm>
            <a:off x="5559058" y="2688855"/>
            <a:ext cx="1410907" cy="1410907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149" name="Oval 22"/>
          <p:cNvSpPr>
            <a:spLocks noChangeArrowheads="1"/>
          </p:cNvSpPr>
          <p:nvPr/>
        </p:nvSpPr>
        <p:spPr bwMode="auto">
          <a:xfrm>
            <a:off x="4918797" y="3729794"/>
            <a:ext cx="1473666" cy="1470869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150" name="Oval 22"/>
          <p:cNvSpPr>
            <a:spLocks noChangeArrowheads="1"/>
          </p:cNvSpPr>
          <p:nvPr/>
        </p:nvSpPr>
        <p:spPr bwMode="auto">
          <a:xfrm>
            <a:off x="5707193" y="4494299"/>
            <a:ext cx="1410907" cy="1410907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151" name="Oval 22"/>
          <p:cNvSpPr>
            <a:spLocks noChangeArrowheads="1"/>
          </p:cNvSpPr>
          <p:nvPr/>
        </p:nvSpPr>
        <p:spPr bwMode="auto">
          <a:xfrm>
            <a:off x="6901732" y="4542080"/>
            <a:ext cx="1410907" cy="1410907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152" name="Oval 22"/>
          <p:cNvSpPr>
            <a:spLocks noChangeArrowheads="1"/>
          </p:cNvSpPr>
          <p:nvPr/>
        </p:nvSpPr>
        <p:spPr bwMode="auto">
          <a:xfrm>
            <a:off x="6774855" y="2803912"/>
            <a:ext cx="1410907" cy="1410907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154" name="Line 24"/>
          <p:cNvSpPr>
            <a:spLocks noChangeShapeType="1"/>
          </p:cNvSpPr>
          <p:nvPr/>
        </p:nvSpPr>
        <p:spPr bwMode="auto">
          <a:xfrm flipV="1">
            <a:off x="4988905" y="4286257"/>
            <a:ext cx="1357322" cy="71438"/>
          </a:xfrm>
          <a:prstGeom prst="line">
            <a:avLst/>
          </a:prstGeom>
          <a:noFill/>
          <a:ln w="31750" cap="rnd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5" name="Line 24"/>
          <p:cNvSpPr>
            <a:spLocks noChangeShapeType="1"/>
          </p:cNvSpPr>
          <p:nvPr/>
        </p:nvSpPr>
        <p:spPr bwMode="auto">
          <a:xfrm flipV="1">
            <a:off x="7321813" y="4383412"/>
            <a:ext cx="1214446" cy="117158"/>
          </a:xfrm>
          <a:prstGeom prst="line">
            <a:avLst/>
          </a:prstGeom>
          <a:noFill/>
          <a:ln w="31750" cap="rnd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6" name="Line 24"/>
          <p:cNvSpPr>
            <a:spLocks noChangeShapeType="1"/>
          </p:cNvSpPr>
          <p:nvPr/>
        </p:nvSpPr>
        <p:spPr bwMode="auto">
          <a:xfrm flipV="1">
            <a:off x="5917599" y="3786191"/>
            <a:ext cx="928694" cy="214314"/>
          </a:xfrm>
          <a:prstGeom prst="line">
            <a:avLst/>
          </a:prstGeom>
          <a:noFill/>
          <a:ln w="31750" cap="rnd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7" name="Line 24"/>
          <p:cNvSpPr>
            <a:spLocks noChangeShapeType="1"/>
          </p:cNvSpPr>
          <p:nvPr/>
        </p:nvSpPr>
        <p:spPr bwMode="auto">
          <a:xfrm>
            <a:off x="6822847" y="3751022"/>
            <a:ext cx="1119562" cy="285752"/>
          </a:xfrm>
          <a:prstGeom prst="line">
            <a:avLst/>
          </a:prstGeom>
          <a:noFill/>
          <a:ln w="31750" cap="rnd">
            <a:solidFill>
              <a:srgbClr val="66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8" name="Line 24"/>
          <p:cNvSpPr>
            <a:spLocks noChangeShapeType="1"/>
          </p:cNvSpPr>
          <p:nvPr/>
        </p:nvSpPr>
        <p:spPr bwMode="auto">
          <a:xfrm flipV="1">
            <a:off x="5703285" y="2857497"/>
            <a:ext cx="928694" cy="142876"/>
          </a:xfrm>
          <a:prstGeom prst="line">
            <a:avLst/>
          </a:prstGeom>
          <a:noFill/>
          <a:ln w="31750" cap="rnd">
            <a:solidFill>
              <a:schemeClr val="accent5">
                <a:lumMod val="75000"/>
              </a:schemeClr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9" name="Oval 35"/>
          <p:cNvSpPr>
            <a:spLocks noChangeAspect="1" noChangeArrowheads="1"/>
          </p:cNvSpPr>
          <p:nvPr/>
        </p:nvSpPr>
        <p:spPr bwMode="auto">
          <a:xfrm rot="2700000">
            <a:off x="6784728" y="4238678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60" name="Oval 35"/>
          <p:cNvSpPr>
            <a:spLocks noChangeAspect="1" noChangeArrowheads="1"/>
          </p:cNvSpPr>
          <p:nvPr/>
        </p:nvSpPr>
        <p:spPr bwMode="auto">
          <a:xfrm rot="2700000">
            <a:off x="7451409" y="3476895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61" name="Oval 35"/>
          <p:cNvSpPr>
            <a:spLocks noChangeAspect="1" noChangeArrowheads="1"/>
          </p:cNvSpPr>
          <p:nvPr/>
        </p:nvSpPr>
        <p:spPr bwMode="auto">
          <a:xfrm rot="2700000">
            <a:off x="7880036" y="4377018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62" name="Oval 35"/>
          <p:cNvSpPr>
            <a:spLocks noChangeAspect="1" noChangeArrowheads="1"/>
          </p:cNvSpPr>
          <p:nvPr/>
        </p:nvSpPr>
        <p:spPr bwMode="auto">
          <a:xfrm rot="2700000">
            <a:off x="6232200" y="3348315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63" name="Oval 35"/>
          <p:cNvSpPr>
            <a:spLocks noChangeAspect="1" noChangeArrowheads="1"/>
          </p:cNvSpPr>
          <p:nvPr/>
        </p:nvSpPr>
        <p:spPr bwMode="auto">
          <a:xfrm rot="2700000">
            <a:off x="5622599" y="4448455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65" name="Oval 35"/>
          <p:cNvSpPr>
            <a:spLocks noChangeAspect="1" noChangeArrowheads="1"/>
          </p:cNvSpPr>
          <p:nvPr/>
        </p:nvSpPr>
        <p:spPr bwMode="auto">
          <a:xfrm rot="2700000">
            <a:off x="6384602" y="5177125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66" name="Oval 35"/>
          <p:cNvSpPr>
            <a:spLocks noChangeAspect="1" noChangeArrowheads="1"/>
          </p:cNvSpPr>
          <p:nvPr/>
        </p:nvSpPr>
        <p:spPr bwMode="auto">
          <a:xfrm rot="2700000">
            <a:off x="7590928" y="5234274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67" name="フリーフォーム 166"/>
          <p:cNvSpPr/>
          <p:nvPr/>
        </p:nvSpPr>
        <p:spPr>
          <a:xfrm flipH="1">
            <a:off x="7503523" y="3000373"/>
            <a:ext cx="128588" cy="500067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88900">
            <a:solidFill>
              <a:srgbClr val="66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8" name="フリーフォーム 167"/>
          <p:cNvSpPr/>
          <p:nvPr/>
        </p:nvSpPr>
        <p:spPr>
          <a:xfrm>
            <a:off x="7891196" y="3714753"/>
            <a:ext cx="45719" cy="688267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88900">
            <a:solidFill>
              <a:srgbClr val="66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5" name="フリーフォーム 174"/>
          <p:cNvSpPr/>
          <p:nvPr/>
        </p:nvSpPr>
        <p:spPr>
          <a:xfrm>
            <a:off x="6203351" y="2643183"/>
            <a:ext cx="71438" cy="750179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88900">
            <a:solidFill>
              <a:srgbClr val="66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8" name="フリーフォーム 177"/>
          <p:cNvSpPr/>
          <p:nvPr/>
        </p:nvSpPr>
        <p:spPr>
          <a:xfrm>
            <a:off x="5619468" y="3643316"/>
            <a:ext cx="45719" cy="835906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88900">
            <a:solidFill>
              <a:srgbClr val="66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1" name="フリーフォーム 180"/>
          <p:cNvSpPr/>
          <p:nvPr/>
        </p:nvSpPr>
        <p:spPr>
          <a:xfrm>
            <a:off x="6203351" y="4572009"/>
            <a:ext cx="226699" cy="631118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88900">
            <a:solidFill>
              <a:srgbClr val="66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4" name="フリーフォーム 183"/>
          <p:cNvSpPr/>
          <p:nvPr/>
        </p:nvSpPr>
        <p:spPr>
          <a:xfrm flipH="1">
            <a:off x="7634969" y="4714885"/>
            <a:ext cx="140017" cy="550154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88900">
            <a:solidFill>
              <a:srgbClr val="66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166"/>
          <p:cNvGrpSpPr/>
          <p:nvPr/>
        </p:nvGrpSpPr>
        <p:grpSpPr>
          <a:xfrm>
            <a:off x="6101129" y="3516720"/>
            <a:ext cx="1434700" cy="1412479"/>
            <a:chOff x="1683696" y="4016785"/>
            <a:chExt cx="1434700" cy="1412479"/>
          </a:xfrm>
        </p:grpSpPr>
        <p:sp>
          <p:nvSpPr>
            <p:cNvPr id="195" name="Line 24"/>
            <p:cNvSpPr>
              <a:spLocks noChangeShapeType="1"/>
            </p:cNvSpPr>
            <p:nvPr/>
          </p:nvSpPr>
          <p:spPr bwMode="auto">
            <a:xfrm rot="20906938">
              <a:off x="1683696" y="4497355"/>
              <a:ext cx="1434700" cy="393256"/>
            </a:xfrm>
            <a:prstGeom prst="line">
              <a:avLst/>
            </a:prstGeom>
            <a:noFill/>
            <a:ln w="44450" cap="rnd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6" name="Line 24"/>
            <p:cNvSpPr>
              <a:spLocks noChangeShapeType="1"/>
            </p:cNvSpPr>
            <p:nvPr/>
          </p:nvSpPr>
          <p:spPr bwMode="auto">
            <a:xfrm rot="20906938">
              <a:off x="1877750" y="4156080"/>
              <a:ext cx="1102222" cy="315160"/>
            </a:xfrm>
            <a:prstGeom prst="line">
              <a:avLst/>
            </a:prstGeom>
            <a:noFill/>
            <a:ln w="44450" cap="rnd" cmpd="sng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7" name="フリーフォーム 196"/>
            <p:cNvSpPr/>
            <p:nvPr/>
          </p:nvSpPr>
          <p:spPr>
            <a:xfrm rot="20906938" flipH="1">
              <a:off x="2339331" y="4016785"/>
              <a:ext cx="236781" cy="733290"/>
            </a:xfrm>
            <a:custGeom>
              <a:avLst/>
              <a:gdLst>
                <a:gd name="connsiteX0" fmla="*/ 641684 w 641684"/>
                <a:gd name="connsiteY0" fmla="*/ 433137 h 433137"/>
                <a:gd name="connsiteX1" fmla="*/ 0 w 641684"/>
                <a:gd name="connsiteY1" fmla="*/ 0 h 433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1684" h="433137">
                  <a:moveTo>
                    <a:pt x="641684" y="433137"/>
                  </a:moveTo>
                  <a:lnTo>
                    <a:pt x="0" y="0"/>
                  </a:lnTo>
                </a:path>
              </a:pathLst>
            </a:custGeom>
            <a:ln w="889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8" name="Line 24"/>
            <p:cNvSpPr>
              <a:spLocks noChangeShapeType="1"/>
            </p:cNvSpPr>
            <p:nvPr/>
          </p:nvSpPr>
          <p:spPr bwMode="auto">
            <a:xfrm>
              <a:off x="1714480" y="5017261"/>
              <a:ext cx="1357322" cy="71438"/>
            </a:xfrm>
            <a:prstGeom prst="line">
              <a:avLst/>
            </a:prstGeom>
            <a:noFill/>
            <a:ln w="3810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9" name="Line 24"/>
            <p:cNvSpPr>
              <a:spLocks noChangeShapeType="1"/>
            </p:cNvSpPr>
            <p:nvPr/>
          </p:nvSpPr>
          <p:spPr bwMode="auto">
            <a:xfrm>
              <a:off x="1976417" y="5357826"/>
              <a:ext cx="738196" cy="71438"/>
            </a:xfrm>
            <a:prstGeom prst="line">
              <a:avLst/>
            </a:prstGeom>
            <a:noFill/>
            <a:ln w="38100" cap="rnd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pic>
        <p:nvPicPr>
          <p:cNvPr id="200" name="図 199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2076118" y="1833709"/>
            <a:ext cx="400051" cy="285750"/>
          </a:xfrm>
          <a:prstGeom prst="rect">
            <a:avLst/>
          </a:prstGeom>
          <a:noFill/>
        </p:spPr>
      </p:pic>
      <p:pic>
        <p:nvPicPr>
          <p:cNvPr id="202" name="図 20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7153160" y="1781929"/>
            <a:ext cx="400050" cy="361187"/>
          </a:xfrm>
          <a:prstGeom prst="rect">
            <a:avLst/>
          </a:prstGeom>
          <a:noFill/>
        </p:spPr>
      </p:pic>
      <p:sp>
        <p:nvSpPr>
          <p:cNvPr id="203" name="右矢印 202"/>
          <p:cNvSpPr/>
          <p:nvPr/>
        </p:nvSpPr>
        <p:spPr>
          <a:xfrm>
            <a:off x="4143372" y="3143248"/>
            <a:ext cx="1000132" cy="714380"/>
          </a:xfrm>
          <a:prstGeom prst="rightArrow">
            <a:avLst>
              <a:gd name="adj1" fmla="val 50000"/>
              <a:gd name="adj2" fmla="val 60971"/>
            </a:avLst>
          </a:prstGeom>
          <a:gradFill flip="none" rotWithShape="1">
            <a:gsLst>
              <a:gs pos="0">
                <a:srgbClr val="DDEBCF"/>
              </a:gs>
              <a:gs pos="70000">
                <a:srgbClr val="99CCFF"/>
              </a:gs>
              <a:gs pos="85000">
                <a:srgbClr val="0070C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plastic">
            <a:bevelT h="38100"/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05" name="図 204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2857488" y="304914"/>
            <a:ext cx="1066802" cy="533402"/>
          </a:xfrm>
          <a:prstGeom prst="rect">
            <a:avLst/>
          </a:prstGeom>
          <a:noFill/>
        </p:spPr>
      </p:pic>
      <p:pic>
        <p:nvPicPr>
          <p:cNvPr id="108" name="図 107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813872" y="1285860"/>
            <a:ext cx="2228854" cy="380620"/>
          </a:xfrm>
          <a:prstGeom prst="rect">
            <a:avLst/>
          </a:prstGeom>
          <a:noFill/>
        </p:spPr>
      </p:pic>
      <p:pic>
        <p:nvPicPr>
          <p:cNvPr id="111" name="図 110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2571736" y="3286124"/>
            <a:ext cx="323468" cy="285749"/>
          </a:xfrm>
          <a:prstGeom prst="rect">
            <a:avLst/>
          </a:prstGeom>
          <a:noFill/>
        </p:spPr>
      </p:pic>
      <p:pic>
        <p:nvPicPr>
          <p:cNvPr id="113" name="図 112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6500826" y="3357562"/>
            <a:ext cx="323467" cy="361186"/>
          </a:xfrm>
          <a:prstGeom prst="rect">
            <a:avLst/>
          </a:prstGeom>
          <a:noFill/>
        </p:spPr>
      </p:pic>
      <p:sp>
        <p:nvSpPr>
          <p:cNvPr id="114" name="角丸四角形 113"/>
          <p:cNvSpPr/>
          <p:nvPr/>
        </p:nvSpPr>
        <p:spPr>
          <a:xfrm>
            <a:off x="2979118" y="5214950"/>
            <a:ext cx="3450270" cy="1438284"/>
          </a:xfrm>
          <a:prstGeom prst="roundRect">
            <a:avLst/>
          </a:prstGeom>
          <a:solidFill>
            <a:srgbClr val="FFFFFF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0" name="図 109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3393428" y="5438812"/>
            <a:ext cx="2628906" cy="9898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円/楕円 114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0"/>
          <p:cNvSpPr/>
          <p:nvPr/>
        </p:nvSpPr>
        <p:spPr>
          <a:xfrm>
            <a:off x="226005" y="2508617"/>
            <a:ext cx="4286280" cy="3849340"/>
          </a:xfrm>
          <a:prstGeom prst="roundRect">
            <a:avLst/>
          </a:prstGeom>
          <a:solidFill>
            <a:srgbClr val="FFFFFF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角丸四角形 16"/>
          <p:cNvSpPr/>
          <p:nvPr/>
        </p:nvSpPr>
        <p:spPr>
          <a:xfrm>
            <a:off x="4643438" y="2500306"/>
            <a:ext cx="4286280" cy="3857652"/>
          </a:xfrm>
          <a:prstGeom prst="roundRect">
            <a:avLst/>
          </a:prstGeom>
          <a:solidFill>
            <a:srgbClr val="FFFFFF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Update of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80" name="Oval 22"/>
          <p:cNvSpPr>
            <a:spLocks noChangeArrowheads="1"/>
          </p:cNvSpPr>
          <p:nvPr/>
        </p:nvSpPr>
        <p:spPr bwMode="auto">
          <a:xfrm>
            <a:off x="6075947" y="3643314"/>
            <a:ext cx="1503811" cy="1503811"/>
          </a:xfrm>
          <a:prstGeom prst="ellipse">
            <a:avLst/>
          </a:prstGeom>
          <a:solidFill>
            <a:srgbClr val="FF99FF"/>
          </a:solidFill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grpSp>
        <p:nvGrpSpPr>
          <p:cNvPr id="148" name="グループ化 147"/>
          <p:cNvGrpSpPr/>
          <p:nvPr/>
        </p:nvGrpSpPr>
        <p:grpSpPr>
          <a:xfrm rot="21398641">
            <a:off x="6937367" y="4957307"/>
            <a:ext cx="1337884" cy="954532"/>
            <a:chOff x="6937367" y="5243059"/>
            <a:chExt cx="1337884" cy="954532"/>
          </a:xfrm>
        </p:grpSpPr>
        <p:sp>
          <p:nvSpPr>
            <p:cNvPr id="81" name="Line 24"/>
            <p:cNvSpPr>
              <a:spLocks noChangeShapeType="1"/>
            </p:cNvSpPr>
            <p:nvPr/>
          </p:nvSpPr>
          <p:spPr bwMode="auto">
            <a:xfrm>
              <a:off x="6937367" y="5604646"/>
              <a:ext cx="1337884" cy="262799"/>
            </a:xfrm>
            <a:prstGeom prst="line">
              <a:avLst/>
            </a:prstGeom>
            <a:noFill/>
            <a:ln w="31750" cap="rnd">
              <a:solidFill>
                <a:srgbClr val="FF99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4" name="Line 24"/>
            <p:cNvSpPr>
              <a:spLocks noChangeShapeType="1"/>
            </p:cNvSpPr>
            <p:nvPr/>
          </p:nvSpPr>
          <p:spPr bwMode="auto">
            <a:xfrm>
              <a:off x="6976116" y="5974052"/>
              <a:ext cx="1084562" cy="223539"/>
            </a:xfrm>
            <a:prstGeom prst="line">
              <a:avLst/>
            </a:prstGeom>
            <a:noFill/>
            <a:ln w="317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5" name="Line 24"/>
            <p:cNvSpPr>
              <a:spLocks noChangeShapeType="1"/>
            </p:cNvSpPr>
            <p:nvPr/>
          </p:nvSpPr>
          <p:spPr bwMode="auto">
            <a:xfrm>
              <a:off x="7104602" y="5243059"/>
              <a:ext cx="1170648" cy="238908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49" name="グループ化 148"/>
          <p:cNvGrpSpPr/>
          <p:nvPr/>
        </p:nvGrpSpPr>
        <p:grpSpPr>
          <a:xfrm rot="915718">
            <a:off x="5769112" y="4868571"/>
            <a:ext cx="1313993" cy="1104681"/>
            <a:chOff x="5766718" y="5075824"/>
            <a:chExt cx="1313993" cy="1104681"/>
          </a:xfrm>
        </p:grpSpPr>
        <p:sp>
          <p:nvSpPr>
            <p:cNvPr id="82" name="Line 24"/>
            <p:cNvSpPr>
              <a:spLocks noChangeShapeType="1"/>
            </p:cNvSpPr>
            <p:nvPr/>
          </p:nvSpPr>
          <p:spPr bwMode="auto">
            <a:xfrm flipV="1">
              <a:off x="5790609" y="5386404"/>
              <a:ext cx="1290102" cy="501706"/>
            </a:xfrm>
            <a:prstGeom prst="line">
              <a:avLst/>
            </a:prstGeom>
            <a:noFill/>
            <a:ln w="31750" cap="rnd">
              <a:solidFill>
                <a:srgbClr val="FF99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3" name="Line 24"/>
            <p:cNvSpPr>
              <a:spLocks noChangeShapeType="1"/>
            </p:cNvSpPr>
            <p:nvPr/>
          </p:nvSpPr>
          <p:spPr bwMode="auto">
            <a:xfrm flipV="1">
              <a:off x="6059477" y="5796007"/>
              <a:ext cx="1011523" cy="384498"/>
            </a:xfrm>
            <a:prstGeom prst="line">
              <a:avLst/>
            </a:prstGeom>
            <a:noFill/>
            <a:ln w="317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6" name="Line 24"/>
            <p:cNvSpPr>
              <a:spLocks noChangeShapeType="1"/>
            </p:cNvSpPr>
            <p:nvPr/>
          </p:nvSpPr>
          <p:spPr bwMode="auto">
            <a:xfrm flipV="1">
              <a:off x="5766718" y="5075824"/>
              <a:ext cx="1075085" cy="430034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4" name="Oval 22"/>
          <p:cNvSpPr>
            <a:spLocks noChangeArrowheads="1"/>
          </p:cNvSpPr>
          <p:nvPr/>
        </p:nvSpPr>
        <p:spPr bwMode="auto">
          <a:xfrm>
            <a:off x="7294377" y="3930003"/>
            <a:ext cx="1263034" cy="1263035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105" name="Oval 22"/>
          <p:cNvSpPr>
            <a:spLocks noChangeArrowheads="1"/>
          </p:cNvSpPr>
          <p:nvPr/>
        </p:nvSpPr>
        <p:spPr bwMode="auto">
          <a:xfrm>
            <a:off x="5569451" y="2841283"/>
            <a:ext cx="1410907" cy="1410907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106" name="Oval 22"/>
          <p:cNvSpPr>
            <a:spLocks noChangeArrowheads="1"/>
          </p:cNvSpPr>
          <p:nvPr/>
        </p:nvSpPr>
        <p:spPr bwMode="auto">
          <a:xfrm>
            <a:off x="4929190" y="3882222"/>
            <a:ext cx="1473666" cy="1470869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107" name="Oval 22"/>
          <p:cNvSpPr>
            <a:spLocks noChangeArrowheads="1"/>
          </p:cNvSpPr>
          <p:nvPr/>
        </p:nvSpPr>
        <p:spPr bwMode="auto">
          <a:xfrm>
            <a:off x="5717586" y="4646727"/>
            <a:ext cx="1410907" cy="1410907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108" name="Oval 22"/>
          <p:cNvSpPr>
            <a:spLocks noChangeArrowheads="1"/>
          </p:cNvSpPr>
          <p:nvPr/>
        </p:nvSpPr>
        <p:spPr bwMode="auto">
          <a:xfrm>
            <a:off x="6912125" y="4694508"/>
            <a:ext cx="1410907" cy="1410907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109" name="Oval 22"/>
          <p:cNvSpPr>
            <a:spLocks noChangeArrowheads="1"/>
          </p:cNvSpPr>
          <p:nvPr/>
        </p:nvSpPr>
        <p:spPr bwMode="auto">
          <a:xfrm>
            <a:off x="6785248" y="2956340"/>
            <a:ext cx="1410907" cy="1410907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grpSp>
        <p:nvGrpSpPr>
          <p:cNvPr id="150" name="グループ化 149"/>
          <p:cNvGrpSpPr/>
          <p:nvPr/>
        </p:nvGrpSpPr>
        <p:grpSpPr>
          <a:xfrm rot="21303697">
            <a:off x="5001474" y="3964442"/>
            <a:ext cx="1357322" cy="1214224"/>
            <a:chOff x="5006406" y="4262784"/>
            <a:chExt cx="1357322" cy="1214224"/>
          </a:xfrm>
        </p:grpSpPr>
        <p:sp>
          <p:nvSpPr>
            <p:cNvPr id="96" name="Line 24"/>
            <p:cNvSpPr>
              <a:spLocks noChangeShapeType="1"/>
            </p:cNvSpPr>
            <p:nvPr/>
          </p:nvSpPr>
          <p:spPr bwMode="auto">
            <a:xfrm flipV="1">
              <a:off x="5009208" y="5000688"/>
              <a:ext cx="1354406" cy="89759"/>
            </a:xfrm>
            <a:prstGeom prst="line">
              <a:avLst/>
            </a:prstGeom>
            <a:noFill/>
            <a:ln w="31750" cap="rnd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7" name="Line 24"/>
            <p:cNvSpPr>
              <a:spLocks noChangeShapeType="1"/>
            </p:cNvSpPr>
            <p:nvPr/>
          </p:nvSpPr>
          <p:spPr bwMode="auto">
            <a:xfrm flipV="1">
              <a:off x="5237383" y="5349586"/>
              <a:ext cx="1014869" cy="127422"/>
            </a:xfrm>
            <a:prstGeom prst="line">
              <a:avLst/>
            </a:prstGeom>
            <a:noFill/>
            <a:ln w="31750" cap="rnd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1" name="Line 24"/>
            <p:cNvSpPr>
              <a:spLocks noChangeShapeType="1"/>
            </p:cNvSpPr>
            <p:nvPr/>
          </p:nvSpPr>
          <p:spPr bwMode="auto">
            <a:xfrm flipV="1">
              <a:off x="5216337" y="4262784"/>
              <a:ext cx="795199" cy="74699"/>
            </a:xfrm>
            <a:prstGeom prst="line">
              <a:avLst/>
            </a:prstGeom>
            <a:noFill/>
            <a:ln w="31750" cap="rnd">
              <a:solidFill>
                <a:srgbClr val="66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0" name="Line 24"/>
            <p:cNvSpPr>
              <a:spLocks noChangeShapeType="1"/>
            </p:cNvSpPr>
            <p:nvPr/>
          </p:nvSpPr>
          <p:spPr bwMode="auto">
            <a:xfrm flipV="1">
              <a:off x="5006406" y="4642178"/>
              <a:ext cx="1357322" cy="71438"/>
            </a:xfrm>
            <a:prstGeom prst="line">
              <a:avLst/>
            </a:prstGeom>
            <a:noFill/>
            <a:ln w="31750" cap="rnd">
              <a:solidFill>
                <a:srgbClr val="00FF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47" name="グループ化 146"/>
          <p:cNvGrpSpPr/>
          <p:nvPr/>
        </p:nvGrpSpPr>
        <p:grpSpPr>
          <a:xfrm rot="910806">
            <a:off x="7438957" y="4022896"/>
            <a:ext cx="1138222" cy="769389"/>
            <a:chOff x="7332206" y="4526550"/>
            <a:chExt cx="1138222" cy="769389"/>
          </a:xfrm>
        </p:grpSpPr>
        <p:sp>
          <p:nvSpPr>
            <p:cNvPr id="87" name="Line 24"/>
            <p:cNvSpPr>
              <a:spLocks noChangeShapeType="1"/>
            </p:cNvSpPr>
            <p:nvPr/>
          </p:nvSpPr>
          <p:spPr bwMode="auto">
            <a:xfrm flipV="1">
              <a:off x="7523074" y="5224502"/>
              <a:ext cx="928694" cy="71437"/>
            </a:xfrm>
            <a:prstGeom prst="line">
              <a:avLst/>
            </a:prstGeom>
            <a:noFill/>
            <a:ln w="31750" cap="rnd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" name="Line 24"/>
            <p:cNvSpPr>
              <a:spLocks noChangeShapeType="1"/>
            </p:cNvSpPr>
            <p:nvPr/>
          </p:nvSpPr>
          <p:spPr bwMode="auto">
            <a:xfrm flipV="1">
              <a:off x="7506760" y="4526550"/>
              <a:ext cx="657921" cy="30467"/>
            </a:xfrm>
            <a:prstGeom prst="line">
              <a:avLst/>
            </a:prstGeom>
            <a:noFill/>
            <a:ln w="31750" cap="rnd">
              <a:solidFill>
                <a:srgbClr val="66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1" name="Line 24"/>
            <p:cNvSpPr>
              <a:spLocks noChangeShapeType="1"/>
            </p:cNvSpPr>
            <p:nvPr/>
          </p:nvSpPr>
          <p:spPr bwMode="auto">
            <a:xfrm flipV="1">
              <a:off x="7332206" y="4853174"/>
              <a:ext cx="1138222" cy="85575"/>
            </a:xfrm>
            <a:prstGeom prst="line">
              <a:avLst/>
            </a:prstGeom>
            <a:noFill/>
            <a:ln w="31750" cap="rnd">
              <a:solidFill>
                <a:srgbClr val="00FF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46" name="グループ化 145"/>
          <p:cNvGrpSpPr/>
          <p:nvPr/>
        </p:nvGrpSpPr>
        <p:grpSpPr>
          <a:xfrm rot="21251766">
            <a:off x="6784085" y="2996113"/>
            <a:ext cx="1391027" cy="1092258"/>
            <a:chOff x="6777292" y="3441186"/>
            <a:chExt cx="1391027" cy="1092258"/>
          </a:xfrm>
        </p:grpSpPr>
        <p:sp>
          <p:nvSpPr>
            <p:cNvPr id="98" name="Line 24"/>
            <p:cNvSpPr>
              <a:spLocks noChangeShapeType="1"/>
            </p:cNvSpPr>
            <p:nvPr/>
          </p:nvSpPr>
          <p:spPr bwMode="auto">
            <a:xfrm>
              <a:off x="7262561" y="3441186"/>
              <a:ext cx="833192" cy="280204"/>
            </a:xfrm>
            <a:prstGeom prst="line">
              <a:avLst/>
            </a:prstGeom>
            <a:noFill/>
            <a:ln w="31750" cap="rnd">
              <a:solidFill>
                <a:schemeClr val="accent5">
                  <a:lumMod val="75000"/>
                </a:schemeClr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9" name="Line 24"/>
            <p:cNvSpPr>
              <a:spLocks noChangeShapeType="1"/>
            </p:cNvSpPr>
            <p:nvPr/>
          </p:nvSpPr>
          <p:spPr bwMode="auto">
            <a:xfrm>
              <a:off x="6873087" y="3740724"/>
              <a:ext cx="1295232" cy="417040"/>
            </a:xfrm>
            <a:prstGeom prst="line">
              <a:avLst/>
            </a:prstGeom>
            <a:noFill/>
            <a:ln w="31750" cap="rnd">
              <a:solidFill>
                <a:srgbClr val="00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3" name="Line 24"/>
            <p:cNvSpPr>
              <a:spLocks noChangeShapeType="1"/>
            </p:cNvSpPr>
            <p:nvPr/>
          </p:nvSpPr>
          <p:spPr bwMode="auto">
            <a:xfrm>
              <a:off x="6777292" y="4212244"/>
              <a:ext cx="1254134" cy="321200"/>
            </a:xfrm>
            <a:prstGeom prst="line">
              <a:avLst/>
            </a:prstGeom>
            <a:noFill/>
            <a:ln w="31750" cap="rnd">
              <a:solidFill>
                <a:srgbClr val="66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45" name="グループ化 144"/>
          <p:cNvGrpSpPr/>
          <p:nvPr/>
        </p:nvGrpSpPr>
        <p:grpSpPr>
          <a:xfrm>
            <a:off x="5640143" y="2938460"/>
            <a:ext cx="1285884" cy="1300173"/>
            <a:chOff x="5642240" y="3305203"/>
            <a:chExt cx="1285884" cy="1300173"/>
          </a:xfrm>
        </p:grpSpPr>
        <p:sp>
          <p:nvSpPr>
            <p:cNvPr id="100" name="Line 24"/>
            <p:cNvSpPr>
              <a:spLocks noChangeShapeType="1"/>
            </p:cNvSpPr>
            <p:nvPr/>
          </p:nvSpPr>
          <p:spPr bwMode="auto">
            <a:xfrm flipV="1">
              <a:off x="5642240" y="3652867"/>
              <a:ext cx="1285884" cy="214313"/>
            </a:xfrm>
            <a:prstGeom prst="line">
              <a:avLst/>
            </a:prstGeom>
            <a:noFill/>
            <a:ln w="31750" cap="rnd">
              <a:solidFill>
                <a:srgbClr val="00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" name="Line 24"/>
            <p:cNvSpPr>
              <a:spLocks noChangeShapeType="1"/>
            </p:cNvSpPr>
            <p:nvPr/>
          </p:nvSpPr>
          <p:spPr bwMode="auto">
            <a:xfrm flipV="1">
              <a:off x="5702816" y="4081495"/>
              <a:ext cx="1214446" cy="214314"/>
            </a:xfrm>
            <a:prstGeom prst="line">
              <a:avLst/>
            </a:prstGeom>
            <a:noFill/>
            <a:ln w="31750" cap="rnd">
              <a:solidFill>
                <a:srgbClr val="66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2" name="Line 24"/>
            <p:cNvSpPr>
              <a:spLocks noChangeShapeType="1"/>
            </p:cNvSpPr>
            <p:nvPr/>
          </p:nvSpPr>
          <p:spPr bwMode="auto">
            <a:xfrm flipV="1">
              <a:off x="6169548" y="4462500"/>
              <a:ext cx="571504" cy="142876"/>
            </a:xfrm>
            <a:prstGeom prst="line">
              <a:avLst/>
            </a:prstGeom>
            <a:noFill/>
            <a:ln w="31750" cap="rnd">
              <a:solidFill>
                <a:srgbClr val="00FF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4" name="Line 24"/>
            <p:cNvSpPr>
              <a:spLocks noChangeShapeType="1"/>
            </p:cNvSpPr>
            <p:nvPr/>
          </p:nvSpPr>
          <p:spPr bwMode="auto">
            <a:xfrm flipV="1">
              <a:off x="5736149" y="3305203"/>
              <a:ext cx="857257" cy="142876"/>
            </a:xfrm>
            <a:prstGeom prst="line">
              <a:avLst/>
            </a:prstGeom>
            <a:noFill/>
            <a:ln w="31750" cap="rnd">
              <a:solidFill>
                <a:schemeClr val="accent5">
                  <a:lumMod val="75000"/>
                </a:schemeClr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22" name="Oval 35"/>
          <p:cNvSpPr>
            <a:spLocks noChangeAspect="1" noChangeArrowheads="1"/>
          </p:cNvSpPr>
          <p:nvPr/>
        </p:nvSpPr>
        <p:spPr bwMode="auto">
          <a:xfrm rot="2700000">
            <a:off x="6795121" y="4391106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23" name="Oval 35"/>
          <p:cNvSpPr>
            <a:spLocks noChangeAspect="1" noChangeArrowheads="1"/>
          </p:cNvSpPr>
          <p:nvPr/>
        </p:nvSpPr>
        <p:spPr bwMode="auto">
          <a:xfrm rot="2700000">
            <a:off x="7461802" y="3629323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24" name="Oval 35"/>
          <p:cNvSpPr>
            <a:spLocks noChangeAspect="1" noChangeArrowheads="1"/>
          </p:cNvSpPr>
          <p:nvPr/>
        </p:nvSpPr>
        <p:spPr bwMode="auto">
          <a:xfrm rot="2700000">
            <a:off x="7890429" y="4529446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25" name="Oval 35"/>
          <p:cNvSpPr>
            <a:spLocks noChangeAspect="1" noChangeArrowheads="1"/>
          </p:cNvSpPr>
          <p:nvPr/>
        </p:nvSpPr>
        <p:spPr bwMode="auto">
          <a:xfrm rot="2700000">
            <a:off x="6242593" y="3500743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26" name="Oval 35"/>
          <p:cNvSpPr>
            <a:spLocks noChangeAspect="1" noChangeArrowheads="1"/>
          </p:cNvSpPr>
          <p:nvPr/>
        </p:nvSpPr>
        <p:spPr bwMode="auto">
          <a:xfrm rot="2700000">
            <a:off x="5632992" y="4600883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27" name="Oval 35"/>
          <p:cNvSpPr>
            <a:spLocks noChangeAspect="1" noChangeArrowheads="1"/>
          </p:cNvSpPr>
          <p:nvPr/>
        </p:nvSpPr>
        <p:spPr bwMode="auto">
          <a:xfrm rot="2700000">
            <a:off x="6394995" y="5329553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28" name="Oval 35"/>
          <p:cNvSpPr>
            <a:spLocks noChangeAspect="1" noChangeArrowheads="1"/>
          </p:cNvSpPr>
          <p:nvPr/>
        </p:nvSpPr>
        <p:spPr bwMode="auto">
          <a:xfrm rot="2700000">
            <a:off x="7601321" y="5386702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pic>
        <p:nvPicPr>
          <p:cNvPr id="144" name="図 143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785786" y="1285860"/>
            <a:ext cx="3200406" cy="400052"/>
          </a:xfrm>
          <a:prstGeom prst="rect">
            <a:avLst/>
          </a:prstGeom>
          <a:noFill/>
        </p:spPr>
      </p:pic>
      <p:grpSp>
        <p:nvGrpSpPr>
          <p:cNvPr id="181" name="グループ化 180"/>
          <p:cNvGrpSpPr/>
          <p:nvPr/>
        </p:nvGrpSpPr>
        <p:grpSpPr>
          <a:xfrm>
            <a:off x="6117789" y="3786190"/>
            <a:ext cx="1434700" cy="1259588"/>
            <a:chOff x="1696037" y="4089199"/>
            <a:chExt cx="1434700" cy="1259588"/>
          </a:xfrm>
        </p:grpSpPr>
        <p:sp>
          <p:nvSpPr>
            <p:cNvPr id="182" name="Line 24"/>
            <p:cNvSpPr>
              <a:spLocks noChangeShapeType="1"/>
            </p:cNvSpPr>
            <p:nvPr/>
          </p:nvSpPr>
          <p:spPr bwMode="auto">
            <a:xfrm rot="20906938">
              <a:off x="1696037" y="4416878"/>
              <a:ext cx="1434700" cy="393256"/>
            </a:xfrm>
            <a:prstGeom prst="line">
              <a:avLst/>
            </a:prstGeom>
            <a:noFill/>
            <a:ln w="44450" cap="rnd" cmpd="sng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3" name="Line 24"/>
            <p:cNvSpPr>
              <a:spLocks noChangeShapeType="1"/>
            </p:cNvSpPr>
            <p:nvPr/>
          </p:nvSpPr>
          <p:spPr bwMode="auto">
            <a:xfrm rot="20906938">
              <a:off x="1892352" y="4089199"/>
              <a:ext cx="1097700" cy="287968"/>
            </a:xfrm>
            <a:prstGeom prst="line">
              <a:avLst/>
            </a:prstGeom>
            <a:noFill/>
            <a:ln w="44450" cap="rnd" cmpd="sng">
              <a:solidFill>
                <a:srgbClr val="6600CC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5" name="Line 24"/>
            <p:cNvSpPr>
              <a:spLocks noChangeShapeType="1"/>
            </p:cNvSpPr>
            <p:nvPr/>
          </p:nvSpPr>
          <p:spPr bwMode="auto">
            <a:xfrm>
              <a:off x="1707595" y="4960599"/>
              <a:ext cx="1357322" cy="71438"/>
            </a:xfrm>
            <a:prstGeom prst="line">
              <a:avLst/>
            </a:prstGeom>
            <a:noFill/>
            <a:ln w="38100" cap="rnd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6" name="Line 24"/>
            <p:cNvSpPr>
              <a:spLocks noChangeShapeType="1"/>
            </p:cNvSpPr>
            <p:nvPr/>
          </p:nvSpPr>
          <p:spPr bwMode="auto">
            <a:xfrm>
              <a:off x="1888575" y="5264481"/>
              <a:ext cx="933631" cy="84306"/>
            </a:xfrm>
            <a:prstGeom prst="line">
              <a:avLst/>
            </a:prstGeom>
            <a:noFill/>
            <a:ln w="3810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21" name="コンテンツ プレースホルダ 120"/>
          <p:cNvSpPr>
            <a:spLocks noGrp="1"/>
          </p:cNvSpPr>
          <p:nvPr>
            <p:ph idx="1"/>
          </p:nvPr>
        </p:nvSpPr>
        <p:spPr>
          <a:xfrm>
            <a:off x="357158" y="1214422"/>
            <a:ext cx="8429684" cy="5357850"/>
          </a:xfrm>
        </p:spPr>
        <p:txBody>
          <a:bodyPr/>
          <a:lstStyle/>
          <a:p>
            <a:r>
              <a:rPr kumimoji="1" lang="en-US" altLang="ja-JP" dirty="0" smtClean="0"/>
              <a:t> </a:t>
            </a:r>
            <a:r>
              <a:rPr lang="en-US" altLang="ja-JP" dirty="0" smtClean="0"/>
              <a:t> </a:t>
            </a:r>
          </a:p>
        </p:txBody>
      </p:sp>
      <p:sp>
        <p:nvSpPr>
          <p:cNvPr id="130" name="右矢印 129"/>
          <p:cNvSpPr/>
          <p:nvPr/>
        </p:nvSpPr>
        <p:spPr>
          <a:xfrm>
            <a:off x="4143372" y="3429000"/>
            <a:ext cx="1000132" cy="714380"/>
          </a:xfrm>
          <a:prstGeom prst="rightArrow">
            <a:avLst>
              <a:gd name="adj1" fmla="val 50000"/>
              <a:gd name="adj2" fmla="val 60971"/>
            </a:avLst>
          </a:prstGeom>
          <a:gradFill flip="none" rotWithShape="1">
            <a:gsLst>
              <a:gs pos="0">
                <a:srgbClr val="DDEBCF"/>
              </a:gs>
              <a:gs pos="70000">
                <a:srgbClr val="99CCFF"/>
              </a:gs>
              <a:gs pos="85000">
                <a:srgbClr val="0070C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plastic">
            <a:bevelT h="38100"/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1" name="Oval 22"/>
          <p:cNvSpPr>
            <a:spLocks noChangeArrowheads="1"/>
          </p:cNvSpPr>
          <p:nvPr/>
        </p:nvSpPr>
        <p:spPr bwMode="auto">
          <a:xfrm>
            <a:off x="1575353" y="3634116"/>
            <a:ext cx="1503811" cy="1503811"/>
          </a:xfrm>
          <a:prstGeom prst="ellipse">
            <a:avLst/>
          </a:prstGeom>
          <a:solidFill>
            <a:srgbClr val="FF99FF"/>
          </a:solidFill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grpSp>
        <p:nvGrpSpPr>
          <p:cNvPr id="132" name="グループ化 131"/>
          <p:cNvGrpSpPr/>
          <p:nvPr/>
        </p:nvGrpSpPr>
        <p:grpSpPr>
          <a:xfrm rot="21398641">
            <a:off x="2436773" y="4948109"/>
            <a:ext cx="1337884" cy="954532"/>
            <a:chOff x="6937367" y="5243059"/>
            <a:chExt cx="1337884" cy="954532"/>
          </a:xfrm>
        </p:grpSpPr>
        <p:sp>
          <p:nvSpPr>
            <p:cNvPr id="133" name="Line 24"/>
            <p:cNvSpPr>
              <a:spLocks noChangeShapeType="1"/>
            </p:cNvSpPr>
            <p:nvPr/>
          </p:nvSpPr>
          <p:spPr bwMode="auto">
            <a:xfrm>
              <a:off x="6937367" y="5604646"/>
              <a:ext cx="1337884" cy="262799"/>
            </a:xfrm>
            <a:prstGeom prst="line">
              <a:avLst/>
            </a:prstGeom>
            <a:noFill/>
            <a:ln w="31750" cap="rnd">
              <a:solidFill>
                <a:srgbClr val="FF99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4" name="Line 24"/>
            <p:cNvSpPr>
              <a:spLocks noChangeShapeType="1"/>
            </p:cNvSpPr>
            <p:nvPr/>
          </p:nvSpPr>
          <p:spPr bwMode="auto">
            <a:xfrm>
              <a:off x="6976116" y="5974052"/>
              <a:ext cx="1084562" cy="223539"/>
            </a:xfrm>
            <a:prstGeom prst="line">
              <a:avLst/>
            </a:prstGeom>
            <a:noFill/>
            <a:ln w="317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" name="Line 24"/>
            <p:cNvSpPr>
              <a:spLocks noChangeShapeType="1"/>
            </p:cNvSpPr>
            <p:nvPr/>
          </p:nvSpPr>
          <p:spPr bwMode="auto">
            <a:xfrm>
              <a:off x="7104602" y="5243059"/>
              <a:ext cx="1170648" cy="238908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36" name="グループ化 135"/>
          <p:cNvGrpSpPr/>
          <p:nvPr/>
        </p:nvGrpSpPr>
        <p:grpSpPr>
          <a:xfrm rot="915718">
            <a:off x="1268518" y="4859373"/>
            <a:ext cx="1313993" cy="1104681"/>
            <a:chOff x="5766718" y="5075824"/>
            <a:chExt cx="1313993" cy="1104681"/>
          </a:xfrm>
        </p:grpSpPr>
        <p:sp>
          <p:nvSpPr>
            <p:cNvPr id="137" name="Line 24"/>
            <p:cNvSpPr>
              <a:spLocks noChangeShapeType="1"/>
            </p:cNvSpPr>
            <p:nvPr/>
          </p:nvSpPr>
          <p:spPr bwMode="auto">
            <a:xfrm flipV="1">
              <a:off x="5790609" y="5386404"/>
              <a:ext cx="1290102" cy="501706"/>
            </a:xfrm>
            <a:prstGeom prst="line">
              <a:avLst/>
            </a:prstGeom>
            <a:noFill/>
            <a:ln w="31750" cap="rnd">
              <a:solidFill>
                <a:srgbClr val="FF99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8" name="Line 24"/>
            <p:cNvSpPr>
              <a:spLocks noChangeShapeType="1"/>
            </p:cNvSpPr>
            <p:nvPr/>
          </p:nvSpPr>
          <p:spPr bwMode="auto">
            <a:xfrm flipV="1">
              <a:off x="6059477" y="5796007"/>
              <a:ext cx="1011523" cy="384498"/>
            </a:xfrm>
            <a:prstGeom prst="line">
              <a:avLst/>
            </a:prstGeom>
            <a:noFill/>
            <a:ln w="317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9" name="Line 24"/>
            <p:cNvSpPr>
              <a:spLocks noChangeShapeType="1"/>
            </p:cNvSpPr>
            <p:nvPr/>
          </p:nvSpPr>
          <p:spPr bwMode="auto">
            <a:xfrm flipV="1">
              <a:off x="5766718" y="5075824"/>
              <a:ext cx="1075085" cy="430034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40" name="Oval 22"/>
          <p:cNvSpPr>
            <a:spLocks noChangeArrowheads="1"/>
          </p:cNvSpPr>
          <p:nvPr/>
        </p:nvSpPr>
        <p:spPr bwMode="auto">
          <a:xfrm>
            <a:off x="2793783" y="3920805"/>
            <a:ext cx="1263034" cy="1263035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141" name="Oval 22"/>
          <p:cNvSpPr>
            <a:spLocks noChangeArrowheads="1"/>
          </p:cNvSpPr>
          <p:nvPr/>
        </p:nvSpPr>
        <p:spPr bwMode="auto">
          <a:xfrm>
            <a:off x="1068857" y="2832085"/>
            <a:ext cx="1410907" cy="1410907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142" name="Oval 22"/>
          <p:cNvSpPr>
            <a:spLocks noChangeArrowheads="1"/>
          </p:cNvSpPr>
          <p:nvPr/>
        </p:nvSpPr>
        <p:spPr bwMode="auto">
          <a:xfrm>
            <a:off x="428596" y="3873024"/>
            <a:ext cx="1473666" cy="1470869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151" name="Oval 22"/>
          <p:cNvSpPr>
            <a:spLocks noChangeArrowheads="1"/>
          </p:cNvSpPr>
          <p:nvPr/>
        </p:nvSpPr>
        <p:spPr bwMode="auto">
          <a:xfrm>
            <a:off x="1216992" y="4637529"/>
            <a:ext cx="1410907" cy="1410907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152" name="Oval 22"/>
          <p:cNvSpPr>
            <a:spLocks noChangeArrowheads="1"/>
          </p:cNvSpPr>
          <p:nvPr/>
        </p:nvSpPr>
        <p:spPr bwMode="auto">
          <a:xfrm>
            <a:off x="2411531" y="4685310"/>
            <a:ext cx="1410907" cy="1410907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154" name="Oval 22"/>
          <p:cNvSpPr>
            <a:spLocks noChangeArrowheads="1"/>
          </p:cNvSpPr>
          <p:nvPr/>
        </p:nvSpPr>
        <p:spPr bwMode="auto">
          <a:xfrm>
            <a:off x="2284654" y="2947142"/>
            <a:ext cx="1410907" cy="1410907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grpSp>
        <p:nvGrpSpPr>
          <p:cNvPr id="155" name="グループ化 154"/>
          <p:cNvGrpSpPr/>
          <p:nvPr/>
        </p:nvGrpSpPr>
        <p:grpSpPr>
          <a:xfrm rot="21303697">
            <a:off x="500880" y="3955244"/>
            <a:ext cx="1357322" cy="1214224"/>
            <a:chOff x="5006406" y="4262784"/>
            <a:chExt cx="1357322" cy="1214224"/>
          </a:xfrm>
        </p:grpSpPr>
        <p:sp>
          <p:nvSpPr>
            <p:cNvPr id="156" name="Line 24"/>
            <p:cNvSpPr>
              <a:spLocks noChangeShapeType="1"/>
            </p:cNvSpPr>
            <p:nvPr/>
          </p:nvSpPr>
          <p:spPr bwMode="auto">
            <a:xfrm flipV="1">
              <a:off x="5009208" y="5000688"/>
              <a:ext cx="1354406" cy="89759"/>
            </a:xfrm>
            <a:prstGeom prst="line">
              <a:avLst/>
            </a:prstGeom>
            <a:noFill/>
            <a:ln w="31750" cap="rnd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7" name="Line 24"/>
            <p:cNvSpPr>
              <a:spLocks noChangeShapeType="1"/>
            </p:cNvSpPr>
            <p:nvPr/>
          </p:nvSpPr>
          <p:spPr bwMode="auto">
            <a:xfrm flipV="1">
              <a:off x="5237383" y="5349586"/>
              <a:ext cx="1014869" cy="127422"/>
            </a:xfrm>
            <a:prstGeom prst="line">
              <a:avLst/>
            </a:prstGeom>
            <a:noFill/>
            <a:ln w="31750" cap="rnd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8" name="Line 24"/>
            <p:cNvSpPr>
              <a:spLocks noChangeShapeType="1"/>
            </p:cNvSpPr>
            <p:nvPr/>
          </p:nvSpPr>
          <p:spPr bwMode="auto">
            <a:xfrm flipV="1">
              <a:off x="5216337" y="4262784"/>
              <a:ext cx="795199" cy="74699"/>
            </a:xfrm>
            <a:prstGeom prst="line">
              <a:avLst/>
            </a:prstGeom>
            <a:noFill/>
            <a:ln w="31750" cap="rnd">
              <a:solidFill>
                <a:srgbClr val="66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9" name="Line 24"/>
            <p:cNvSpPr>
              <a:spLocks noChangeShapeType="1"/>
            </p:cNvSpPr>
            <p:nvPr/>
          </p:nvSpPr>
          <p:spPr bwMode="auto">
            <a:xfrm flipV="1">
              <a:off x="5006406" y="4642178"/>
              <a:ext cx="1357322" cy="71438"/>
            </a:xfrm>
            <a:prstGeom prst="line">
              <a:avLst/>
            </a:prstGeom>
            <a:noFill/>
            <a:ln w="31750" cap="rnd">
              <a:solidFill>
                <a:srgbClr val="00FF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60" name="グループ化 159"/>
          <p:cNvGrpSpPr/>
          <p:nvPr/>
        </p:nvGrpSpPr>
        <p:grpSpPr>
          <a:xfrm rot="910806">
            <a:off x="2938363" y="4013698"/>
            <a:ext cx="1138222" cy="769389"/>
            <a:chOff x="7332206" y="4526550"/>
            <a:chExt cx="1138222" cy="769389"/>
          </a:xfrm>
        </p:grpSpPr>
        <p:sp>
          <p:nvSpPr>
            <p:cNvPr id="161" name="Line 24"/>
            <p:cNvSpPr>
              <a:spLocks noChangeShapeType="1"/>
            </p:cNvSpPr>
            <p:nvPr/>
          </p:nvSpPr>
          <p:spPr bwMode="auto">
            <a:xfrm flipV="1">
              <a:off x="7523074" y="5224502"/>
              <a:ext cx="928694" cy="71437"/>
            </a:xfrm>
            <a:prstGeom prst="line">
              <a:avLst/>
            </a:prstGeom>
            <a:noFill/>
            <a:ln w="31750" cap="rnd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2" name="Line 24"/>
            <p:cNvSpPr>
              <a:spLocks noChangeShapeType="1"/>
            </p:cNvSpPr>
            <p:nvPr/>
          </p:nvSpPr>
          <p:spPr bwMode="auto">
            <a:xfrm flipV="1">
              <a:off x="7506760" y="4526550"/>
              <a:ext cx="657921" cy="30467"/>
            </a:xfrm>
            <a:prstGeom prst="line">
              <a:avLst/>
            </a:prstGeom>
            <a:noFill/>
            <a:ln w="31750" cap="rnd">
              <a:solidFill>
                <a:srgbClr val="66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3" name="Line 24"/>
            <p:cNvSpPr>
              <a:spLocks noChangeShapeType="1"/>
            </p:cNvSpPr>
            <p:nvPr/>
          </p:nvSpPr>
          <p:spPr bwMode="auto">
            <a:xfrm flipV="1">
              <a:off x="7332206" y="4853174"/>
              <a:ext cx="1138222" cy="85575"/>
            </a:xfrm>
            <a:prstGeom prst="line">
              <a:avLst/>
            </a:prstGeom>
            <a:noFill/>
            <a:ln w="31750" cap="rnd">
              <a:solidFill>
                <a:srgbClr val="00FF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65" name="グループ化 164"/>
          <p:cNvGrpSpPr/>
          <p:nvPr/>
        </p:nvGrpSpPr>
        <p:grpSpPr>
          <a:xfrm rot="21251766">
            <a:off x="2283491" y="2986915"/>
            <a:ext cx="1391027" cy="1092258"/>
            <a:chOff x="6777292" y="3441186"/>
            <a:chExt cx="1391027" cy="1092258"/>
          </a:xfrm>
        </p:grpSpPr>
        <p:sp>
          <p:nvSpPr>
            <p:cNvPr id="166" name="Line 24"/>
            <p:cNvSpPr>
              <a:spLocks noChangeShapeType="1"/>
            </p:cNvSpPr>
            <p:nvPr/>
          </p:nvSpPr>
          <p:spPr bwMode="auto">
            <a:xfrm>
              <a:off x="7262561" y="3441186"/>
              <a:ext cx="833192" cy="280204"/>
            </a:xfrm>
            <a:prstGeom prst="line">
              <a:avLst/>
            </a:prstGeom>
            <a:noFill/>
            <a:ln w="31750" cap="rnd">
              <a:solidFill>
                <a:schemeClr val="accent5">
                  <a:lumMod val="75000"/>
                </a:schemeClr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8" name="Line 24"/>
            <p:cNvSpPr>
              <a:spLocks noChangeShapeType="1"/>
            </p:cNvSpPr>
            <p:nvPr/>
          </p:nvSpPr>
          <p:spPr bwMode="auto">
            <a:xfrm>
              <a:off x="6873087" y="3740724"/>
              <a:ext cx="1295232" cy="417040"/>
            </a:xfrm>
            <a:prstGeom prst="line">
              <a:avLst/>
            </a:prstGeom>
            <a:noFill/>
            <a:ln w="31750" cap="rnd">
              <a:solidFill>
                <a:srgbClr val="00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" name="Line 24"/>
            <p:cNvSpPr>
              <a:spLocks noChangeShapeType="1"/>
            </p:cNvSpPr>
            <p:nvPr/>
          </p:nvSpPr>
          <p:spPr bwMode="auto">
            <a:xfrm>
              <a:off x="6777292" y="4212244"/>
              <a:ext cx="1254134" cy="321200"/>
            </a:xfrm>
            <a:prstGeom prst="line">
              <a:avLst/>
            </a:prstGeom>
            <a:noFill/>
            <a:ln w="31750" cap="rnd">
              <a:solidFill>
                <a:srgbClr val="66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87" name="グループ化 186"/>
          <p:cNvGrpSpPr/>
          <p:nvPr/>
        </p:nvGrpSpPr>
        <p:grpSpPr>
          <a:xfrm>
            <a:off x="1139549" y="2929262"/>
            <a:ext cx="1285884" cy="1300173"/>
            <a:chOff x="5642240" y="3305203"/>
            <a:chExt cx="1285884" cy="1300173"/>
          </a:xfrm>
        </p:grpSpPr>
        <p:sp>
          <p:nvSpPr>
            <p:cNvPr id="188" name="Line 24"/>
            <p:cNvSpPr>
              <a:spLocks noChangeShapeType="1"/>
            </p:cNvSpPr>
            <p:nvPr/>
          </p:nvSpPr>
          <p:spPr bwMode="auto">
            <a:xfrm flipV="1">
              <a:off x="5642240" y="3652867"/>
              <a:ext cx="1285884" cy="214313"/>
            </a:xfrm>
            <a:prstGeom prst="line">
              <a:avLst/>
            </a:prstGeom>
            <a:noFill/>
            <a:ln w="31750" cap="rnd">
              <a:solidFill>
                <a:srgbClr val="00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9" name="Line 24"/>
            <p:cNvSpPr>
              <a:spLocks noChangeShapeType="1"/>
            </p:cNvSpPr>
            <p:nvPr/>
          </p:nvSpPr>
          <p:spPr bwMode="auto">
            <a:xfrm flipV="1">
              <a:off x="5702816" y="4081495"/>
              <a:ext cx="1214446" cy="214314"/>
            </a:xfrm>
            <a:prstGeom prst="line">
              <a:avLst/>
            </a:prstGeom>
            <a:noFill/>
            <a:ln w="31750" cap="rnd">
              <a:solidFill>
                <a:srgbClr val="66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0" name="Line 24"/>
            <p:cNvSpPr>
              <a:spLocks noChangeShapeType="1"/>
            </p:cNvSpPr>
            <p:nvPr/>
          </p:nvSpPr>
          <p:spPr bwMode="auto">
            <a:xfrm flipV="1">
              <a:off x="6169548" y="4462500"/>
              <a:ext cx="571504" cy="142876"/>
            </a:xfrm>
            <a:prstGeom prst="line">
              <a:avLst/>
            </a:prstGeom>
            <a:noFill/>
            <a:ln w="31750" cap="rnd">
              <a:solidFill>
                <a:srgbClr val="00FF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1" name="Line 24"/>
            <p:cNvSpPr>
              <a:spLocks noChangeShapeType="1"/>
            </p:cNvSpPr>
            <p:nvPr/>
          </p:nvSpPr>
          <p:spPr bwMode="auto">
            <a:xfrm flipV="1">
              <a:off x="5762275" y="3305203"/>
              <a:ext cx="857257" cy="142876"/>
            </a:xfrm>
            <a:prstGeom prst="line">
              <a:avLst/>
            </a:prstGeom>
            <a:noFill/>
            <a:ln w="31750" cap="rnd">
              <a:solidFill>
                <a:schemeClr val="accent5">
                  <a:lumMod val="75000"/>
                </a:schemeClr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92" name="Oval 35"/>
          <p:cNvSpPr>
            <a:spLocks noChangeAspect="1" noChangeArrowheads="1"/>
          </p:cNvSpPr>
          <p:nvPr/>
        </p:nvSpPr>
        <p:spPr bwMode="auto">
          <a:xfrm rot="2700000">
            <a:off x="2294527" y="4381908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93" name="Oval 35"/>
          <p:cNvSpPr>
            <a:spLocks noChangeAspect="1" noChangeArrowheads="1"/>
          </p:cNvSpPr>
          <p:nvPr/>
        </p:nvSpPr>
        <p:spPr bwMode="auto">
          <a:xfrm rot="2700000">
            <a:off x="2961208" y="3620125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94" name="Oval 35"/>
          <p:cNvSpPr>
            <a:spLocks noChangeAspect="1" noChangeArrowheads="1"/>
          </p:cNvSpPr>
          <p:nvPr/>
        </p:nvSpPr>
        <p:spPr bwMode="auto">
          <a:xfrm rot="2700000">
            <a:off x="3389835" y="4520248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95" name="Oval 35"/>
          <p:cNvSpPr>
            <a:spLocks noChangeAspect="1" noChangeArrowheads="1"/>
          </p:cNvSpPr>
          <p:nvPr/>
        </p:nvSpPr>
        <p:spPr bwMode="auto">
          <a:xfrm rot="2700000">
            <a:off x="1741999" y="3491545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96" name="Oval 35"/>
          <p:cNvSpPr>
            <a:spLocks noChangeAspect="1" noChangeArrowheads="1"/>
          </p:cNvSpPr>
          <p:nvPr/>
        </p:nvSpPr>
        <p:spPr bwMode="auto">
          <a:xfrm rot="2700000">
            <a:off x="1132398" y="4591685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97" name="Oval 35"/>
          <p:cNvSpPr>
            <a:spLocks noChangeAspect="1" noChangeArrowheads="1"/>
          </p:cNvSpPr>
          <p:nvPr/>
        </p:nvSpPr>
        <p:spPr bwMode="auto">
          <a:xfrm rot="2700000">
            <a:off x="1894401" y="5320355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98" name="Oval 35"/>
          <p:cNvSpPr>
            <a:spLocks noChangeAspect="1" noChangeArrowheads="1"/>
          </p:cNvSpPr>
          <p:nvPr/>
        </p:nvSpPr>
        <p:spPr bwMode="auto">
          <a:xfrm rot="2700000">
            <a:off x="3100727" y="5377504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grpSp>
        <p:nvGrpSpPr>
          <p:cNvPr id="199" name="グループ化 198"/>
          <p:cNvGrpSpPr/>
          <p:nvPr/>
        </p:nvGrpSpPr>
        <p:grpSpPr>
          <a:xfrm>
            <a:off x="1643042" y="3762183"/>
            <a:ext cx="1442020" cy="1274135"/>
            <a:chOff x="1676376" y="4164655"/>
            <a:chExt cx="1442020" cy="1274135"/>
          </a:xfrm>
        </p:grpSpPr>
        <p:sp>
          <p:nvSpPr>
            <p:cNvPr id="200" name="Line 24"/>
            <p:cNvSpPr>
              <a:spLocks noChangeShapeType="1"/>
            </p:cNvSpPr>
            <p:nvPr/>
          </p:nvSpPr>
          <p:spPr bwMode="auto">
            <a:xfrm rot="20906938">
              <a:off x="1683696" y="4497355"/>
              <a:ext cx="1434700" cy="393256"/>
            </a:xfrm>
            <a:prstGeom prst="line">
              <a:avLst/>
            </a:prstGeom>
            <a:noFill/>
            <a:ln w="44450" cap="rnd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1" name="Line 24"/>
            <p:cNvSpPr>
              <a:spLocks noChangeShapeType="1"/>
            </p:cNvSpPr>
            <p:nvPr/>
          </p:nvSpPr>
          <p:spPr bwMode="auto">
            <a:xfrm rot="20906938">
              <a:off x="1865770" y="4164655"/>
              <a:ext cx="1050674" cy="259906"/>
            </a:xfrm>
            <a:prstGeom prst="line">
              <a:avLst/>
            </a:prstGeom>
            <a:noFill/>
            <a:ln w="44450" cap="rnd" cmpd="sng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2" name="Line 24"/>
            <p:cNvSpPr>
              <a:spLocks noChangeShapeType="1"/>
            </p:cNvSpPr>
            <p:nvPr/>
          </p:nvSpPr>
          <p:spPr bwMode="auto">
            <a:xfrm>
              <a:off x="1676376" y="5026787"/>
              <a:ext cx="1355116" cy="104344"/>
            </a:xfrm>
            <a:prstGeom prst="line">
              <a:avLst/>
            </a:prstGeom>
            <a:noFill/>
            <a:ln w="3810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3" name="Line 24"/>
            <p:cNvSpPr>
              <a:spLocks noChangeShapeType="1"/>
            </p:cNvSpPr>
            <p:nvPr/>
          </p:nvSpPr>
          <p:spPr bwMode="auto">
            <a:xfrm>
              <a:off x="1859906" y="5345445"/>
              <a:ext cx="888040" cy="93345"/>
            </a:xfrm>
            <a:prstGeom prst="line">
              <a:avLst/>
            </a:prstGeom>
            <a:noFill/>
            <a:ln w="38100" cap="rnd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pic>
        <p:nvPicPr>
          <p:cNvPr id="209" name="図 208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2857488" y="317977"/>
            <a:ext cx="964694" cy="533402"/>
          </a:xfrm>
          <a:prstGeom prst="rect">
            <a:avLst/>
          </a:prstGeom>
          <a:noFill/>
        </p:spPr>
      </p:pic>
      <p:sp>
        <p:nvSpPr>
          <p:cNvPr id="210" name="テキスト ボックス 209"/>
          <p:cNvSpPr txBox="1"/>
          <p:nvPr/>
        </p:nvSpPr>
        <p:spPr>
          <a:xfrm>
            <a:off x="5286380" y="1500174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i="1" dirty="0" smtClean="0">
                <a:solidFill>
                  <a:schemeClr val="accent5">
                    <a:lumMod val="75000"/>
                  </a:schemeClr>
                </a:solidFill>
              </a:rPr>
              <a:t>weak formulation</a:t>
            </a:r>
            <a:endParaRPr kumimoji="1" lang="ja-JP" altLang="en-US" sz="2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6" name="フリーフォーム 115"/>
          <p:cNvSpPr/>
          <p:nvPr/>
        </p:nvSpPr>
        <p:spPr>
          <a:xfrm rot="1323601">
            <a:off x="4714876" y="1502304"/>
            <a:ext cx="498660" cy="642111"/>
          </a:xfrm>
          <a:custGeom>
            <a:avLst/>
            <a:gdLst>
              <a:gd name="connsiteX0" fmla="*/ 0 w 582706"/>
              <a:gd name="connsiteY0" fmla="*/ 0 h 699247"/>
              <a:gd name="connsiteX1" fmla="*/ 510988 w 582706"/>
              <a:gd name="connsiteY1" fmla="*/ 174812 h 699247"/>
              <a:gd name="connsiteX2" fmla="*/ 430306 w 582706"/>
              <a:gd name="connsiteY2" fmla="*/ 699247 h 69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2706" h="699247">
                <a:moveTo>
                  <a:pt x="0" y="0"/>
                </a:moveTo>
                <a:cubicBezTo>
                  <a:pt x="219635" y="29135"/>
                  <a:pt x="439270" y="58271"/>
                  <a:pt x="510988" y="174812"/>
                </a:cubicBezTo>
                <a:cubicBezTo>
                  <a:pt x="582706" y="291353"/>
                  <a:pt x="506506" y="495300"/>
                  <a:pt x="430306" y="699247"/>
                </a:cubicBezTo>
              </a:path>
            </a:pathLst>
          </a:custGeom>
          <a:ln w="57150"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Line 24"/>
          <p:cNvSpPr>
            <a:spLocks noChangeShapeType="1"/>
          </p:cNvSpPr>
          <p:nvPr/>
        </p:nvSpPr>
        <p:spPr bwMode="auto">
          <a:xfrm>
            <a:off x="2548290" y="5331106"/>
            <a:ext cx="1084562" cy="223539"/>
          </a:xfrm>
          <a:prstGeom prst="line">
            <a:avLst/>
          </a:prstGeom>
          <a:noFill/>
          <a:ln w="3175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9" name="角丸四角形 118"/>
          <p:cNvSpPr/>
          <p:nvPr/>
        </p:nvSpPr>
        <p:spPr>
          <a:xfrm>
            <a:off x="1785918" y="5214950"/>
            <a:ext cx="5550918" cy="1438284"/>
          </a:xfrm>
          <a:prstGeom prst="roundRect">
            <a:avLst/>
          </a:prstGeom>
          <a:solidFill>
            <a:srgbClr val="FFFFFF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9" name="図 128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857224" y="1857553"/>
            <a:ext cx="3923927" cy="380621"/>
          </a:xfrm>
          <a:prstGeom prst="rect">
            <a:avLst/>
          </a:prstGeom>
          <a:noFill/>
        </p:spPr>
      </p:pic>
      <p:pic>
        <p:nvPicPr>
          <p:cNvPr id="164" name="図 163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2214546" y="5341361"/>
            <a:ext cx="3911354" cy="787148"/>
          </a:xfrm>
          <a:prstGeom prst="rect">
            <a:avLst/>
          </a:prstGeom>
          <a:noFill/>
        </p:spPr>
      </p:pic>
      <p:grpSp>
        <p:nvGrpSpPr>
          <p:cNvPr id="169" name="グループ化 168"/>
          <p:cNvGrpSpPr/>
          <p:nvPr/>
        </p:nvGrpSpPr>
        <p:grpSpPr>
          <a:xfrm>
            <a:off x="3112746" y="6110607"/>
            <a:ext cx="2928958" cy="461665"/>
            <a:chOff x="2357422" y="6110607"/>
            <a:chExt cx="2928958" cy="461665"/>
          </a:xfrm>
        </p:grpSpPr>
        <p:pic>
          <p:nvPicPr>
            <p:cNvPr id="167" name="図 166" descr="txp_fig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4067178" y="6215082"/>
              <a:ext cx="1219202" cy="253747"/>
            </a:xfrm>
            <a:prstGeom prst="rect">
              <a:avLst/>
            </a:prstGeom>
            <a:noFill/>
          </p:spPr>
        </p:pic>
        <p:sp>
          <p:nvSpPr>
            <p:cNvPr id="168" name="テキスト ボックス 167"/>
            <p:cNvSpPr txBox="1"/>
            <p:nvPr/>
          </p:nvSpPr>
          <p:spPr>
            <a:xfrm>
              <a:off x="2357422" y="6110607"/>
              <a:ext cx="17859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Assumption:</a:t>
              </a:r>
              <a:endPara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70" name="フリーフォーム 169"/>
          <p:cNvSpPr/>
          <p:nvPr/>
        </p:nvSpPr>
        <p:spPr>
          <a:xfrm>
            <a:off x="354842" y="4117075"/>
            <a:ext cx="3725839" cy="768824"/>
          </a:xfrm>
          <a:custGeom>
            <a:avLst/>
            <a:gdLst>
              <a:gd name="connsiteX0" fmla="*/ 0 w 3725839"/>
              <a:gd name="connsiteY0" fmla="*/ 727880 h 768824"/>
              <a:gd name="connsiteX1" fmla="*/ 846161 w 3725839"/>
              <a:gd name="connsiteY1" fmla="*/ 564107 h 768824"/>
              <a:gd name="connsiteX2" fmla="*/ 1978925 w 3725839"/>
              <a:gd name="connsiteY2" fmla="*/ 18197 h 768824"/>
              <a:gd name="connsiteX3" fmla="*/ 2647665 w 3725839"/>
              <a:gd name="connsiteY3" fmla="*/ 454925 h 768824"/>
              <a:gd name="connsiteX4" fmla="*/ 3725839 w 3725839"/>
              <a:gd name="connsiteY4" fmla="*/ 768824 h 76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5839" h="768824">
                <a:moveTo>
                  <a:pt x="0" y="727880"/>
                </a:moveTo>
                <a:cubicBezTo>
                  <a:pt x="258170" y="705133"/>
                  <a:pt x="516340" y="682387"/>
                  <a:pt x="846161" y="564107"/>
                </a:cubicBezTo>
                <a:cubicBezTo>
                  <a:pt x="1175982" y="445827"/>
                  <a:pt x="1678674" y="36394"/>
                  <a:pt x="1978925" y="18197"/>
                </a:cubicBezTo>
                <a:cubicBezTo>
                  <a:pt x="2279176" y="0"/>
                  <a:pt x="2356513" y="329821"/>
                  <a:pt x="2647665" y="454925"/>
                </a:cubicBezTo>
                <a:cubicBezTo>
                  <a:pt x="2938817" y="580029"/>
                  <a:pt x="3332328" y="674426"/>
                  <a:pt x="3725839" y="768824"/>
                </a:cubicBezTo>
              </a:path>
            </a:pathLst>
          </a:custGeom>
          <a:ln w="76200">
            <a:solidFill>
              <a:srgbClr val="009900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1" name="フリーフォーム 170"/>
          <p:cNvSpPr/>
          <p:nvPr/>
        </p:nvSpPr>
        <p:spPr>
          <a:xfrm>
            <a:off x="4790364" y="4619768"/>
            <a:ext cx="3944203" cy="293426"/>
          </a:xfrm>
          <a:custGeom>
            <a:avLst/>
            <a:gdLst>
              <a:gd name="connsiteX0" fmla="*/ 0 w 3944203"/>
              <a:gd name="connsiteY0" fmla="*/ 293426 h 293426"/>
              <a:gd name="connsiteX1" fmla="*/ 1255594 w 3944203"/>
              <a:gd name="connsiteY1" fmla="*/ 34119 h 293426"/>
              <a:gd name="connsiteX2" fmla="*/ 2715905 w 3944203"/>
              <a:gd name="connsiteY2" fmla="*/ 88710 h 293426"/>
              <a:gd name="connsiteX3" fmla="*/ 3944203 w 3944203"/>
              <a:gd name="connsiteY3" fmla="*/ 266131 h 293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4203" h="293426">
                <a:moveTo>
                  <a:pt x="0" y="293426"/>
                </a:moveTo>
                <a:cubicBezTo>
                  <a:pt x="401471" y="180832"/>
                  <a:pt x="802943" y="68238"/>
                  <a:pt x="1255594" y="34119"/>
                </a:cubicBezTo>
                <a:cubicBezTo>
                  <a:pt x="1708245" y="0"/>
                  <a:pt x="2267804" y="50041"/>
                  <a:pt x="2715905" y="88710"/>
                </a:cubicBezTo>
                <a:cubicBezTo>
                  <a:pt x="3164006" y="127379"/>
                  <a:pt x="3554104" y="196755"/>
                  <a:pt x="3944203" y="266131"/>
                </a:cubicBezTo>
              </a:path>
            </a:pathLst>
          </a:custGeom>
          <a:ln w="76200">
            <a:solidFill>
              <a:srgbClr val="009900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2" name="Line 24"/>
          <p:cNvSpPr>
            <a:spLocks noChangeShapeType="1"/>
          </p:cNvSpPr>
          <p:nvPr/>
        </p:nvSpPr>
        <p:spPr bwMode="auto">
          <a:xfrm rot="20906938">
            <a:off x="6145919" y="4536025"/>
            <a:ext cx="1336948" cy="315914"/>
          </a:xfrm>
          <a:prstGeom prst="line">
            <a:avLst/>
          </a:prstGeom>
          <a:noFill/>
          <a:ln w="44450" cap="rnd" cmpd="sng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3" name="Line 24"/>
          <p:cNvSpPr>
            <a:spLocks noChangeShapeType="1"/>
          </p:cNvSpPr>
          <p:nvPr/>
        </p:nvSpPr>
        <p:spPr bwMode="auto">
          <a:xfrm rot="21303697" flipV="1">
            <a:off x="5001979" y="4701576"/>
            <a:ext cx="1354406" cy="89759"/>
          </a:xfrm>
          <a:prstGeom prst="line">
            <a:avLst/>
          </a:prstGeom>
          <a:noFill/>
          <a:ln w="31750" cap="rnd">
            <a:solidFill>
              <a:srgbClr val="00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4" name="Line 24"/>
          <p:cNvSpPr>
            <a:spLocks noChangeShapeType="1"/>
          </p:cNvSpPr>
          <p:nvPr/>
        </p:nvSpPr>
        <p:spPr bwMode="auto">
          <a:xfrm rot="21303697">
            <a:off x="7295046" y="4635580"/>
            <a:ext cx="1197639" cy="246891"/>
          </a:xfrm>
          <a:prstGeom prst="line">
            <a:avLst/>
          </a:prstGeom>
          <a:noFill/>
          <a:ln w="31750" cap="rnd">
            <a:solidFill>
              <a:srgbClr val="00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75" name="図 174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285720" y="3571876"/>
            <a:ext cx="1117094" cy="253747"/>
          </a:xfrm>
          <a:prstGeom prst="rect">
            <a:avLst/>
          </a:prstGeom>
          <a:noFill/>
        </p:spPr>
      </p:pic>
      <p:cxnSp>
        <p:nvCxnSpPr>
          <p:cNvPr id="143" name="直線コネクタ 142"/>
          <p:cNvCxnSpPr/>
          <p:nvPr/>
        </p:nvCxnSpPr>
        <p:spPr>
          <a:xfrm rot="16200000" flipH="1">
            <a:off x="178563" y="4107661"/>
            <a:ext cx="857256" cy="357190"/>
          </a:xfrm>
          <a:prstGeom prst="line">
            <a:avLst/>
          </a:prstGeom>
          <a:ln w="19050">
            <a:solidFill>
              <a:srgbClr val="009900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Effect of Smoothing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…Edges are smoothed</a:t>
            </a: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3074" name="Picture 2" descr="J:\Research\MyPapers\SGP09\Final\Picture\block\block-init.bm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5659" y="1571612"/>
            <a:ext cx="3446275" cy="3001982"/>
          </a:xfrm>
          <a:prstGeom prst="rect">
            <a:avLst/>
          </a:prstGeom>
          <a:noFill/>
        </p:spPr>
      </p:pic>
      <p:pic>
        <p:nvPicPr>
          <p:cNvPr id="3075" name="Picture 3" descr="J:\Research\MyPapers\SGP09\Final\Picture\block\block-iso.bm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22251" y="1570026"/>
            <a:ext cx="3450277" cy="3001982"/>
          </a:xfrm>
          <a:prstGeom prst="rect">
            <a:avLst/>
          </a:prstGeom>
          <a:noFill/>
        </p:spPr>
      </p:pic>
      <p:grpSp>
        <p:nvGrpSpPr>
          <p:cNvPr id="9" name="グループ化 8"/>
          <p:cNvGrpSpPr/>
          <p:nvPr/>
        </p:nvGrpSpPr>
        <p:grpSpPr>
          <a:xfrm>
            <a:off x="1714480" y="4857760"/>
            <a:ext cx="1643074" cy="857256"/>
            <a:chOff x="6929454" y="3143248"/>
            <a:chExt cx="1018267" cy="857256"/>
          </a:xfrm>
        </p:grpSpPr>
        <p:sp>
          <p:nvSpPr>
            <p:cNvPr id="10" name="角丸四角形 9"/>
            <p:cNvSpPr/>
            <p:nvPr/>
          </p:nvSpPr>
          <p:spPr>
            <a:xfrm>
              <a:off x="6929454" y="3143248"/>
              <a:ext cx="1018267" cy="571504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7000887" y="3169507"/>
              <a:ext cx="8869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Initial PU</a:t>
              </a:r>
              <a:endPara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" name="下矢印 13"/>
          <p:cNvSpPr/>
          <p:nvPr/>
        </p:nvSpPr>
        <p:spPr>
          <a:xfrm rot="16200000">
            <a:off x="4189699" y="2975262"/>
            <a:ext cx="642942" cy="1121791"/>
          </a:xfrm>
          <a:prstGeom prst="downArrow">
            <a:avLst>
              <a:gd name="adj1" fmla="val 48733"/>
              <a:gd name="adj2" fmla="val 74144"/>
            </a:avLst>
          </a:prstGeom>
          <a:gradFill flip="none" rotWithShape="1">
            <a:gsLst>
              <a:gs pos="0">
                <a:srgbClr val="DDEBCF"/>
              </a:gs>
              <a:gs pos="70000">
                <a:srgbClr val="99CCFF"/>
              </a:gs>
              <a:gs pos="85000">
                <a:srgbClr val="0070C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plastic">
            <a:bevelT h="38100"/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/>
        </p:nvGrpSpPr>
        <p:grpSpPr>
          <a:xfrm>
            <a:off x="5857884" y="4857760"/>
            <a:ext cx="2357454" cy="857256"/>
            <a:chOff x="6929454" y="3143248"/>
            <a:chExt cx="1018267" cy="857256"/>
          </a:xfrm>
        </p:grpSpPr>
        <p:sp>
          <p:nvSpPr>
            <p:cNvPr id="19" name="角丸四角形 18"/>
            <p:cNvSpPr/>
            <p:nvPr/>
          </p:nvSpPr>
          <p:spPr>
            <a:xfrm>
              <a:off x="6929454" y="3143248"/>
              <a:ext cx="1018267" cy="571504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7000887" y="3169507"/>
              <a:ext cx="8869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Smoothed PU</a:t>
              </a:r>
              <a:endPara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円/楕円 37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Anisotropic Smoothing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Anisotropic factor</a:t>
            </a:r>
          </a:p>
          <a:p>
            <a:pPr lvl="1"/>
            <a:r>
              <a:rPr lang="en-US" altLang="ja-JP" dirty="0" smtClean="0"/>
              <a:t>Difference of gradients</a:t>
            </a:r>
          </a:p>
          <a:p>
            <a:r>
              <a:rPr kumimoji="1" lang="en-US" altLang="ja-JP" dirty="0" smtClean="0"/>
              <a:t>Taking </a:t>
            </a:r>
            <a:r>
              <a:rPr lang="en-US" altLang="ja-JP" dirty="0" smtClean="0"/>
              <a:t>      </a:t>
            </a:r>
            <a:r>
              <a:rPr kumimoji="1" lang="en-US" altLang="ja-JP" dirty="0" smtClean="0"/>
              <a:t>into updating of local functions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59" name="図 58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3880290" y="1000108"/>
            <a:ext cx="2072035" cy="822961"/>
          </a:xfrm>
          <a:prstGeom prst="rect">
            <a:avLst/>
          </a:prstGeom>
          <a:noFill/>
        </p:spPr>
      </p:pic>
      <p:grpSp>
        <p:nvGrpSpPr>
          <p:cNvPr id="104" name="グループ化 103"/>
          <p:cNvGrpSpPr/>
          <p:nvPr/>
        </p:nvGrpSpPr>
        <p:grpSpPr>
          <a:xfrm rot="640216">
            <a:off x="3357554" y="2917904"/>
            <a:ext cx="4210583" cy="3440054"/>
            <a:chOff x="2035961" y="2703590"/>
            <a:chExt cx="4210583" cy="3440054"/>
          </a:xfrm>
        </p:grpSpPr>
        <p:grpSp>
          <p:nvGrpSpPr>
            <p:cNvPr id="99" name="グループ化 98"/>
            <p:cNvGrpSpPr/>
            <p:nvPr/>
          </p:nvGrpSpPr>
          <p:grpSpPr>
            <a:xfrm>
              <a:off x="2035961" y="2703590"/>
              <a:ext cx="4210583" cy="3440054"/>
              <a:chOff x="2035961" y="2703590"/>
              <a:chExt cx="4210583" cy="3440054"/>
            </a:xfrm>
          </p:grpSpPr>
          <p:sp>
            <p:nvSpPr>
              <p:cNvPr id="6" name="Oval 22"/>
              <p:cNvSpPr>
                <a:spLocks noChangeArrowheads="1"/>
              </p:cNvSpPr>
              <p:nvPr/>
            </p:nvSpPr>
            <p:spPr bwMode="auto">
              <a:xfrm>
                <a:off x="3496523" y="2703590"/>
                <a:ext cx="2474605" cy="2474605"/>
              </a:xfrm>
              <a:prstGeom prst="ellipse">
                <a:avLst/>
              </a:prstGeom>
              <a:solidFill>
                <a:srgbClr val="FF99FF"/>
              </a:solidFill>
              <a:ln w="19050">
                <a:solidFill>
                  <a:srgbClr val="FF66CC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ja-JP" altLang="en-US" b="1"/>
              </a:p>
            </p:txBody>
          </p:sp>
          <p:sp>
            <p:nvSpPr>
              <p:cNvPr id="16" name="Oval 22"/>
              <p:cNvSpPr>
                <a:spLocks noChangeArrowheads="1"/>
              </p:cNvSpPr>
              <p:nvPr/>
            </p:nvSpPr>
            <p:spPr bwMode="auto">
              <a:xfrm>
                <a:off x="2035961" y="2893225"/>
                <a:ext cx="2321725" cy="2321725"/>
              </a:xfrm>
              <a:prstGeom prst="ellipse">
                <a:avLst/>
              </a:prstGeom>
              <a:noFill/>
              <a:ln w="19050">
                <a:solidFill>
                  <a:srgbClr val="FF66CC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ja-JP" altLang="en-US" b="1"/>
              </a:p>
            </p:txBody>
          </p:sp>
          <p:sp>
            <p:nvSpPr>
              <p:cNvPr id="20" name="Oval 22"/>
              <p:cNvSpPr>
                <a:spLocks noChangeArrowheads="1"/>
              </p:cNvSpPr>
              <p:nvPr/>
            </p:nvSpPr>
            <p:spPr bwMode="auto">
              <a:xfrm>
                <a:off x="4357686" y="4429132"/>
                <a:ext cx="1714512" cy="1714512"/>
              </a:xfrm>
              <a:prstGeom prst="ellipse">
                <a:avLst/>
              </a:prstGeom>
              <a:noFill/>
              <a:ln w="19050">
                <a:solidFill>
                  <a:srgbClr val="FF66CC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ja-JP" altLang="en-US" b="1"/>
              </a:p>
            </p:txBody>
          </p:sp>
          <p:sp>
            <p:nvSpPr>
              <p:cNvPr id="35" name="Line 24"/>
              <p:cNvSpPr>
                <a:spLocks noChangeShapeType="1"/>
              </p:cNvSpPr>
              <p:nvPr/>
            </p:nvSpPr>
            <p:spPr bwMode="auto">
              <a:xfrm>
                <a:off x="3822758" y="3120578"/>
                <a:ext cx="1749374" cy="1737182"/>
              </a:xfrm>
              <a:prstGeom prst="line">
                <a:avLst/>
              </a:prstGeom>
              <a:noFill/>
              <a:ln w="3175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9" name="Oval 35"/>
              <p:cNvSpPr>
                <a:spLocks noChangeAspect="1" noChangeArrowheads="1"/>
              </p:cNvSpPr>
              <p:nvPr/>
            </p:nvSpPr>
            <p:spPr bwMode="auto">
              <a:xfrm rot="2700000">
                <a:off x="4679963" y="3934124"/>
                <a:ext cx="153527" cy="153527"/>
              </a:xfrm>
              <a:prstGeom prst="ellipse">
                <a:avLst/>
              </a:prstGeom>
              <a:solidFill>
                <a:srgbClr val="0000FF"/>
              </a:solidFill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40" name="Oval 35"/>
              <p:cNvSpPr>
                <a:spLocks noChangeAspect="1" noChangeArrowheads="1"/>
              </p:cNvSpPr>
              <p:nvPr/>
            </p:nvSpPr>
            <p:spPr bwMode="auto">
              <a:xfrm rot="2700000">
                <a:off x="5138725" y="5246747"/>
                <a:ext cx="153527" cy="153527"/>
              </a:xfrm>
              <a:prstGeom prst="ellipse">
                <a:avLst/>
              </a:prstGeom>
              <a:solidFill>
                <a:srgbClr val="0000FF"/>
              </a:solidFill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42" name="Oval 35"/>
              <p:cNvSpPr>
                <a:spLocks noChangeAspect="1" noChangeArrowheads="1"/>
              </p:cNvSpPr>
              <p:nvPr/>
            </p:nvSpPr>
            <p:spPr bwMode="auto">
              <a:xfrm rot="2700000">
                <a:off x="3143654" y="3978403"/>
                <a:ext cx="153527" cy="153527"/>
              </a:xfrm>
              <a:prstGeom prst="ellipse">
                <a:avLst/>
              </a:prstGeom>
              <a:solidFill>
                <a:srgbClr val="0000FF"/>
              </a:solidFill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grpSp>
            <p:nvGrpSpPr>
              <p:cNvPr id="52" name="グループ化 51"/>
              <p:cNvGrpSpPr/>
              <p:nvPr/>
            </p:nvGrpSpPr>
            <p:grpSpPr>
              <a:xfrm>
                <a:off x="2097443" y="2845751"/>
                <a:ext cx="2209924" cy="1373259"/>
                <a:chOff x="1703249" y="4030828"/>
                <a:chExt cx="1342966" cy="834525"/>
              </a:xfrm>
            </p:grpSpPr>
            <p:sp>
              <p:nvSpPr>
                <p:cNvPr id="53" name="Line 24"/>
                <p:cNvSpPr>
                  <a:spLocks noChangeShapeType="1"/>
                </p:cNvSpPr>
                <p:nvPr/>
              </p:nvSpPr>
              <p:spPr bwMode="auto">
                <a:xfrm rot="20906938">
                  <a:off x="1703249" y="4671035"/>
                  <a:ext cx="1342966" cy="194318"/>
                </a:xfrm>
                <a:prstGeom prst="line">
                  <a:avLst/>
                </a:prstGeom>
                <a:noFill/>
                <a:ln w="44450" cap="rnd" cmpd="sng">
                  <a:solidFill>
                    <a:srgbClr val="00FFFF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5" name="フリーフォーム 54"/>
                <p:cNvSpPr/>
                <p:nvPr/>
              </p:nvSpPr>
              <p:spPr>
                <a:xfrm rot="20358325" flipH="1">
                  <a:off x="2259629" y="4030828"/>
                  <a:ext cx="236781" cy="733289"/>
                </a:xfrm>
                <a:custGeom>
                  <a:avLst/>
                  <a:gdLst>
                    <a:gd name="connsiteX0" fmla="*/ 641684 w 641684"/>
                    <a:gd name="connsiteY0" fmla="*/ 433137 h 433137"/>
                    <a:gd name="connsiteX1" fmla="*/ 0 w 641684"/>
                    <a:gd name="connsiteY1" fmla="*/ 0 h 433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1684" h="433137">
                      <a:moveTo>
                        <a:pt x="641684" y="433137"/>
                      </a:moveTo>
                      <a:lnTo>
                        <a:pt x="0" y="0"/>
                      </a:lnTo>
                    </a:path>
                  </a:pathLst>
                </a:custGeom>
                <a:ln w="88900">
                  <a:solidFill>
                    <a:srgbClr val="00FF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61" name="フリーフォーム 60"/>
              <p:cNvSpPr/>
              <p:nvPr/>
            </p:nvSpPr>
            <p:spPr>
              <a:xfrm flipH="1">
                <a:off x="4714875" y="3286124"/>
                <a:ext cx="857256" cy="737418"/>
              </a:xfrm>
              <a:custGeom>
                <a:avLst/>
                <a:gdLst>
                  <a:gd name="connsiteX0" fmla="*/ 641684 w 641684"/>
                  <a:gd name="connsiteY0" fmla="*/ 433137 h 433137"/>
                  <a:gd name="connsiteX1" fmla="*/ 0 w 641684"/>
                  <a:gd name="connsiteY1" fmla="*/ 0 h 43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1684" h="433137">
                    <a:moveTo>
                      <a:pt x="641684" y="433137"/>
                    </a:moveTo>
                    <a:lnTo>
                      <a:pt x="0" y="0"/>
                    </a:lnTo>
                  </a:path>
                </a:pathLst>
              </a:custGeom>
              <a:ln w="889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Line 24"/>
              <p:cNvSpPr>
                <a:spLocks noChangeShapeType="1"/>
              </p:cNvSpPr>
              <p:nvPr/>
            </p:nvSpPr>
            <p:spPr bwMode="auto">
              <a:xfrm rot="162183">
                <a:off x="4821090" y="4518289"/>
                <a:ext cx="787703" cy="1536197"/>
              </a:xfrm>
              <a:prstGeom prst="line">
                <a:avLst/>
              </a:prstGeom>
              <a:noFill/>
              <a:ln w="31750" cap="rnd">
                <a:solidFill>
                  <a:srgbClr val="6699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4" name="フリーフォーム 63"/>
              <p:cNvSpPr/>
              <p:nvPr/>
            </p:nvSpPr>
            <p:spPr>
              <a:xfrm rot="510417" flipH="1">
                <a:off x="5254907" y="4781036"/>
                <a:ext cx="991637" cy="614105"/>
              </a:xfrm>
              <a:custGeom>
                <a:avLst/>
                <a:gdLst>
                  <a:gd name="connsiteX0" fmla="*/ 641684 w 641684"/>
                  <a:gd name="connsiteY0" fmla="*/ 433137 h 433137"/>
                  <a:gd name="connsiteX1" fmla="*/ 0 w 641684"/>
                  <a:gd name="connsiteY1" fmla="*/ 0 h 43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1684" h="433137">
                    <a:moveTo>
                      <a:pt x="641684" y="433137"/>
                    </a:moveTo>
                    <a:lnTo>
                      <a:pt x="0" y="0"/>
                    </a:lnTo>
                  </a:path>
                </a:pathLst>
              </a:custGeom>
              <a:ln w="88900">
                <a:solidFill>
                  <a:srgbClr val="6699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4" name="直線コネクタ 73"/>
              <p:cNvCxnSpPr/>
              <p:nvPr/>
            </p:nvCxnSpPr>
            <p:spPr>
              <a:xfrm flipV="1">
                <a:off x="3071802" y="3929068"/>
                <a:ext cx="1741493" cy="1500196"/>
              </a:xfrm>
              <a:prstGeom prst="line">
                <a:avLst/>
              </a:prstGeom>
              <a:ln w="19050">
                <a:solidFill>
                  <a:srgbClr val="0000FF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円弧 75"/>
              <p:cNvSpPr/>
              <p:nvPr/>
            </p:nvSpPr>
            <p:spPr>
              <a:xfrm rot="20538362">
                <a:off x="3141011" y="4884023"/>
                <a:ext cx="432821" cy="362916"/>
              </a:xfrm>
              <a:prstGeom prst="arc">
                <a:avLst>
                  <a:gd name="adj1" fmla="val 16200000"/>
                  <a:gd name="adj2" fmla="val 21401469"/>
                </a:avLst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77" name="図 76" descr="txp_fig.png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/>
              </a:blip>
              <a:stretch>
                <a:fillRect/>
              </a:stretch>
            </p:blipFill>
            <p:spPr>
              <a:xfrm>
                <a:off x="3022941" y="4421851"/>
                <a:ext cx="480611" cy="390896"/>
              </a:xfrm>
              <a:prstGeom prst="rect">
                <a:avLst/>
              </a:prstGeom>
              <a:noFill/>
            </p:spPr>
          </p:pic>
          <p:cxnSp>
            <p:nvCxnSpPr>
              <p:cNvPr id="72" name="直線コネクタ 71"/>
              <p:cNvCxnSpPr/>
              <p:nvPr/>
            </p:nvCxnSpPr>
            <p:spPr>
              <a:xfrm rot="4759784">
                <a:off x="2428591" y="4565613"/>
                <a:ext cx="1731224" cy="174809"/>
              </a:xfrm>
              <a:prstGeom prst="line">
                <a:avLst/>
              </a:prstGeom>
              <a:ln w="19050">
                <a:solidFill>
                  <a:srgbClr val="00FFFF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1" name="図 100" descr="txp_fig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4714876" y="3429000"/>
              <a:ext cx="302250" cy="267005"/>
            </a:xfrm>
            <a:prstGeom prst="rect">
              <a:avLst/>
            </a:prstGeom>
            <a:noFill/>
          </p:spPr>
        </p:pic>
        <p:pic>
          <p:nvPicPr>
            <p:cNvPr id="103" name="図 102" descr="txp_fig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2769702" y="3538673"/>
              <a:ext cx="337494" cy="320406"/>
            </a:xfrm>
            <a:prstGeom prst="rect">
              <a:avLst/>
            </a:prstGeom>
            <a:noFill/>
          </p:spPr>
        </p:pic>
      </p:grpSp>
      <p:pic>
        <p:nvPicPr>
          <p:cNvPr id="31" name="図 30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1902295" y="2169242"/>
            <a:ext cx="487376" cy="334672"/>
          </a:xfrm>
          <a:prstGeom prst="rect">
            <a:avLst/>
          </a:prstGeom>
          <a:noFill/>
        </p:spPr>
      </p:pic>
      <p:grpSp>
        <p:nvGrpSpPr>
          <p:cNvPr id="36" name="グループ化 35"/>
          <p:cNvGrpSpPr/>
          <p:nvPr/>
        </p:nvGrpSpPr>
        <p:grpSpPr>
          <a:xfrm>
            <a:off x="928662" y="4019003"/>
            <a:ext cx="2500658" cy="2338955"/>
            <a:chOff x="928662" y="4019003"/>
            <a:chExt cx="2500658" cy="2338955"/>
          </a:xfrm>
        </p:grpSpPr>
        <p:pic>
          <p:nvPicPr>
            <p:cNvPr id="30" name="Picture 3" descr="J:\Research\MyPapers\SGP09\Final\Picture\block\block-iso.bmp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28662" y="4429132"/>
              <a:ext cx="2216863" cy="1928826"/>
            </a:xfrm>
            <a:prstGeom prst="rect">
              <a:avLst/>
            </a:prstGeom>
            <a:noFill/>
          </p:spPr>
        </p:pic>
        <p:sp>
          <p:nvSpPr>
            <p:cNvPr id="33" name="フリーフォーム 32"/>
            <p:cNvSpPr/>
            <p:nvPr/>
          </p:nvSpPr>
          <p:spPr>
            <a:xfrm rot="20906938" flipH="1">
              <a:off x="2381678" y="4019003"/>
              <a:ext cx="296641" cy="1106009"/>
            </a:xfrm>
            <a:custGeom>
              <a:avLst/>
              <a:gdLst>
                <a:gd name="connsiteX0" fmla="*/ 641684 w 641684"/>
                <a:gd name="connsiteY0" fmla="*/ 433137 h 433137"/>
                <a:gd name="connsiteX1" fmla="*/ 0 w 641684"/>
                <a:gd name="connsiteY1" fmla="*/ 0 h 433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1684" h="433137">
                  <a:moveTo>
                    <a:pt x="641684" y="433137"/>
                  </a:moveTo>
                  <a:lnTo>
                    <a:pt x="0" y="0"/>
                  </a:lnTo>
                </a:path>
              </a:pathLst>
            </a:custGeom>
            <a:ln w="88900">
              <a:solidFill>
                <a:srgbClr val="00FFFF"/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フリーフォーム 33"/>
            <p:cNvSpPr/>
            <p:nvPr/>
          </p:nvSpPr>
          <p:spPr>
            <a:xfrm rot="510417" flipH="1">
              <a:off x="2499970" y="5354772"/>
              <a:ext cx="929350" cy="64682"/>
            </a:xfrm>
            <a:custGeom>
              <a:avLst/>
              <a:gdLst>
                <a:gd name="connsiteX0" fmla="*/ 641684 w 641684"/>
                <a:gd name="connsiteY0" fmla="*/ 433137 h 433137"/>
                <a:gd name="connsiteX1" fmla="*/ 0 w 641684"/>
                <a:gd name="connsiteY1" fmla="*/ 0 h 433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1684" h="433137">
                  <a:moveTo>
                    <a:pt x="641684" y="433137"/>
                  </a:moveTo>
                  <a:lnTo>
                    <a:pt x="0" y="0"/>
                  </a:lnTo>
                </a:path>
              </a:pathLst>
            </a:custGeom>
            <a:ln w="88900">
              <a:solidFill>
                <a:srgbClr val="0000FF"/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円/楕円 19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Effect of Anisotropic Smoothing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3074" name="Picture 2" descr="J:\Research\MyPapers\SGP09\Final\Picture\block\block-init.bm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927084"/>
            <a:ext cx="3446275" cy="3001982"/>
          </a:xfrm>
          <a:prstGeom prst="rect">
            <a:avLst/>
          </a:prstGeom>
          <a:noFill/>
        </p:spPr>
      </p:pic>
      <p:pic>
        <p:nvPicPr>
          <p:cNvPr id="3075" name="Picture 3" descr="J:\Research\MyPapers\SGP09\Final\Picture\block\block-iso.bm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4995" y="927084"/>
            <a:ext cx="3450277" cy="3001982"/>
          </a:xfrm>
          <a:prstGeom prst="rect">
            <a:avLst/>
          </a:prstGeom>
          <a:noFill/>
        </p:spPr>
      </p:pic>
      <p:pic>
        <p:nvPicPr>
          <p:cNvPr id="3076" name="Picture 4" descr="J:\Research\MyPapers\SGP09\Final\Picture\block\block-aniso.bm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9124" y="3856018"/>
            <a:ext cx="3470291" cy="3001982"/>
          </a:xfrm>
          <a:prstGeom prst="rect">
            <a:avLst/>
          </a:prstGeom>
          <a:noFill/>
        </p:spPr>
      </p:pic>
      <p:sp>
        <p:nvSpPr>
          <p:cNvPr id="22" name="下矢印 21"/>
          <p:cNvSpPr/>
          <p:nvPr/>
        </p:nvSpPr>
        <p:spPr>
          <a:xfrm rot="19144247">
            <a:off x="3503889" y="3710396"/>
            <a:ext cx="821425" cy="1407544"/>
          </a:xfrm>
          <a:prstGeom prst="downArrow">
            <a:avLst>
              <a:gd name="adj1" fmla="val 48733"/>
              <a:gd name="adj2" fmla="val 74144"/>
            </a:avLst>
          </a:prstGeom>
          <a:gradFill flip="none" rotWithShape="1">
            <a:gsLst>
              <a:gs pos="0">
                <a:srgbClr val="DDEBCF"/>
              </a:gs>
              <a:gs pos="70000">
                <a:srgbClr val="99CCFF"/>
              </a:gs>
              <a:gs pos="85000">
                <a:srgbClr val="0070C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plastic">
            <a:bevelT h="38100"/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857356" y="4709236"/>
            <a:ext cx="221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/>
              <a:t>Anisotropic smoothing</a:t>
            </a:r>
            <a:endParaRPr kumimoji="1" lang="ja-JP" altLang="en-US" sz="3200" dirty="0"/>
          </a:p>
        </p:txBody>
      </p:sp>
      <p:grpSp>
        <p:nvGrpSpPr>
          <p:cNvPr id="17" name="グループ化 16"/>
          <p:cNvGrpSpPr/>
          <p:nvPr/>
        </p:nvGrpSpPr>
        <p:grpSpPr>
          <a:xfrm>
            <a:off x="285720" y="3857628"/>
            <a:ext cx="1643074" cy="857256"/>
            <a:chOff x="6929454" y="3143248"/>
            <a:chExt cx="1018267" cy="857256"/>
          </a:xfrm>
        </p:grpSpPr>
        <p:sp>
          <p:nvSpPr>
            <p:cNvPr id="18" name="角丸四角形 17"/>
            <p:cNvSpPr/>
            <p:nvPr/>
          </p:nvSpPr>
          <p:spPr>
            <a:xfrm>
              <a:off x="6929454" y="3143248"/>
              <a:ext cx="1018267" cy="571504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7000887" y="3169507"/>
              <a:ext cx="8869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Initial PU</a:t>
              </a:r>
              <a:endPara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円/楕円 5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Detail Preservation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Avoid </a:t>
            </a:r>
            <a:r>
              <a:rPr lang="en-US" altLang="ja-JP" dirty="0" err="1" smtClean="0"/>
              <a:t>oversmoothing</a:t>
            </a:r>
            <a:endParaRPr lang="en-US" altLang="ja-JP" dirty="0" smtClean="0"/>
          </a:p>
          <a:p>
            <a:r>
              <a:rPr lang="en-US" altLang="ja-JP" dirty="0" smtClean="0"/>
              <a:t>Fit the surface to the sampling points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grpSp>
        <p:nvGrpSpPr>
          <p:cNvPr id="21" name="グループ化 20"/>
          <p:cNvGrpSpPr/>
          <p:nvPr/>
        </p:nvGrpSpPr>
        <p:grpSpPr>
          <a:xfrm>
            <a:off x="214282" y="2214554"/>
            <a:ext cx="8657777" cy="3931322"/>
            <a:chOff x="202122" y="1393874"/>
            <a:chExt cx="8657777" cy="3931322"/>
          </a:xfrm>
        </p:grpSpPr>
        <p:pic>
          <p:nvPicPr>
            <p:cNvPr id="1026" name="Picture 2" descr="G:\Research\MyPapers\SGP09\Final\Picture\bunny2\bunny_init.bmp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62987" y="1393874"/>
              <a:ext cx="2554762" cy="2619794"/>
            </a:xfrm>
            <a:prstGeom prst="rect">
              <a:avLst/>
            </a:prstGeom>
            <a:noFill/>
          </p:spPr>
        </p:pic>
        <p:pic>
          <p:nvPicPr>
            <p:cNvPr id="1027" name="Picture 3" descr="G:\Research\MyPapers\SGP09\Final\Picture\bunny2\bunny_nofit-smooth.bmp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2122" y="1962178"/>
              <a:ext cx="3303807" cy="3333490"/>
            </a:xfrm>
            <a:prstGeom prst="rect">
              <a:avLst/>
            </a:prstGeom>
            <a:noFill/>
          </p:spPr>
        </p:pic>
        <p:pic>
          <p:nvPicPr>
            <p:cNvPr id="1028" name="Picture 4" descr="G:\Research\MyPapers\SGP09\Final\Picture\bunny2\bunny_smooth5.bmp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59972" y="1975856"/>
              <a:ext cx="3299927" cy="3349340"/>
            </a:xfrm>
            <a:prstGeom prst="rect">
              <a:avLst/>
            </a:prstGeom>
            <a:noFill/>
          </p:spPr>
        </p:pic>
      </p:grpSp>
      <p:grpSp>
        <p:nvGrpSpPr>
          <p:cNvPr id="12" name="グループ化 11"/>
          <p:cNvGrpSpPr/>
          <p:nvPr/>
        </p:nvGrpSpPr>
        <p:grpSpPr>
          <a:xfrm>
            <a:off x="3961305" y="4929198"/>
            <a:ext cx="1214448" cy="571504"/>
            <a:chOff x="6929454" y="3143248"/>
            <a:chExt cx="1018267" cy="571504"/>
          </a:xfrm>
        </p:grpSpPr>
        <p:sp>
          <p:nvSpPr>
            <p:cNvPr id="13" name="角丸四角形 12"/>
            <p:cNvSpPr/>
            <p:nvPr/>
          </p:nvSpPr>
          <p:spPr>
            <a:xfrm>
              <a:off x="6929454" y="3143248"/>
              <a:ext cx="1018267" cy="571504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7000887" y="3169507"/>
              <a:ext cx="8869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</a:t>
              </a:r>
              <a:endPara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421656" y="6215082"/>
            <a:ext cx="2500330" cy="571504"/>
            <a:chOff x="6929454" y="3143248"/>
            <a:chExt cx="1018267" cy="571504"/>
          </a:xfrm>
        </p:grpSpPr>
        <p:sp>
          <p:nvSpPr>
            <p:cNvPr id="16" name="角丸四角形 15"/>
            <p:cNvSpPr/>
            <p:nvPr/>
          </p:nvSpPr>
          <p:spPr>
            <a:xfrm>
              <a:off x="6929454" y="3143248"/>
              <a:ext cx="1018267" cy="571504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7000887" y="3169507"/>
              <a:ext cx="8869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Oversmoothed</a:t>
              </a:r>
              <a:endPara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6143636" y="6215082"/>
            <a:ext cx="2571768" cy="571504"/>
            <a:chOff x="6929454" y="3143248"/>
            <a:chExt cx="1018267" cy="571504"/>
          </a:xfrm>
        </p:grpSpPr>
        <p:sp>
          <p:nvSpPr>
            <p:cNvPr id="19" name="角丸四角形 18"/>
            <p:cNvSpPr/>
            <p:nvPr/>
          </p:nvSpPr>
          <p:spPr>
            <a:xfrm>
              <a:off x="6929454" y="3143248"/>
              <a:ext cx="1018267" cy="571504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986024" y="3169507"/>
              <a:ext cx="8869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Detail preserved</a:t>
              </a:r>
              <a:endPara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下矢印 21"/>
          <p:cNvSpPr/>
          <p:nvPr/>
        </p:nvSpPr>
        <p:spPr>
          <a:xfrm rot="19144247">
            <a:off x="5375827" y="5462993"/>
            <a:ext cx="488852" cy="1034041"/>
          </a:xfrm>
          <a:prstGeom prst="downArrow">
            <a:avLst>
              <a:gd name="adj1" fmla="val 48733"/>
              <a:gd name="adj2" fmla="val 74144"/>
            </a:avLst>
          </a:prstGeom>
          <a:gradFill flip="none" rotWithShape="1">
            <a:gsLst>
              <a:gs pos="0">
                <a:srgbClr val="DDEBCF"/>
              </a:gs>
              <a:gs pos="70000">
                <a:srgbClr val="99CCFF"/>
              </a:gs>
              <a:gs pos="85000">
                <a:srgbClr val="0070C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plastic">
            <a:bevelT h="38100"/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下矢印 22"/>
          <p:cNvSpPr/>
          <p:nvPr/>
        </p:nvSpPr>
        <p:spPr>
          <a:xfrm rot="2700000">
            <a:off x="3222924" y="5445389"/>
            <a:ext cx="488852" cy="1034041"/>
          </a:xfrm>
          <a:prstGeom prst="downArrow">
            <a:avLst>
              <a:gd name="adj1" fmla="val 48733"/>
              <a:gd name="adj2" fmla="val 74144"/>
            </a:avLst>
          </a:prstGeom>
          <a:gradFill flip="none" rotWithShape="1">
            <a:gsLst>
              <a:gs pos="0">
                <a:srgbClr val="DDEBCF"/>
              </a:gs>
              <a:gs pos="70000">
                <a:srgbClr val="99CCFF"/>
              </a:gs>
              <a:gs pos="85000">
                <a:srgbClr val="0070C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plastic">
            <a:bevelT h="38100"/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円/楕円 199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5" name="角丸四角形 284"/>
          <p:cNvSpPr/>
          <p:nvPr/>
        </p:nvSpPr>
        <p:spPr>
          <a:xfrm>
            <a:off x="214282" y="3668330"/>
            <a:ext cx="4286280" cy="3071834"/>
          </a:xfrm>
          <a:prstGeom prst="roundRect">
            <a:avLst/>
          </a:prstGeom>
          <a:noFill/>
          <a:ln w="76200" cmpd="sng">
            <a:solidFill>
              <a:srgbClr val="9999FF"/>
            </a:solidFill>
          </a:ln>
          <a:effectLst/>
          <a:scene3d>
            <a:camera prst="orthographicFront"/>
            <a:lightRig rig="threePt" dir="t"/>
          </a:scene3d>
          <a:sp3d prstMaterial="plastic"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Detail Preservation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 </a:t>
            </a:r>
            <a:r>
              <a:rPr kumimoji="1" lang="en-US" altLang="ja-JP" dirty="0" smtClean="0">
                <a:solidFill>
                  <a:srgbClr val="0000FF"/>
                </a:solidFill>
              </a:rPr>
              <a:t>Smoothing terms </a:t>
            </a:r>
            <a:r>
              <a:rPr kumimoji="1" lang="en-US" altLang="ja-JP" dirty="0" smtClean="0"/>
              <a:t>+ </a:t>
            </a:r>
            <a:r>
              <a:rPr kumimoji="1" lang="en-US" altLang="ja-JP" dirty="0" smtClean="0">
                <a:solidFill>
                  <a:srgbClr val="FF6600"/>
                </a:solidFill>
              </a:rPr>
              <a:t>Fitting terms</a:t>
            </a:r>
          </a:p>
          <a:p>
            <a:pPr lvl="1"/>
            <a:r>
              <a:rPr kumimoji="1" lang="en-US" altLang="ja-JP" dirty="0" smtClean="0"/>
              <a:t>Update of </a:t>
            </a:r>
          </a:p>
          <a:p>
            <a:endParaRPr lang="en-US" altLang="ja-JP" dirty="0" smtClean="0"/>
          </a:p>
          <a:p>
            <a:pPr lvl="1"/>
            <a:r>
              <a:rPr kumimoji="1" lang="en-US" altLang="ja-JP" dirty="0" smtClean="0"/>
              <a:t>Update of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9" name="図 8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2717473" y="1643050"/>
            <a:ext cx="640081" cy="320041"/>
          </a:xfrm>
          <a:prstGeom prst="rect">
            <a:avLst/>
          </a:prstGeom>
          <a:noFill/>
        </p:spPr>
      </p:pic>
      <p:pic>
        <p:nvPicPr>
          <p:cNvPr id="10" name="図 9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2731756" y="2643182"/>
            <a:ext cx="578816" cy="320041"/>
          </a:xfrm>
          <a:prstGeom prst="rect">
            <a:avLst/>
          </a:prstGeom>
          <a:noFill/>
        </p:spPr>
      </p:pic>
      <p:sp>
        <p:nvSpPr>
          <p:cNvPr id="33" name="Oval 22"/>
          <p:cNvSpPr>
            <a:spLocks noChangeArrowheads="1"/>
          </p:cNvSpPr>
          <p:nvPr/>
        </p:nvSpPr>
        <p:spPr bwMode="auto">
          <a:xfrm>
            <a:off x="1756135" y="4815038"/>
            <a:ext cx="1503811" cy="1503811"/>
          </a:xfrm>
          <a:prstGeom prst="ellipse">
            <a:avLst/>
          </a:prstGeom>
          <a:solidFill>
            <a:srgbClr val="FF99FF"/>
          </a:solidFill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V="1">
            <a:off x="3036940" y="5882906"/>
            <a:ext cx="1214446" cy="142877"/>
          </a:xfrm>
          <a:prstGeom prst="line">
            <a:avLst/>
          </a:prstGeom>
          <a:noFill/>
          <a:ln w="31750" cap="rnd">
            <a:solidFill>
              <a:srgbClr val="00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3" name="Line 24"/>
          <p:cNvSpPr>
            <a:spLocks noChangeShapeType="1"/>
          </p:cNvSpPr>
          <p:nvPr/>
        </p:nvSpPr>
        <p:spPr bwMode="auto">
          <a:xfrm>
            <a:off x="2822626" y="4253087"/>
            <a:ext cx="928693" cy="214313"/>
          </a:xfrm>
          <a:prstGeom prst="line">
            <a:avLst/>
          </a:prstGeom>
          <a:noFill/>
          <a:ln w="31750" cap="rnd">
            <a:solidFill>
              <a:schemeClr val="accent5">
                <a:lumMod val="75000"/>
              </a:schemeClr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" name="Line 24"/>
          <p:cNvSpPr>
            <a:spLocks noChangeShapeType="1"/>
          </p:cNvSpPr>
          <p:nvPr/>
        </p:nvSpPr>
        <p:spPr bwMode="auto">
          <a:xfrm>
            <a:off x="2536874" y="4610277"/>
            <a:ext cx="1285884" cy="357190"/>
          </a:xfrm>
          <a:prstGeom prst="line">
            <a:avLst/>
          </a:prstGeom>
          <a:noFill/>
          <a:ln w="317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" name="Line 24"/>
          <p:cNvSpPr>
            <a:spLocks noChangeShapeType="1"/>
          </p:cNvSpPr>
          <p:nvPr/>
        </p:nvSpPr>
        <p:spPr bwMode="auto">
          <a:xfrm flipV="1">
            <a:off x="1322428" y="4467400"/>
            <a:ext cx="1285884" cy="214313"/>
          </a:xfrm>
          <a:prstGeom prst="line">
            <a:avLst/>
          </a:prstGeom>
          <a:noFill/>
          <a:ln w="317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7" name="Line 24"/>
          <p:cNvSpPr>
            <a:spLocks noChangeShapeType="1"/>
          </p:cNvSpPr>
          <p:nvPr/>
        </p:nvSpPr>
        <p:spPr bwMode="auto">
          <a:xfrm flipV="1">
            <a:off x="3179816" y="5239964"/>
            <a:ext cx="785818" cy="71439"/>
          </a:xfrm>
          <a:prstGeom prst="line">
            <a:avLst/>
          </a:prstGeom>
          <a:noFill/>
          <a:ln w="31750" cap="rnd">
            <a:solidFill>
              <a:srgbClr val="66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 flipV="1">
            <a:off x="1393866" y="4824591"/>
            <a:ext cx="1214446" cy="214314"/>
          </a:xfrm>
          <a:prstGeom prst="line">
            <a:avLst/>
          </a:prstGeom>
          <a:noFill/>
          <a:ln w="31750" cap="rnd">
            <a:solidFill>
              <a:srgbClr val="66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" name="Oval 22"/>
          <p:cNvSpPr>
            <a:spLocks noChangeArrowheads="1"/>
          </p:cNvSpPr>
          <p:nvPr/>
        </p:nvSpPr>
        <p:spPr bwMode="auto">
          <a:xfrm>
            <a:off x="2974565" y="5101727"/>
            <a:ext cx="1263034" cy="1263035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50" name="Oval 22"/>
          <p:cNvSpPr>
            <a:spLocks noChangeArrowheads="1"/>
          </p:cNvSpPr>
          <p:nvPr/>
        </p:nvSpPr>
        <p:spPr bwMode="auto">
          <a:xfrm>
            <a:off x="1249639" y="4013007"/>
            <a:ext cx="1410907" cy="1410907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51" name="Oval 22"/>
          <p:cNvSpPr>
            <a:spLocks noChangeArrowheads="1"/>
          </p:cNvSpPr>
          <p:nvPr/>
        </p:nvSpPr>
        <p:spPr bwMode="auto">
          <a:xfrm>
            <a:off x="609378" y="5053946"/>
            <a:ext cx="1473666" cy="1470869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54" name="Oval 22"/>
          <p:cNvSpPr>
            <a:spLocks noChangeArrowheads="1"/>
          </p:cNvSpPr>
          <p:nvPr/>
        </p:nvSpPr>
        <p:spPr bwMode="auto">
          <a:xfrm>
            <a:off x="2465436" y="4128064"/>
            <a:ext cx="1410907" cy="1410907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56" name="Line 24"/>
          <p:cNvSpPr>
            <a:spLocks noChangeShapeType="1"/>
          </p:cNvSpPr>
          <p:nvPr/>
        </p:nvSpPr>
        <p:spPr bwMode="auto">
          <a:xfrm flipV="1">
            <a:off x="2988579" y="5551436"/>
            <a:ext cx="1214446" cy="117158"/>
          </a:xfrm>
          <a:prstGeom prst="line">
            <a:avLst/>
          </a:prstGeom>
          <a:noFill/>
          <a:ln w="31750" cap="rnd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7" name="Line 24"/>
          <p:cNvSpPr>
            <a:spLocks noChangeShapeType="1"/>
          </p:cNvSpPr>
          <p:nvPr/>
        </p:nvSpPr>
        <p:spPr bwMode="auto">
          <a:xfrm flipV="1">
            <a:off x="1608180" y="5110343"/>
            <a:ext cx="928694" cy="214314"/>
          </a:xfrm>
          <a:prstGeom prst="line">
            <a:avLst/>
          </a:prstGeom>
          <a:noFill/>
          <a:ln w="31750" cap="rnd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8" name="Line 24"/>
          <p:cNvSpPr>
            <a:spLocks noChangeShapeType="1"/>
          </p:cNvSpPr>
          <p:nvPr/>
        </p:nvSpPr>
        <p:spPr bwMode="auto">
          <a:xfrm>
            <a:off x="2513428" y="5075174"/>
            <a:ext cx="1119562" cy="285752"/>
          </a:xfrm>
          <a:prstGeom prst="line">
            <a:avLst/>
          </a:prstGeom>
          <a:noFill/>
          <a:ln w="31750" cap="rnd">
            <a:solidFill>
              <a:srgbClr val="66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9" name="Line 24"/>
          <p:cNvSpPr>
            <a:spLocks noChangeShapeType="1"/>
          </p:cNvSpPr>
          <p:nvPr/>
        </p:nvSpPr>
        <p:spPr bwMode="auto">
          <a:xfrm flipV="1">
            <a:off x="1393866" y="4181649"/>
            <a:ext cx="928694" cy="142876"/>
          </a:xfrm>
          <a:prstGeom prst="line">
            <a:avLst/>
          </a:prstGeom>
          <a:noFill/>
          <a:ln w="31750" cap="rnd">
            <a:solidFill>
              <a:schemeClr val="accent5">
                <a:lumMod val="75000"/>
              </a:schemeClr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0" name="Oval 35"/>
          <p:cNvSpPr>
            <a:spLocks noChangeAspect="1" noChangeArrowheads="1"/>
          </p:cNvSpPr>
          <p:nvPr/>
        </p:nvSpPr>
        <p:spPr bwMode="auto">
          <a:xfrm rot="2700000">
            <a:off x="2475309" y="5562830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61" name="Oval 35"/>
          <p:cNvSpPr>
            <a:spLocks noChangeAspect="1" noChangeArrowheads="1"/>
          </p:cNvSpPr>
          <p:nvPr/>
        </p:nvSpPr>
        <p:spPr bwMode="auto">
          <a:xfrm rot="2700000">
            <a:off x="3141990" y="4801047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62" name="Oval 35"/>
          <p:cNvSpPr>
            <a:spLocks noChangeAspect="1" noChangeArrowheads="1"/>
          </p:cNvSpPr>
          <p:nvPr/>
        </p:nvSpPr>
        <p:spPr bwMode="auto">
          <a:xfrm rot="2700000">
            <a:off x="3570617" y="5701170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63" name="Oval 35"/>
          <p:cNvSpPr>
            <a:spLocks noChangeAspect="1" noChangeArrowheads="1"/>
          </p:cNvSpPr>
          <p:nvPr/>
        </p:nvSpPr>
        <p:spPr bwMode="auto">
          <a:xfrm rot="2700000">
            <a:off x="1922781" y="4672467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64" name="Oval 35"/>
          <p:cNvSpPr>
            <a:spLocks noChangeAspect="1" noChangeArrowheads="1"/>
          </p:cNvSpPr>
          <p:nvPr/>
        </p:nvSpPr>
        <p:spPr bwMode="auto">
          <a:xfrm rot="2700000">
            <a:off x="1313180" y="5772607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67" name="フリーフォーム 66"/>
          <p:cNvSpPr/>
          <p:nvPr/>
        </p:nvSpPr>
        <p:spPr>
          <a:xfrm flipH="1">
            <a:off x="3194104" y="4324525"/>
            <a:ext cx="128588" cy="500067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88900">
            <a:solidFill>
              <a:srgbClr val="66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/>
          <p:cNvSpPr/>
          <p:nvPr/>
        </p:nvSpPr>
        <p:spPr>
          <a:xfrm>
            <a:off x="3567488" y="5038905"/>
            <a:ext cx="45719" cy="688267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88900">
            <a:solidFill>
              <a:srgbClr val="66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フリーフォーム 68"/>
          <p:cNvSpPr/>
          <p:nvPr/>
        </p:nvSpPr>
        <p:spPr>
          <a:xfrm>
            <a:off x="1893932" y="3967335"/>
            <a:ext cx="71438" cy="750179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88900">
            <a:solidFill>
              <a:srgbClr val="66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61" name="グループ化 160"/>
          <p:cNvGrpSpPr/>
          <p:nvPr/>
        </p:nvGrpSpPr>
        <p:grpSpPr>
          <a:xfrm rot="20984657">
            <a:off x="591957" y="5121857"/>
            <a:ext cx="1386513" cy="858797"/>
            <a:chOff x="502713" y="4691330"/>
            <a:chExt cx="1386513" cy="858797"/>
          </a:xfrm>
        </p:grpSpPr>
        <p:sp>
          <p:nvSpPr>
            <p:cNvPr id="41" name="Line 24"/>
            <p:cNvSpPr>
              <a:spLocks noChangeShapeType="1"/>
            </p:cNvSpPr>
            <p:nvPr/>
          </p:nvSpPr>
          <p:spPr bwMode="auto">
            <a:xfrm flipV="1">
              <a:off x="503955" y="5142029"/>
              <a:ext cx="1354406" cy="89759"/>
            </a:xfrm>
            <a:prstGeom prst="line">
              <a:avLst/>
            </a:prstGeom>
            <a:noFill/>
            <a:ln w="31750" cap="rnd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2" name="Line 24"/>
            <p:cNvSpPr>
              <a:spLocks noChangeShapeType="1"/>
            </p:cNvSpPr>
            <p:nvPr/>
          </p:nvSpPr>
          <p:spPr bwMode="auto">
            <a:xfrm flipV="1">
              <a:off x="502713" y="5510601"/>
              <a:ext cx="1386513" cy="39526"/>
            </a:xfrm>
            <a:prstGeom prst="line">
              <a:avLst/>
            </a:prstGeom>
            <a:noFill/>
            <a:ln w="31750" cap="rnd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5" name="Line 24"/>
            <p:cNvSpPr>
              <a:spLocks noChangeShapeType="1"/>
            </p:cNvSpPr>
            <p:nvPr/>
          </p:nvSpPr>
          <p:spPr bwMode="auto">
            <a:xfrm flipV="1">
              <a:off x="700200" y="4814335"/>
              <a:ext cx="952013" cy="45543"/>
            </a:xfrm>
            <a:prstGeom prst="line">
              <a:avLst/>
            </a:prstGeom>
            <a:noFill/>
            <a:ln w="31750" cap="rnd">
              <a:solidFill>
                <a:srgbClr val="00FF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0" name="フリーフォーム 69"/>
            <p:cNvSpPr/>
            <p:nvPr/>
          </p:nvSpPr>
          <p:spPr>
            <a:xfrm>
              <a:off x="1166281" y="4691330"/>
              <a:ext cx="53350" cy="687839"/>
            </a:xfrm>
            <a:custGeom>
              <a:avLst/>
              <a:gdLst>
                <a:gd name="connsiteX0" fmla="*/ 641684 w 641684"/>
                <a:gd name="connsiteY0" fmla="*/ 433137 h 433137"/>
                <a:gd name="connsiteX1" fmla="*/ 0 w 641684"/>
                <a:gd name="connsiteY1" fmla="*/ 0 h 433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1684" h="433137">
                  <a:moveTo>
                    <a:pt x="641684" y="433137"/>
                  </a:moveTo>
                  <a:lnTo>
                    <a:pt x="0" y="0"/>
                  </a:lnTo>
                </a:path>
              </a:pathLst>
            </a:custGeom>
            <a:ln w="88900">
              <a:solidFill>
                <a:srgbClr val="6699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3" name="グループ化 72"/>
          <p:cNvGrpSpPr/>
          <p:nvPr/>
        </p:nvGrpSpPr>
        <p:grpSpPr>
          <a:xfrm rot="1115625">
            <a:off x="1790131" y="4813268"/>
            <a:ext cx="1434700" cy="1431082"/>
            <a:chOff x="1655940" y="3980127"/>
            <a:chExt cx="1434700" cy="1431082"/>
          </a:xfrm>
        </p:grpSpPr>
        <p:sp>
          <p:nvSpPr>
            <p:cNvPr id="74" name="Line 24"/>
            <p:cNvSpPr>
              <a:spLocks noChangeShapeType="1"/>
            </p:cNvSpPr>
            <p:nvPr/>
          </p:nvSpPr>
          <p:spPr bwMode="auto">
            <a:xfrm rot="20906938">
              <a:off x="1655940" y="4606355"/>
              <a:ext cx="1434700" cy="393256"/>
            </a:xfrm>
            <a:prstGeom prst="line">
              <a:avLst/>
            </a:prstGeom>
            <a:noFill/>
            <a:ln w="44450" cap="rnd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5" name="Line 24"/>
            <p:cNvSpPr>
              <a:spLocks noChangeShapeType="1"/>
            </p:cNvSpPr>
            <p:nvPr/>
          </p:nvSpPr>
          <p:spPr bwMode="auto">
            <a:xfrm rot="20906938">
              <a:off x="1716744" y="4300662"/>
              <a:ext cx="1354515" cy="319198"/>
            </a:xfrm>
            <a:prstGeom prst="line">
              <a:avLst/>
            </a:prstGeom>
            <a:noFill/>
            <a:ln w="44450" cap="rnd" cmpd="sng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6" name="フリーフォーム 75"/>
            <p:cNvSpPr/>
            <p:nvPr/>
          </p:nvSpPr>
          <p:spPr>
            <a:xfrm rot="20906938" flipH="1">
              <a:off x="2335621" y="3980127"/>
              <a:ext cx="277604" cy="766194"/>
            </a:xfrm>
            <a:custGeom>
              <a:avLst/>
              <a:gdLst>
                <a:gd name="connsiteX0" fmla="*/ 641684 w 641684"/>
                <a:gd name="connsiteY0" fmla="*/ 433137 h 433137"/>
                <a:gd name="connsiteX1" fmla="*/ 0 w 641684"/>
                <a:gd name="connsiteY1" fmla="*/ 0 h 433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1684" h="433137">
                  <a:moveTo>
                    <a:pt x="641684" y="433137"/>
                  </a:moveTo>
                  <a:lnTo>
                    <a:pt x="0" y="0"/>
                  </a:lnTo>
                </a:path>
              </a:pathLst>
            </a:custGeom>
            <a:ln w="889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Line 24"/>
            <p:cNvSpPr>
              <a:spLocks noChangeShapeType="1"/>
            </p:cNvSpPr>
            <p:nvPr/>
          </p:nvSpPr>
          <p:spPr bwMode="auto">
            <a:xfrm>
              <a:off x="1714478" y="5072075"/>
              <a:ext cx="1243923" cy="90299"/>
            </a:xfrm>
            <a:prstGeom prst="line">
              <a:avLst/>
            </a:prstGeom>
            <a:noFill/>
            <a:ln w="3810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8" name="Line 24"/>
            <p:cNvSpPr>
              <a:spLocks noChangeShapeType="1"/>
            </p:cNvSpPr>
            <p:nvPr/>
          </p:nvSpPr>
          <p:spPr bwMode="auto">
            <a:xfrm>
              <a:off x="1973876" y="5352224"/>
              <a:ext cx="697499" cy="58985"/>
            </a:xfrm>
            <a:prstGeom prst="line">
              <a:avLst/>
            </a:prstGeom>
            <a:noFill/>
            <a:ln w="38100" cap="rnd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9" name="Line 24"/>
            <p:cNvSpPr>
              <a:spLocks noChangeShapeType="1"/>
            </p:cNvSpPr>
            <p:nvPr/>
          </p:nvSpPr>
          <p:spPr bwMode="auto">
            <a:xfrm rot="20906938">
              <a:off x="1946076" y="4043971"/>
              <a:ext cx="965569" cy="270258"/>
            </a:xfrm>
            <a:prstGeom prst="line">
              <a:avLst/>
            </a:prstGeom>
            <a:noFill/>
            <a:ln w="38100" cap="rnd" cmpd="sng">
              <a:solidFill>
                <a:srgbClr val="6600FF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90" name="Oval 22"/>
          <p:cNvSpPr>
            <a:spLocks noChangeArrowheads="1"/>
          </p:cNvSpPr>
          <p:nvPr/>
        </p:nvSpPr>
        <p:spPr bwMode="auto">
          <a:xfrm>
            <a:off x="6166054" y="4825919"/>
            <a:ext cx="1503811" cy="1503811"/>
          </a:xfrm>
          <a:prstGeom prst="ellipse">
            <a:avLst/>
          </a:prstGeom>
          <a:solidFill>
            <a:srgbClr val="FF99FF"/>
          </a:solidFill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94" name="Line 24"/>
          <p:cNvSpPr>
            <a:spLocks noChangeShapeType="1"/>
          </p:cNvSpPr>
          <p:nvPr/>
        </p:nvSpPr>
        <p:spPr bwMode="auto">
          <a:xfrm rot="21398641">
            <a:off x="7596310" y="6140495"/>
            <a:ext cx="905159" cy="45719"/>
          </a:xfrm>
          <a:prstGeom prst="line">
            <a:avLst/>
          </a:prstGeom>
          <a:noFill/>
          <a:ln w="3175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9" name="Oval 22"/>
          <p:cNvSpPr>
            <a:spLocks noChangeArrowheads="1"/>
          </p:cNvSpPr>
          <p:nvPr/>
        </p:nvSpPr>
        <p:spPr bwMode="auto">
          <a:xfrm>
            <a:off x="7384484" y="5112608"/>
            <a:ext cx="1263034" cy="1263035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100" name="Oval 22"/>
          <p:cNvSpPr>
            <a:spLocks noChangeArrowheads="1"/>
          </p:cNvSpPr>
          <p:nvPr/>
        </p:nvSpPr>
        <p:spPr bwMode="auto">
          <a:xfrm>
            <a:off x="5659558" y="4023888"/>
            <a:ext cx="1410907" cy="1410907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101" name="Oval 22"/>
          <p:cNvSpPr>
            <a:spLocks noChangeArrowheads="1"/>
          </p:cNvSpPr>
          <p:nvPr/>
        </p:nvSpPr>
        <p:spPr bwMode="auto">
          <a:xfrm>
            <a:off x="5019297" y="5064827"/>
            <a:ext cx="1473666" cy="1470869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sp>
        <p:nvSpPr>
          <p:cNvPr id="104" name="Oval 22"/>
          <p:cNvSpPr>
            <a:spLocks noChangeArrowheads="1"/>
          </p:cNvSpPr>
          <p:nvPr/>
        </p:nvSpPr>
        <p:spPr bwMode="auto">
          <a:xfrm>
            <a:off x="6875355" y="4138945"/>
            <a:ext cx="1410907" cy="1410907"/>
          </a:xfrm>
          <a:prstGeom prst="ellipse">
            <a:avLst/>
          </a:prstGeom>
          <a:noFill/>
          <a:ln w="19050">
            <a:solidFill>
              <a:srgbClr val="FF66CC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ja-JP" altLang="en-US" b="1"/>
          </a:p>
        </p:txBody>
      </p:sp>
      <p:grpSp>
        <p:nvGrpSpPr>
          <p:cNvPr id="105" name="グループ化 104"/>
          <p:cNvGrpSpPr/>
          <p:nvPr/>
        </p:nvGrpSpPr>
        <p:grpSpPr>
          <a:xfrm rot="21161788">
            <a:off x="5015122" y="5108538"/>
            <a:ext cx="1453495" cy="803099"/>
            <a:chOff x="4952880" y="4221031"/>
            <a:chExt cx="1453495" cy="803099"/>
          </a:xfrm>
        </p:grpSpPr>
        <p:sp>
          <p:nvSpPr>
            <p:cNvPr id="106" name="Line 24"/>
            <p:cNvSpPr>
              <a:spLocks noChangeShapeType="1"/>
            </p:cNvSpPr>
            <p:nvPr/>
          </p:nvSpPr>
          <p:spPr bwMode="auto">
            <a:xfrm flipV="1">
              <a:off x="5044185" y="4595882"/>
              <a:ext cx="1354406" cy="89759"/>
            </a:xfrm>
            <a:prstGeom prst="line">
              <a:avLst/>
            </a:prstGeom>
            <a:noFill/>
            <a:ln w="31750" cap="rnd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7" name="Line 24"/>
            <p:cNvSpPr>
              <a:spLocks noChangeShapeType="1"/>
            </p:cNvSpPr>
            <p:nvPr/>
          </p:nvSpPr>
          <p:spPr bwMode="auto">
            <a:xfrm flipV="1">
              <a:off x="4952880" y="4922328"/>
              <a:ext cx="1453495" cy="101802"/>
            </a:xfrm>
            <a:prstGeom prst="line">
              <a:avLst/>
            </a:prstGeom>
            <a:noFill/>
            <a:ln w="31750" cap="rnd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9" name="Line 24"/>
            <p:cNvSpPr>
              <a:spLocks noChangeShapeType="1"/>
            </p:cNvSpPr>
            <p:nvPr/>
          </p:nvSpPr>
          <p:spPr bwMode="auto">
            <a:xfrm flipV="1">
              <a:off x="5256272" y="4221031"/>
              <a:ext cx="735830" cy="121760"/>
            </a:xfrm>
            <a:prstGeom prst="line">
              <a:avLst/>
            </a:prstGeom>
            <a:noFill/>
            <a:ln w="31750" cap="rnd">
              <a:solidFill>
                <a:srgbClr val="00FF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10" name="グループ化 109"/>
          <p:cNvGrpSpPr/>
          <p:nvPr/>
        </p:nvGrpSpPr>
        <p:grpSpPr>
          <a:xfrm rot="910806">
            <a:off x="7422874" y="5300214"/>
            <a:ext cx="1259723" cy="662733"/>
            <a:chOff x="7238438" y="4631718"/>
            <a:chExt cx="1259723" cy="662733"/>
          </a:xfrm>
        </p:grpSpPr>
        <p:sp>
          <p:nvSpPr>
            <p:cNvPr id="111" name="Line 24"/>
            <p:cNvSpPr>
              <a:spLocks noChangeShapeType="1"/>
            </p:cNvSpPr>
            <p:nvPr/>
          </p:nvSpPr>
          <p:spPr bwMode="auto">
            <a:xfrm flipV="1">
              <a:off x="7238438" y="5026683"/>
              <a:ext cx="1259723" cy="267768"/>
            </a:xfrm>
            <a:prstGeom prst="line">
              <a:avLst/>
            </a:prstGeom>
            <a:noFill/>
            <a:ln w="31750" cap="rnd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3" name="Line 24"/>
            <p:cNvSpPr>
              <a:spLocks noChangeShapeType="1"/>
            </p:cNvSpPr>
            <p:nvPr/>
          </p:nvSpPr>
          <p:spPr bwMode="auto">
            <a:xfrm flipV="1">
              <a:off x="7282797" y="4631718"/>
              <a:ext cx="1034179" cy="280594"/>
            </a:xfrm>
            <a:prstGeom prst="line">
              <a:avLst/>
            </a:prstGeom>
            <a:noFill/>
            <a:ln w="31750" cap="rnd">
              <a:solidFill>
                <a:srgbClr val="00FF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14" name="グループ化 113"/>
          <p:cNvGrpSpPr/>
          <p:nvPr/>
        </p:nvGrpSpPr>
        <p:grpSpPr>
          <a:xfrm rot="21251766">
            <a:off x="6969871" y="4306342"/>
            <a:ext cx="1254656" cy="775718"/>
            <a:chOff x="6875930" y="3571747"/>
            <a:chExt cx="1254656" cy="775718"/>
          </a:xfrm>
        </p:grpSpPr>
        <p:sp>
          <p:nvSpPr>
            <p:cNvPr id="116" name="Line 24"/>
            <p:cNvSpPr>
              <a:spLocks noChangeShapeType="1"/>
            </p:cNvSpPr>
            <p:nvPr/>
          </p:nvSpPr>
          <p:spPr bwMode="auto">
            <a:xfrm>
              <a:off x="7015109" y="3571747"/>
              <a:ext cx="1115477" cy="328801"/>
            </a:xfrm>
            <a:prstGeom prst="line">
              <a:avLst/>
            </a:prstGeom>
            <a:noFill/>
            <a:ln w="31750" cap="rnd">
              <a:solidFill>
                <a:srgbClr val="00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7" name="Line 24"/>
            <p:cNvSpPr>
              <a:spLocks noChangeShapeType="1"/>
            </p:cNvSpPr>
            <p:nvPr/>
          </p:nvSpPr>
          <p:spPr bwMode="auto">
            <a:xfrm>
              <a:off x="6875930" y="4026265"/>
              <a:ext cx="1254134" cy="321200"/>
            </a:xfrm>
            <a:prstGeom prst="line">
              <a:avLst/>
            </a:prstGeom>
            <a:noFill/>
            <a:ln w="31750" cap="rnd">
              <a:solidFill>
                <a:srgbClr val="66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18" name="グループ化 117"/>
          <p:cNvGrpSpPr/>
          <p:nvPr/>
        </p:nvGrpSpPr>
        <p:grpSpPr>
          <a:xfrm>
            <a:off x="5704146" y="4214817"/>
            <a:ext cx="1368184" cy="1206421"/>
            <a:chOff x="5616136" y="3398955"/>
            <a:chExt cx="1368184" cy="1206421"/>
          </a:xfrm>
        </p:grpSpPr>
        <p:sp>
          <p:nvSpPr>
            <p:cNvPr id="119" name="Line 24"/>
            <p:cNvSpPr>
              <a:spLocks noChangeShapeType="1"/>
            </p:cNvSpPr>
            <p:nvPr/>
          </p:nvSpPr>
          <p:spPr bwMode="auto">
            <a:xfrm flipV="1">
              <a:off x="5626998" y="3398955"/>
              <a:ext cx="1143008" cy="214313"/>
            </a:xfrm>
            <a:prstGeom prst="line">
              <a:avLst/>
            </a:prstGeom>
            <a:noFill/>
            <a:ln w="31750" cap="rnd">
              <a:solidFill>
                <a:srgbClr val="00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0" name="Line 24"/>
            <p:cNvSpPr>
              <a:spLocks noChangeShapeType="1"/>
            </p:cNvSpPr>
            <p:nvPr/>
          </p:nvSpPr>
          <p:spPr bwMode="auto">
            <a:xfrm flipV="1">
              <a:off x="5616136" y="3827584"/>
              <a:ext cx="1368184" cy="204788"/>
            </a:xfrm>
            <a:prstGeom prst="line">
              <a:avLst/>
            </a:prstGeom>
            <a:noFill/>
            <a:ln w="31750" cap="rnd">
              <a:solidFill>
                <a:srgbClr val="66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1" name="Line 24"/>
            <p:cNvSpPr>
              <a:spLocks noChangeShapeType="1"/>
            </p:cNvSpPr>
            <p:nvPr/>
          </p:nvSpPr>
          <p:spPr bwMode="auto">
            <a:xfrm flipV="1">
              <a:off x="6169548" y="4462500"/>
              <a:ext cx="571504" cy="142876"/>
            </a:xfrm>
            <a:prstGeom prst="line">
              <a:avLst/>
            </a:prstGeom>
            <a:noFill/>
            <a:ln w="31750" cap="rnd">
              <a:solidFill>
                <a:srgbClr val="00FF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23" name="Oval 35"/>
          <p:cNvSpPr>
            <a:spLocks noChangeAspect="1" noChangeArrowheads="1"/>
          </p:cNvSpPr>
          <p:nvPr/>
        </p:nvSpPr>
        <p:spPr bwMode="auto">
          <a:xfrm rot="2700000">
            <a:off x="6885228" y="5573711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24" name="Oval 35"/>
          <p:cNvSpPr>
            <a:spLocks noChangeAspect="1" noChangeArrowheads="1"/>
          </p:cNvSpPr>
          <p:nvPr/>
        </p:nvSpPr>
        <p:spPr bwMode="auto">
          <a:xfrm rot="2700000">
            <a:off x="7551909" y="4811928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25" name="Oval 35"/>
          <p:cNvSpPr>
            <a:spLocks noChangeAspect="1" noChangeArrowheads="1"/>
          </p:cNvSpPr>
          <p:nvPr/>
        </p:nvSpPr>
        <p:spPr bwMode="auto">
          <a:xfrm rot="2700000">
            <a:off x="7980536" y="5712051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26" name="Oval 35"/>
          <p:cNvSpPr>
            <a:spLocks noChangeAspect="1" noChangeArrowheads="1"/>
          </p:cNvSpPr>
          <p:nvPr/>
        </p:nvSpPr>
        <p:spPr bwMode="auto">
          <a:xfrm rot="2700000">
            <a:off x="6332700" y="4683348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sp>
        <p:nvSpPr>
          <p:cNvPr id="127" name="Oval 35"/>
          <p:cNvSpPr>
            <a:spLocks noChangeAspect="1" noChangeArrowheads="1"/>
          </p:cNvSpPr>
          <p:nvPr/>
        </p:nvSpPr>
        <p:spPr bwMode="auto">
          <a:xfrm rot="2700000">
            <a:off x="5723099" y="5783488"/>
            <a:ext cx="93298" cy="93298"/>
          </a:xfrm>
          <a:prstGeom prst="ellipse">
            <a:avLst/>
          </a:prstGeom>
          <a:solidFill>
            <a:srgbClr val="0000FF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ea typeface="ＭＳ Ｐゴシック" charset="-128"/>
            </a:endParaRPr>
          </a:p>
        </p:txBody>
      </p:sp>
      <p:grpSp>
        <p:nvGrpSpPr>
          <p:cNvPr id="130" name="グループ化 129"/>
          <p:cNvGrpSpPr/>
          <p:nvPr/>
        </p:nvGrpSpPr>
        <p:grpSpPr>
          <a:xfrm rot="1232184">
            <a:off x="6237431" y="4964435"/>
            <a:ext cx="1434700" cy="1333794"/>
            <a:chOff x="1724037" y="4111117"/>
            <a:chExt cx="1434700" cy="1333794"/>
          </a:xfrm>
        </p:grpSpPr>
        <p:sp>
          <p:nvSpPr>
            <p:cNvPr id="131" name="Line 24"/>
            <p:cNvSpPr>
              <a:spLocks noChangeShapeType="1"/>
            </p:cNvSpPr>
            <p:nvPr/>
          </p:nvSpPr>
          <p:spPr bwMode="auto">
            <a:xfrm rot="20906938">
              <a:off x="1724037" y="4497355"/>
              <a:ext cx="1434700" cy="393256"/>
            </a:xfrm>
            <a:prstGeom prst="line">
              <a:avLst/>
            </a:prstGeom>
            <a:noFill/>
            <a:ln w="44450" cap="rnd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2" name="Line 24"/>
            <p:cNvSpPr>
              <a:spLocks noChangeShapeType="1"/>
            </p:cNvSpPr>
            <p:nvPr/>
          </p:nvSpPr>
          <p:spPr bwMode="auto">
            <a:xfrm rot="20906938">
              <a:off x="1869684" y="4111117"/>
              <a:ext cx="1121857" cy="306207"/>
            </a:xfrm>
            <a:prstGeom prst="line">
              <a:avLst/>
            </a:prstGeom>
            <a:noFill/>
            <a:ln w="44450" cap="rnd" cmpd="sng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4" name="Line 24"/>
            <p:cNvSpPr>
              <a:spLocks noChangeShapeType="1"/>
            </p:cNvSpPr>
            <p:nvPr/>
          </p:nvSpPr>
          <p:spPr bwMode="auto">
            <a:xfrm>
              <a:off x="1724955" y="5016283"/>
              <a:ext cx="1257958" cy="125352"/>
            </a:xfrm>
            <a:prstGeom prst="line">
              <a:avLst/>
            </a:prstGeom>
            <a:noFill/>
            <a:ln w="38100" cap="rnd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5" name="Line 24"/>
            <p:cNvSpPr>
              <a:spLocks noChangeShapeType="1"/>
            </p:cNvSpPr>
            <p:nvPr/>
          </p:nvSpPr>
          <p:spPr bwMode="auto">
            <a:xfrm>
              <a:off x="2082145" y="5373473"/>
              <a:ext cx="500066" cy="71438"/>
            </a:xfrm>
            <a:prstGeom prst="line">
              <a:avLst/>
            </a:prstGeom>
            <a:noFill/>
            <a:ln w="38100" cap="rnd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62" name="Line 24"/>
          <p:cNvSpPr>
            <a:spLocks noChangeShapeType="1"/>
          </p:cNvSpPr>
          <p:nvPr/>
        </p:nvSpPr>
        <p:spPr bwMode="auto">
          <a:xfrm rot="1979794" flipV="1">
            <a:off x="1083393" y="5907435"/>
            <a:ext cx="741132" cy="736763"/>
          </a:xfrm>
          <a:prstGeom prst="line">
            <a:avLst/>
          </a:prstGeom>
          <a:noFill/>
          <a:ln w="31750" cap="rnd">
            <a:solidFill>
              <a:srgbClr val="FF99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201" name="グループ化 200"/>
          <p:cNvGrpSpPr/>
          <p:nvPr/>
        </p:nvGrpSpPr>
        <p:grpSpPr>
          <a:xfrm>
            <a:off x="477577" y="5396289"/>
            <a:ext cx="3774672" cy="573234"/>
            <a:chOff x="369563" y="5214950"/>
            <a:chExt cx="3774672" cy="573234"/>
          </a:xfrm>
        </p:grpSpPr>
        <p:grpSp>
          <p:nvGrpSpPr>
            <p:cNvPr id="194" name="グループ化 193"/>
            <p:cNvGrpSpPr/>
            <p:nvPr/>
          </p:nvGrpSpPr>
          <p:grpSpPr>
            <a:xfrm>
              <a:off x="571472" y="5214950"/>
              <a:ext cx="3203170" cy="573234"/>
              <a:chOff x="736275" y="6129509"/>
              <a:chExt cx="3203170" cy="573234"/>
            </a:xfrm>
          </p:grpSpPr>
          <p:sp>
            <p:nvSpPr>
              <p:cNvPr id="166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1879286" y="6200946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67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2111750" y="6200946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68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2450788" y="6285655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69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2522227" y="6357093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70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2683254" y="6428531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71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2651833" y="6357093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72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2826132" y="6499969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73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3040446" y="6571407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74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3165170" y="6571407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75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1379219" y="6272383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76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1307782" y="6343823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77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1776427" y="6129509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78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1522096" y="6272385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79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1164904" y="6343822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80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1664971" y="6200947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81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2223203" y="6200946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82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2022162" y="6142779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83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2307914" y="6272384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84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3736673" y="6641981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85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3879548" y="6642844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86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3437649" y="6642846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87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3276623" y="6629574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88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3580527" y="6570543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89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879153" y="6415260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90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736275" y="6415259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91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1236342" y="6272384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92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1022028" y="6343822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193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2937585" y="6571407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</p:grpSp>
        <p:sp>
          <p:nvSpPr>
            <p:cNvPr id="195" name="Oval 9"/>
            <p:cNvSpPr>
              <a:spLocks noChangeAspect="1" noChangeArrowheads="1"/>
            </p:cNvSpPr>
            <p:nvPr/>
          </p:nvSpPr>
          <p:spPr bwMode="auto">
            <a:xfrm rot="2700000">
              <a:off x="3870025" y="5655983"/>
              <a:ext cx="59897" cy="5989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  <p:sp>
          <p:nvSpPr>
            <p:cNvPr id="196" name="Oval 9"/>
            <p:cNvSpPr>
              <a:spLocks noChangeAspect="1" noChangeArrowheads="1"/>
            </p:cNvSpPr>
            <p:nvPr/>
          </p:nvSpPr>
          <p:spPr bwMode="auto">
            <a:xfrm rot="2700000">
              <a:off x="3941464" y="5727420"/>
              <a:ext cx="59897" cy="5989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  <p:sp>
          <p:nvSpPr>
            <p:cNvPr id="197" name="Oval 9"/>
            <p:cNvSpPr>
              <a:spLocks noChangeAspect="1" noChangeArrowheads="1"/>
            </p:cNvSpPr>
            <p:nvPr/>
          </p:nvSpPr>
          <p:spPr bwMode="auto">
            <a:xfrm rot="2700000">
              <a:off x="4084338" y="5727422"/>
              <a:ext cx="59897" cy="5989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  <p:sp>
          <p:nvSpPr>
            <p:cNvPr id="198" name="Oval 9"/>
            <p:cNvSpPr>
              <a:spLocks noChangeAspect="1" noChangeArrowheads="1"/>
            </p:cNvSpPr>
            <p:nvPr/>
          </p:nvSpPr>
          <p:spPr bwMode="auto">
            <a:xfrm rot="2700000">
              <a:off x="512439" y="5584546"/>
              <a:ext cx="59897" cy="5989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  <p:sp>
          <p:nvSpPr>
            <p:cNvPr id="199" name="Oval 9"/>
            <p:cNvSpPr>
              <a:spLocks noChangeAspect="1" noChangeArrowheads="1"/>
            </p:cNvSpPr>
            <p:nvPr/>
          </p:nvSpPr>
          <p:spPr bwMode="auto">
            <a:xfrm rot="2700000">
              <a:off x="369563" y="5584545"/>
              <a:ext cx="59897" cy="5989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</p:grpSp>
      <p:grpSp>
        <p:nvGrpSpPr>
          <p:cNvPr id="202" name="グループ化 201"/>
          <p:cNvGrpSpPr/>
          <p:nvPr/>
        </p:nvGrpSpPr>
        <p:grpSpPr>
          <a:xfrm>
            <a:off x="4892614" y="5300528"/>
            <a:ext cx="3774672" cy="573234"/>
            <a:chOff x="369563" y="5214950"/>
            <a:chExt cx="3774672" cy="573234"/>
          </a:xfrm>
        </p:grpSpPr>
        <p:grpSp>
          <p:nvGrpSpPr>
            <p:cNvPr id="203" name="グループ化 193"/>
            <p:cNvGrpSpPr/>
            <p:nvPr/>
          </p:nvGrpSpPr>
          <p:grpSpPr>
            <a:xfrm>
              <a:off x="571472" y="5214950"/>
              <a:ext cx="3203170" cy="573234"/>
              <a:chOff x="736275" y="6129509"/>
              <a:chExt cx="3203170" cy="573234"/>
            </a:xfrm>
          </p:grpSpPr>
          <p:sp>
            <p:nvSpPr>
              <p:cNvPr id="209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1879286" y="6200946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10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2111750" y="6200946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11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2450788" y="6285655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12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2522227" y="6357093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13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2683254" y="6428531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14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2651833" y="6357093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15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2826132" y="6499969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16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3040446" y="6571407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17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3165170" y="6571407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18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1379219" y="6272383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19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1307782" y="6343823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20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1776427" y="6129509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21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1522096" y="6272385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22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1164904" y="6343822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23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1664971" y="6200947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24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2223203" y="6200946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25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2022162" y="6142779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26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2307914" y="6272384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27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3736673" y="6641981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28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3879548" y="6642844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29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3437649" y="6642846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30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3276623" y="6629574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31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3580527" y="6570543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32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879153" y="6415260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33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736275" y="6415259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34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1236342" y="6272384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35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1022028" y="6343822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  <p:sp>
            <p:nvSpPr>
              <p:cNvPr id="236" name="Oval 9"/>
              <p:cNvSpPr>
                <a:spLocks noChangeAspect="1" noChangeArrowheads="1"/>
              </p:cNvSpPr>
              <p:nvPr/>
            </p:nvSpPr>
            <p:spPr bwMode="auto">
              <a:xfrm rot="2700000">
                <a:off x="2937585" y="6571407"/>
                <a:ext cx="59897" cy="5989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ea typeface="ＭＳ Ｐゴシック" charset="-128"/>
                </a:endParaRPr>
              </a:p>
            </p:txBody>
          </p:sp>
        </p:grpSp>
        <p:sp>
          <p:nvSpPr>
            <p:cNvPr id="204" name="Oval 9"/>
            <p:cNvSpPr>
              <a:spLocks noChangeAspect="1" noChangeArrowheads="1"/>
            </p:cNvSpPr>
            <p:nvPr/>
          </p:nvSpPr>
          <p:spPr bwMode="auto">
            <a:xfrm rot="2700000">
              <a:off x="3870025" y="5655983"/>
              <a:ext cx="59897" cy="5989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  <p:sp>
          <p:nvSpPr>
            <p:cNvPr id="205" name="Oval 9"/>
            <p:cNvSpPr>
              <a:spLocks noChangeAspect="1" noChangeArrowheads="1"/>
            </p:cNvSpPr>
            <p:nvPr/>
          </p:nvSpPr>
          <p:spPr bwMode="auto">
            <a:xfrm rot="2700000">
              <a:off x="3941464" y="5727420"/>
              <a:ext cx="59897" cy="5989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  <p:sp>
          <p:nvSpPr>
            <p:cNvPr id="206" name="Oval 9"/>
            <p:cNvSpPr>
              <a:spLocks noChangeAspect="1" noChangeArrowheads="1"/>
            </p:cNvSpPr>
            <p:nvPr/>
          </p:nvSpPr>
          <p:spPr bwMode="auto">
            <a:xfrm rot="2700000">
              <a:off x="4084338" y="5727422"/>
              <a:ext cx="59897" cy="5989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  <p:sp>
          <p:nvSpPr>
            <p:cNvPr id="207" name="Oval 9"/>
            <p:cNvSpPr>
              <a:spLocks noChangeAspect="1" noChangeArrowheads="1"/>
            </p:cNvSpPr>
            <p:nvPr/>
          </p:nvSpPr>
          <p:spPr bwMode="auto">
            <a:xfrm rot="2700000">
              <a:off x="512439" y="5584546"/>
              <a:ext cx="59897" cy="5989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  <p:sp>
          <p:nvSpPr>
            <p:cNvPr id="208" name="Oval 9"/>
            <p:cNvSpPr>
              <a:spLocks noChangeAspect="1" noChangeArrowheads="1"/>
            </p:cNvSpPr>
            <p:nvPr/>
          </p:nvSpPr>
          <p:spPr bwMode="auto">
            <a:xfrm rot="2700000">
              <a:off x="369563" y="5584545"/>
              <a:ext cx="59897" cy="5989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ea typeface="ＭＳ Ｐゴシック" charset="-128"/>
              </a:endParaRPr>
            </a:p>
          </p:txBody>
        </p:sp>
      </p:grpSp>
      <p:sp>
        <p:nvSpPr>
          <p:cNvPr id="238" name="Line 24"/>
          <p:cNvSpPr>
            <a:spLocks noChangeShapeType="1"/>
          </p:cNvSpPr>
          <p:nvPr/>
        </p:nvSpPr>
        <p:spPr bwMode="auto">
          <a:xfrm rot="20984657">
            <a:off x="3345286" y="6239441"/>
            <a:ext cx="645388" cy="44173"/>
          </a:xfrm>
          <a:prstGeom prst="line">
            <a:avLst/>
          </a:prstGeom>
          <a:noFill/>
          <a:ln w="31750" cap="rnd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9" name="フリーフォーム 238"/>
          <p:cNvSpPr/>
          <p:nvPr/>
        </p:nvSpPr>
        <p:spPr>
          <a:xfrm rot="20984657">
            <a:off x="424366" y="5446884"/>
            <a:ext cx="51786" cy="348739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0" name="フリーフォーム 239"/>
          <p:cNvSpPr/>
          <p:nvPr/>
        </p:nvSpPr>
        <p:spPr>
          <a:xfrm rot="20984657">
            <a:off x="567242" y="5446617"/>
            <a:ext cx="51786" cy="348739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1" name="フリーフォーム 240"/>
          <p:cNvSpPr/>
          <p:nvPr/>
        </p:nvSpPr>
        <p:spPr>
          <a:xfrm rot="20984657">
            <a:off x="629154" y="5356356"/>
            <a:ext cx="51786" cy="348739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2" name="フリーフォーム 241"/>
          <p:cNvSpPr/>
          <p:nvPr/>
        </p:nvSpPr>
        <p:spPr>
          <a:xfrm rot="20984657">
            <a:off x="772030" y="5356089"/>
            <a:ext cx="51786" cy="348739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3" name="フリーフォーム 242"/>
          <p:cNvSpPr/>
          <p:nvPr/>
        </p:nvSpPr>
        <p:spPr>
          <a:xfrm rot="20984657">
            <a:off x="914906" y="5289681"/>
            <a:ext cx="51786" cy="348739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4" name="フリーフォーム 243"/>
          <p:cNvSpPr/>
          <p:nvPr/>
        </p:nvSpPr>
        <p:spPr>
          <a:xfrm rot="20984657">
            <a:off x="1057782" y="5289414"/>
            <a:ext cx="51786" cy="348739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5" name="フリーフォーム 244"/>
          <p:cNvSpPr/>
          <p:nvPr/>
        </p:nvSpPr>
        <p:spPr>
          <a:xfrm rot="20984657">
            <a:off x="1133983" y="5218243"/>
            <a:ext cx="51786" cy="348739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6" name="フリーフォーム 245"/>
          <p:cNvSpPr/>
          <p:nvPr/>
        </p:nvSpPr>
        <p:spPr>
          <a:xfrm rot="20984657" flipH="1">
            <a:off x="1330351" y="5237001"/>
            <a:ext cx="45719" cy="320811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7" name="フリーフォーム 246"/>
          <p:cNvSpPr/>
          <p:nvPr/>
        </p:nvSpPr>
        <p:spPr>
          <a:xfrm rot="20984657" flipH="1">
            <a:off x="1474035" y="5236895"/>
            <a:ext cx="45719" cy="325758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8" name="フリーフォーム 247"/>
          <p:cNvSpPr/>
          <p:nvPr/>
        </p:nvSpPr>
        <p:spPr>
          <a:xfrm rot="20984657" flipH="1">
            <a:off x="2412228" y="5322590"/>
            <a:ext cx="148026" cy="249358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9" name="フリーフォーム 248"/>
          <p:cNvSpPr/>
          <p:nvPr/>
        </p:nvSpPr>
        <p:spPr>
          <a:xfrm rot="20984657">
            <a:off x="1563859" y="5151301"/>
            <a:ext cx="51786" cy="348739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0" name="フリーフォーム 249"/>
          <p:cNvSpPr/>
          <p:nvPr/>
        </p:nvSpPr>
        <p:spPr>
          <a:xfrm rot="20984657" flipH="1">
            <a:off x="1819471" y="5110958"/>
            <a:ext cx="45719" cy="390259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1" name="フリーフォーム 250"/>
          <p:cNvSpPr/>
          <p:nvPr/>
        </p:nvSpPr>
        <p:spPr>
          <a:xfrm rot="20984657" flipH="1">
            <a:off x="1968589" y="5095085"/>
            <a:ext cx="45719" cy="334247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2" name="フリーフォーム 251"/>
          <p:cNvSpPr/>
          <p:nvPr/>
        </p:nvSpPr>
        <p:spPr>
          <a:xfrm rot="20984657" flipH="1">
            <a:off x="2048677" y="5180284"/>
            <a:ext cx="160746" cy="319655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3" name="フリーフォーム 252"/>
          <p:cNvSpPr/>
          <p:nvPr/>
        </p:nvSpPr>
        <p:spPr>
          <a:xfrm rot="20984657" flipH="1">
            <a:off x="1719328" y="5042789"/>
            <a:ext cx="66968" cy="389860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4" name="フリーフォーム 253"/>
          <p:cNvSpPr/>
          <p:nvPr/>
        </p:nvSpPr>
        <p:spPr>
          <a:xfrm rot="20984657" flipH="1">
            <a:off x="1246353" y="5312660"/>
            <a:ext cx="45719" cy="345094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5" name="フリーフォーム 254"/>
          <p:cNvSpPr/>
          <p:nvPr/>
        </p:nvSpPr>
        <p:spPr>
          <a:xfrm rot="20984657" flipH="1">
            <a:off x="2155818" y="5160923"/>
            <a:ext cx="158610" cy="334602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6" name="フリーフォーム 255"/>
          <p:cNvSpPr/>
          <p:nvPr/>
        </p:nvSpPr>
        <p:spPr>
          <a:xfrm rot="20984657" flipH="1">
            <a:off x="2253464" y="5242197"/>
            <a:ext cx="160747" cy="319656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7" name="フリーフォーム 256"/>
          <p:cNvSpPr/>
          <p:nvPr/>
        </p:nvSpPr>
        <p:spPr>
          <a:xfrm rot="20984657" flipH="1">
            <a:off x="2483666" y="5394028"/>
            <a:ext cx="148026" cy="249358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8" name="フリーフォーム 257"/>
          <p:cNvSpPr/>
          <p:nvPr/>
        </p:nvSpPr>
        <p:spPr>
          <a:xfrm rot="20984657" flipH="1">
            <a:off x="2580493" y="5358604"/>
            <a:ext cx="182253" cy="296131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9" name="フリーフォーム 258"/>
          <p:cNvSpPr/>
          <p:nvPr/>
        </p:nvSpPr>
        <p:spPr>
          <a:xfrm rot="20984657" flipH="1">
            <a:off x="2620182" y="5394599"/>
            <a:ext cx="160746" cy="319656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0" name="フリーフォーム 259"/>
          <p:cNvSpPr/>
          <p:nvPr/>
        </p:nvSpPr>
        <p:spPr>
          <a:xfrm rot="20984657" flipH="1">
            <a:off x="2763058" y="5466036"/>
            <a:ext cx="160746" cy="319656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1" name="フリーフォーム 260"/>
          <p:cNvSpPr/>
          <p:nvPr/>
        </p:nvSpPr>
        <p:spPr>
          <a:xfrm rot="20984657" flipH="1">
            <a:off x="2905935" y="5537474"/>
            <a:ext cx="160746" cy="319656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2" name="フリーフォーム 261"/>
          <p:cNvSpPr/>
          <p:nvPr/>
        </p:nvSpPr>
        <p:spPr>
          <a:xfrm rot="20984657" flipH="1">
            <a:off x="2977372" y="5537473"/>
            <a:ext cx="160746" cy="319656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3" name="フリーフォーム 262"/>
          <p:cNvSpPr/>
          <p:nvPr/>
        </p:nvSpPr>
        <p:spPr>
          <a:xfrm rot="20984657" flipH="1">
            <a:off x="3528478" y="5522478"/>
            <a:ext cx="45719" cy="345093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4" name="フリーフォーム 263"/>
          <p:cNvSpPr/>
          <p:nvPr/>
        </p:nvSpPr>
        <p:spPr>
          <a:xfrm rot="20984657" flipH="1">
            <a:off x="3380838" y="5593917"/>
            <a:ext cx="45719" cy="345093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5" name="フリーフォーム 264"/>
          <p:cNvSpPr/>
          <p:nvPr/>
        </p:nvSpPr>
        <p:spPr>
          <a:xfrm rot="20984657" flipH="1">
            <a:off x="3671354" y="5593917"/>
            <a:ext cx="45719" cy="345093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6" name="フリーフォーム 265"/>
          <p:cNvSpPr/>
          <p:nvPr/>
        </p:nvSpPr>
        <p:spPr>
          <a:xfrm rot="20984657" flipH="1">
            <a:off x="3823755" y="5593918"/>
            <a:ext cx="45719" cy="345093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7" name="フリーフォーム 266"/>
          <p:cNvSpPr/>
          <p:nvPr/>
        </p:nvSpPr>
        <p:spPr>
          <a:xfrm rot="20984657" flipH="1">
            <a:off x="3976157" y="5522480"/>
            <a:ext cx="45719" cy="345093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8" name="フリーフォーム 267"/>
          <p:cNvSpPr/>
          <p:nvPr/>
        </p:nvSpPr>
        <p:spPr>
          <a:xfrm rot="20984657" flipH="1">
            <a:off x="4047595" y="5593916"/>
            <a:ext cx="45719" cy="345093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9" name="フリーフォーム 268"/>
          <p:cNvSpPr/>
          <p:nvPr/>
        </p:nvSpPr>
        <p:spPr>
          <a:xfrm rot="20984657" flipH="1">
            <a:off x="4190471" y="5593917"/>
            <a:ext cx="45719" cy="345093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0" name="フリーフォーム 269"/>
          <p:cNvSpPr/>
          <p:nvPr/>
        </p:nvSpPr>
        <p:spPr>
          <a:xfrm rot="20984657" flipH="1">
            <a:off x="3210739" y="5608912"/>
            <a:ext cx="160746" cy="319656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1" name="フリーフォーム 270"/>
          <p:cNvSpPr/>
          <p:nvPr/>
        </p:nvSpPr>
        <p:spPr>
          <a:xfrm rot="20984657" flipH="1">
            <a:off x="3120249" y="5537475"/>
            <a:ext cx="160746" cy="319656"/>
          </a:xfrm>
          <a:custGeom>
            <a:avLst/>
            <a:gdLst>
              <a:gd name="connsiteX0" fmla="*/ 641684 w 641684"/>
              <a:gd name="connsiteY0" fmla="*/ 433137 h 433137"/>
              <a:gd name="connsiteX1" fmla="*/ 0 w 641684"/>
              <a:gd name="connsiteY1" fmla="*/ 0 h 4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4" h="433137">
                <a:moveTo>
                  <a:pt x="641684" y="433137"/>
                </a:moveTo>
                <a:lnTo>
                  <a:pt x="0" y="0"/>
                </a:lnTo>
              </a:path>
            </a:pathLst>
          </a:cu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84" name="グループ化 283"/>
          <p:cNvGrpSpPr/>
          <p:nvPr/>
        </p:nvGrpSpPr>
        <p:grpSpPr>
          <a:xfrm>
            <a:off x="928662" y="1985144"/>
            <a:ext cx="7000924" cy="586600"/>
            <a:chOff x="928662" y="1985144"/>
            <a:chExt cx="7000924" cy="586600"/>
          </a:xfrm>
        </p:grpSpPr>
        <p:sp>
          <p:nvSpPr>
            <p:cNvPr id="21" name="正方形/長方形 20"/>
            <p:cNvSpPr/>
            <p:nvPr/>
          </p:nvSpPr>
          <p:spPr>
            <a:xfrm>
              <a:off x="928662" y="1985144"/>
              <a:ext cx="7000924" cy="586600"/>
            </a:xfrm>
            <a:prstGeom prst="rect">
              <a:avLst/>
            </a:prstGeom>
            <a:solidFill>
              <a:srgbClr val="9999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contourClr>
                <a:schemeClr val="accent4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1000147" y="2030982"/>
              <a:ext cx="1785950" cy="500066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 prstMaterial="plastic">
              <a:bevelT h="38100"/>
              <a:contourClr>
                <a:schemeClr val="accent4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73" name="図 272" descr="txp_fig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1096948" y="2071678"/>
              <a:ext cx="6689762" cy="457201"/>
            </a:xfrm>
            <a:prstGeom prst="rect">
              <a:avLst/>
            </a:prstGeom>
            <a:noFill/>
          </p:spPr>
        </p:pic>
        <p:sp>
          <p:nvSpPr>
            <p:cNvPr id="272" name="正方形/長方形 271"/>
            <p:cNvSpPr/>
            <p:nvPr/>
          </p:nvSpPr>
          <p:spPr>
            <a:xfrm>
              <a:off x="3571867" y="2031337"/>
              <a:ext cx="3187863" cy="500066"/>
            </a:xfrm>
            <a:prstGeom prst="rect">
              <a:avLst/>
            </a:prstGeom>
            <a:noFill/>
            <a:ln>
              <a:solidFill>
                <a:srgbClr val="FF66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 prstMaterial="plastic">
              <a:bevelT h="38100"/>
              <a:contourClr>
                <a:schemeClr val="accent4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7" name="グループ化 286"/>
          <p:cNvGrpSpPr/>
          <p:nvPr/>
        </p:nvGrpSpPr>
        <p:grpSpPr>
          <a:xfrm>
            <a:off x="928662" y="3000372"/>
            <a:ext cx="8072494" cy="571504"/>
            <a:chOff x="928662" y="3000372"/>
            <a:chExt cx="8072494" cy="571504"/>
          </a:xfrm>
        </p:grpSpPr>
        <p:sp>
          <p:nvSpPr>
            <p:cNvPr id="22" name="正方形/長方形 21"/>
            <p:cNvSpPr/>
            <p:nvPr/>
          </p:nvSpPr>
          <p:spPr>
            <a:xfrm>
              <a:off x="928662" y="3000372"/>
              <a:ext cx="8072494" cy="571504"/>
            </a:xfrm>
            <a:prstGeom prst="rect">
              <a:avLst/>
            </a:prstGeom>
            <a:solidFill>
              <a:srgbClr val="99FF6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contourClr>
                <a:schemeClr val="accent4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76" name="図 275" descr="txp_fig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1047154" y="3071810"/>
              <a:ext cx="7878485" cy="471832"/>
            </a:xfrm>
            <a:prstGeom prst="rect">
              <a:avLst/>
            </a:prstGeom>
            <a:noFill/>
          </p:spPr>
        </p:pic>
        <p:sp>
          <p:nvSpPr>
            <p:cNvPr id="12" name="正方形/長方形 11"/>
            <p:cNvSpPr/>
            <p:nvPr/>
          </p:nvSpPr>
          <p:spPr>
            <a:xfrm>
              <a:off x="1000100" y="3042663"/>
              <a:ext cx="3714776" cy="500066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 prstMaterial="plastic">
              <a:bevelT h="38100"/>
              <a:contourClr>
                <a:schemeClr val="accent4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4" name="正方形/長方形 273"/>
            <p:cNvSpPr/>
            <p:nvPr/>
          </p:nvSpPr>
          <p:spPr>
            <a:xfrm>
              <a:off x="5357818" y="3043232"/>
              <a:ext cx="2571768" cy="500066"/>
            </a:xfrm>
            <a:prstGeom prst="rect">
              <a:avLst/>
            </a:prstGeom>
            <a:noFill/>
            <a:ln>
              <a:solidFill>
                <a:srgbClr val="FF66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 prstMaterial="plastic">
              <a:bevelT h="38100"/>
              <a:contourClr>
                <a:schemeClr val="accent4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81" name="図 280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2875015" y="5263780"/>
            <a:ext cx="304801" cy="190500"/>
          </a:xfrm>
          <a:prstGeom prst="rect">
            <a:avLst/>
          </a:prstGeom>
          <a:noFill/>
        </p:spPr>
      </p:pic>
      <p:pic>
        <p:nvPicPr>
          <p:cNvPr id="283" name="図 282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2655748" y="4702944"/>
            <a:ext cx="215646" cy="240792"/>
          </a:xfrm>
          <a:prstGeom prst="rect">
            <a:avLst/>
          </a:prstGeom>
          <a:noFill/>
        </p:spPr>
      </p:pic>
      <p:sp>
        <p:nvSpPr>
          <p:cNvPr id="286" name="角丸四角形 285"/>
          <p:cNvSpPr/>
          <p:nvPr/>
        </p:nvSpPr>
        <p:spPr>
          <a:xfrm>
            <a:off x="4643438" y="3678176"/>
            <a:ext cx="4286280" cy="3071834"/>
          </a:xfrm>
          <a:prstGeom prst="roundRect">
            <a:avLst/>
          </a:prstGeom>
          <a:noFill/>
          <a:ln w="76200" cmpd="sng">
            <a:solidFill>
              <a:srgbClr val="99FF66"/>
            </a:solidFill>
          </a:ln>
          <a:effectLst/>
          <a:scene3d>
            <a:camera prst="orthographicFront"/>
            <a:lightRig rig="threePt" dir="t"/>
          </a:scene3d>
          <a:sp3d prstMaterial="plastic"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7" name="Line 24"/>
          <p:cNvSpPr>
            <a:spLocks noChangeShapeType="1"/>
          </p:cNvSpPr>
          <p:nvPr/>
        </p:nvSpPr>
        <p:spPr bwMode="auto">
          <a:xfrm rot="1979794" flipV="1">
            <a:off x="5436919" y="5849692"/>
            <a:ext cx="841930" cy="802215"/>
          </a:xfrm>
          <a:prstGeom prst="line">
            <a:avLst/>
          </a:prstGeom>
          <a:noFill/>
          <a:ln w="31750" cap="rnd">
            <a:solidFill>
              <a:srgbClr val="FF99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5" name="Line 24"/>
          <p:cNvSpPr>
            <a:spLocks noChangeShapeType="1"/>
          </p:cNvSpPr>
          <p:nvPr/>
        </p:nvSpPr>
        <p:spPr bwMode="auto">
          <a:xfrm rot="910806" flipV="1">
            <a:off x="6999634" y="5224389"/>
            <a:ext cx="1002648" cy="123998"/>
          </a:xfrm>
          <a:prstGeom prst="line">
            <a:avLst/>
          </a:prstGeom>
          <a:noFill/>
          <a:ln w="31750" cap="rnd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2" name="Line 24"/>
          <p:cNvSpPr>
            <a:spLocks noChangeShapeType="1"/>
          </p:cNvSpPr>
          <p:nvPr/>
        </p:nvSpPr>
        <p:spPr bwMode="auto">
          <a:xfrm rot="910806" flipV="1">
            <a:off x="5976076" y="4935516"/>
            <a:ext cx="978061" cy="487430"/>
          </a:xfrm>
          <a:prstGeom prst="line">
            <a:avLst/>
          </a:prstGeom>
          <a:noFill/>
          <a:ln w="31750" cap="rnd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279" name="図 278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6715140" y="6429396"/>
            <a:ext cx="1002707" cy="217810"/>
          </a:xfrm>
          <a:prstGeom prst="rect">
            <a:avLst/>
          </a:prstGeom>
          <a:noFill/>
        </p:spPr>
      </p:pic>
      <p:cxnSp>
        <p:nvCxnSpPr>
          <p:cNvPr id="289" name="直線コネクタ 288"/>
          <p:cNvCxnSpPr/>
          <p:nvPr/>
        </p:nvCxnSpPr>
        <p:spPr>
          <a:xfrm rot="16200000" flipV="1">
            <a:off x="6965173" y="5965049"/>
            <a:ext cx="642942" cy="285752"/>
          </a:xfrm>
          <a:prstGeom prst="line">
            <a:avLst/>
          </a:prstGeom>
          <a:ln w="19050">
            <a:solidFill>
              <a:srgbClr val="00FF00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円/楕円 5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Convergence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-32" y="2466588"/>
            <a:ext cx="9131872" cy="3387238"/>
            <a:chOff x="-32" y="785794"/>
            <a:chExt cx="9131872" cy="3387238"/>
          </a:xfrm>
        </p:grpSpPr>
        <p:pic>
          <p:nvPicPr>
            <p:cNvPr id="1026" name="Picture 2" descr="G:\Research\MyPapers\SGP09\Final\Picture\bunny2\bunny_init.bmp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2" y="785794"/>
              <a:ext cx="3303155" cy="3387238"/>
            </a:xfrm>
            <a:prstGeom prst="rect">
              <a:avLst/>
            </a:prstGeom>
            <a:noFill/>
          </p:spPr>
        </p:pic>
        <p:pic>
          <p:nvPicPr>
            <p:cNvPr id="1028" name="Picture 4" descr="G:\Research\MyPapers\SGP09\Final\Picture\bunny2\bunny_smooth5.bmp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98140" y="816710"/>
              <a:ext cx="3299927" cy="3349340"/>
            </a:xfrm>
            <a:prstGeom prst="rect">
              <a:avLst/>
            </a:prstGeom>
            <a:noFill/>
          </p:spPr>
        </p:pic>
        <p:pic>
          <p:nvPicPr>
            <p:cNvPr id="1029" name="Picture 5" descr="G:\Research\MyPapers\SGP09\Final\Picture\bunny2\bunny_smooth20.bmp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28685" y="808464"/>
              <a:ext cx="3303155" cy="3357562"/>
            </a:xfrm>
            <a:prstGeom prst="rect">
              <a:avLst/>
            </a:prstGeom>
            <a:noFill/>
          </p:spPr>
        </p:pic>
      </p:grpSp>
      <p:sp>
        <p:nvSpPr>
          <p:cNvPr id="13" name="テキスト ボックス 12"/>
          <p:cNvSpPr txBox="1"/>
          <p:nvPr/>
        </p:nvSpPr>
        <p:spPr>
          <a:xfrm>
            <a:off x="785786" y="6126637"/>
            <a:ext cx="1742268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PU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357686" y="6126637"/>
            <a:ext cx="642942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15206" y="6126637"/>
            <a:ext cx="714380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</a:p>
        </p:txBody>
      </p:sp>
      <p:grpSp>
        <p:nvGrpSpPr>
          <p:cNvPr id="23" name="グループ化 22"/>
          <p:cNvGrpSpPr/>
          <p:nvPr/>
        </p:nvGrpSpPr>
        <p:grpSpPr>
          <a:xfrm>
            <a:off x="3571868" y="1214422"/>
            <a:ext cx="4286280" cy="1357322"/>
            <a:chOff x="4071934" y="5715016"/>
            <a:chExt cx="4286280" cy="1357322"/>
          </a:xfrm>
        </p:grpSpPr>
        <p:sp>
          <p:nvSpPr>
            <p:cNvPr id="21" name="上矢印 20"/>
            <p:cNvSpPr/>
            <p:nvPr/>
          </p:nvSpPr>
          <p:spPr>
            <a:xfrm rot="10800000">
              <a:off x="4500562" y="6286520"/>
              <a:ext cx="500066" cy="785818"/>
            </a:xfrm>
            <a:prstGeom prst="upArrow">
              <a:avLst>
                <a:gd name="adj1" fmla="val 50000"/>
                <a:gd name="adj2" fmla="val 64628"/>
              </a:avLst>
            </a:prstGeom>
            <a:gradFill flip="none" rotWithShape="1">
              <a:gsLst>
                <a:gs pos="0">
                  <a:srgbClr val="DDEBCF"/>
                </a:gs>
                <a:gs pos="70000">
                  <a:srgbClr val="99CCFF"/>
                </a:gs>
                <a:gs pos="85000">
                  <a:srgbClr val="0070C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 prstMaterial="plastic">
              <a:bevelT h="38100"/>
              <a:contourClr>
                <a:schemeClr val="accent4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上矢印 21"/>
            <p:cNvSpPr/>
            <p:nvPr/>
          </p:nvSpPr>
          <p:spPr>
            <a:xfrm rot="10800000">
              <a:off x="7215206" y="6286520"/>
              <a:ext cx="500066" cy="785818"/>
            </a:xfrm>
            <a:prstGeom prst="upArrow">
              <a:avLst>
                <a:gd name="adj1" fmla="val 50000"/>
                <a:gd name="adj2" fmla="val 64628"/>
              </a:avLst>
            </a:prstGeom>
            <a:gradFill flip="none" rotWithShape="1">
              <a:gsLst>
                <a:gs pos="0">
                  <a:srgbClr val="DDEBCF"/>
                </a:gs>
                <a:gs pos="70000">
                  <a:srgbClr val="99CCFF"/>
                </a:gs>
                <a:gs pos="85000">
                  <a:srgbClr val="0070C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 prstMaterial="plastic">
              <a:bevelT h="38100"/>
              <a:contourClr>
                <a:schemeClr val="accent4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9" name="グループ化 18"/>
            <p:cNvGrpSpPr/>
            <p:nvPr/>
          </p:nvGrpSpPr>
          <p:grpSpPr>
            <a:xfrm>
              <a:off x="4071934" y="5715016"/>
              <a:ext cx="4286280" cy="714380"/>
              <a:chOff x="4214810" y="5429264"/>
              <a:chExt cx="4286280" cy="714380"/>
            </a:xfrm>
          </p:grpSpPr>
          <p:sp>
            <p:nvSpPr>
              <p:cNvPr id="17" name="角丸四角形 16"/>
              <p:cNvSpPr/>
              <p:nvPr/>
            </p:nvSpPr>
            <p:spPr>
              <a:xfrm>
                <a:off x="4214810" y="5429264"/>
                <a:ext cx="4143404" cy="714380"/>
              </a:xfrm>
              <a:prstGeom prst="roundRect">
                <a:avLst/>
              </a:prstGeom>
              <a:solidFill>
                <a:srgbClr val="FFFFFF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contourW="12700">
                <a:bevelT/>
                <a:contourClr>
                  <a:schemeClr val="accent4">
                    <a:lumMod val="60000"/>
                    <a:lumOff val="4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4329930" y="5572140"/>
                <a:ext cx="4171160" cy="486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3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 notable differences</a:t>
                </a:r>
              </a:p>
            </p:txBody>
          </p:sp>
        </p:grpSp>
      </p:grpSp>
      <p:cxnSp>
        <p:nvCxnSpPr>
          <p:cNvPr id="24" name="直線矢印コネクタ 23"/>
          <p:cNvCxnSpPr/>
          <p:nvPr/>
        </p:nvCxnSpPr>
        <p:spPr>
          <a:xfrm>
            <a:off x="285720" y="5929330"/>
            <a:ext cx="8715436" cy="1588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7643834" y="5929330"/>
            <a:ext cx="1500198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iterations</a:t>
            </a:r>
          </a:p>
        </p:txBody>
      </p:sp>
      <p:sp>
        <p:nvSpPr>
          <p:cNvPr id="26" name="円/楕円 25"/>
          <p:cNvSpPr/>
          <p:nvPr/>
        </p:nvSpPr>
        <p:spPr>
          <a:xfrm>
            <a:off x="1571604" y="5857892"/>
            <a:ext cx="142876" cy="14287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noFill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4500562" y="5857892"/>
            <a:ext cx="142876" cy="14287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noFill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7358082" y="5857892"/>
            <a:ext cx="142876" cy="14287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noFill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G:\Research\MyPapers\SGP09\Final\Picture\lion-dog\lion-smotth.bm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55000" contrast="-70000"/>
          </a:blip>
          <a:srcRect/>
          <a:stretch>
            <a:fillRect/>
          </a:stretch>
        </p:blipFill>
        <p:spPr bwMode="auto">
          <a:xfrm>
            <a:off x="4429125" y="2622772"/>
            <a:ext cx="4071965" cy="3878062"/>
          </a:xfrm>
          <a:prstGeom prst="rect">
            <a:avLst/>
          </a:prstGeom>
          <a:noFill/>
        </p:spPr>
      </p:pic>
      <p:sp>
        <p:nvSpPr>
          <p:cNvPr id="6" name="円/楕円 5"/>
          <p:cNvSpPr/>
          <p:nvPr/>
        </p:nvSpPr>
        <p:spPr>
          <a:xfrm>
            <a:off x="285720" y="2071678"/>
            <a:ext cx="571504" cy="571504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plastic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285720" y="1571612"/>
            <a:ext cx="571504" cy="571504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285720" y="1071546"/>
            <a:ext cx="571504" cy="571504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285720" y="2571744"/>
            <a:ext cx="571504" cy="571504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plastic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Outline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Introduction 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dirty="0" smtClean="0"/>
              <a:t>Algorithm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dirty="0" smtClean="0"/>
              <a:t>Results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Conclusion &amp; Discussion</a:t>
            </a:r>
            <a:endParaRPr kumimoji="1" lang="en-US" altLang="ja-JP" dirty="0" smtClean="0"/>
          </a:p>
          <a:p>
            <a:pPr marL="514350" indent="-514350">
              <a:buFont typeface="+mj-lt"/>
              <a:buAutoNum type="arabicPeriod"/>
            </a:pP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29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Surface Reconstruction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Picture 28" descr="J:\Research\MyPapers\VCSymposium09\cameraReady\Picture\happy_scan-points-vDir-0-55-30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6615" y="832339"/>
            <a:ext cx="2496559" cy="6070229"/>
          </a:xfrm>
          <a:prstGeom prst="rect">
            <a:avLst/>
          </a:prstGeom>
          <a:noFill/>
        </p:spPr>
      </p:pic>
      <p:pic>
        <p:nvPicPr>
          <p:cNvPr id="7" name="Picture 29" descr="J:\Research\MyPapers\VCSymposium09\cameraReady\Picture\happy_scan-points-vDir-0-55-30-large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1353902"/>
            <a:ext cx="2366569" cy="271804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43702" y="687462"/>
            <a:ext cx="2459336" cy="61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750" r="19961" b="11989"/>
          <a:stretch>
            <a:fillRect/>
          </a:stretch>
        </p:blipFill>
        <p:spPr bwMode="auto">
          <a:xfrm>
            <a:off x="4561010" y="1353902"/>
            <a:ext cx="229700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角丸四角形 10"/>
          <p:cNvSpPr/>
          <p:nvPr/>
        </p:nvSpPr>
        <p:spPr>
          <a:xfrm>
            <a:off x="3143240" y="3429000"/>
            <a:ext cx="1307865" cy="857256"/>
          </a:xfrm>
          <a:prstGeom prst="roundRect">
            <a:avLst/>
          </a:prstGeom>
          <a:solidFill>
            <a:srgbClr val="FFFFFF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214678" y="3455259"/>
            <a:ext cx="1214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cloud</a:t>
            </a:r>
            <a:endParaRPr kumimoji="1" lang="ja-JP" altLang="en-US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5286380" y="3402741"/>
            <a:ext cx="1307865" cy="857256"/>
          </a:xfrm>
          <a:prstGeom prst="roundRect">
            <a:avLst/>
          </a:prstGeom>
          <a:solidFill>
            <a:srgbClr val="FFFFFF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357818" y="3429000"/>
            <a:ext cx="1214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mesh</a:t>
            </a:r>
            <a:endParaRPr kumimoji="1" lang="ja-JP" altLang="en-US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4473668" y="3571876"/>
            <a:ext cx="884150" cy="486619"/>
          </a:xfrm>
          <a:prstGeom prst="rightArrow">
            <a:avLst>
              <a:gd name="adj1" fmla="val 50000"/>
              <a:gd name="adj2" fmla="val 76353"/>
            </a:avLst>
          </a:prstGeom>
          <a:gradFill flip="none" rotWithShape="1">
            <a:gsLst>
              <a:gs pos="0">
                <a:srgbClr val="DDEBCF"/>
              </a:gs>
              <a:gs pos="70000">
                <a:srgbClr val="99CCFF"/>
              </a:gs>
              <a:gs pos="85000">
                <a:srgbClr val="0070C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plastic">
            <a:bevelT h="38100"/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角丸四角形 14"/>
          <p:cNvSpPr/>
          <p:nvPr/>
        </p:nvSpPr>
        <p:spPr>
          <a:xfrm>
            <a:off x="2714612" y="4545749"/>
            <a:ext cx="3692795" cy="1989776"/>
          </a:xfrm>
          <a:prstGeom prst="roundRect">
            <a:avLst/>
          </a:prstGeom>
          <a:solidFill>
            <a:srgbClr val="FFFFFF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786050" y="4572008"/>
            <a:ext cx="34290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Explicit</a:t>
            </a:r>
          </a:p>
          <a:p>
            <a:pPr>
              <a:buFont typeface="Arial" pitchFamily="34" charset="0"/>
              <a:buChar char="•"/>
            </a:pPr>
            <a:r>
              <a:rPr kumimoji="1" lang="en-US" altLang="ja-JP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Implicit 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r>
              <a:rPr kumimoji="1" lang="en-US" altLang="ja-JP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Global</a:t>
            </a:r>
          </a:p>
          <a:p>
            <a:pPr lvl="1"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</a:t>
            </a:r>
            <a:endParaRPr kumimoji="1" lang="ja-JP" altLang="en-US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スライド番号プレースホル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円/楕円 5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</a:t>
            </a:r>
            <a:r>
              <a:rPr kumimoji="1" lang="en-US" altLang="ja-JP" dirty="0" smtClean="0"/>
              <a:t>arameters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User’s</a:t>
            </a:r>
            <a:r>
              <a:rPr kumimoji="1" lang="en-US" altLang="ja-JP" dirty="0" smtClean="0"/>
              <a:t> parameter is only accuracy</a:t>
            </a:r>
          </a:p>
          <a:p>
            <a:pPr lvl="1"/>
            <a:r>
              <a:rPr lang="en-US" altLang="ja-JP" dirty="0" smtClean="0"/>
              <a:t>All the others are basically fixed</a:t>
            </a:r>
          </a:p>
          <a:p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pic>
        <p:nvPicPr>
          <p:cNvPr id="3074" name="Picture 2" descr="G:\Research\MyPapers\SGP09\Final\Picture\happy\happy_scan-e0.0025.bmp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6601" y="2000240"/>
            <a:ext cx="1758631" cy="4539723"/>
          </a:xfrm>
          <a:prstGeom prst="rect">
            <a:avLst/>
          </a:prstGeom>
          <a:noFill/>
        </p:spPr>
      </p:pic>
      <p:pic>
        <p:nvPicPr>
          <p:cNvPr id="3075" name="Picture 3" descr="G:\Research\MyPapers\SGP09\Final\Picture\happy\happy_scan-e0.00125.bmp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76864" y="2011926"/>
            <a:ext cx="1752788" cy="4528037"/>
          </a:xfrm>
          <a:prstGeom prst="rect">
            <a:avLst/>
          </a:prstGeom>
          <a:noFill/>
        </p:spPr>
      </p:pic>
      <p:pic>
        <p:nvPicPr>
          <p:cNvPr id="3076" name="Picture 4" descr="G:\Research\MyPapers\SGP09\Final\Picture\happy\happy_scan-e0.01.bmp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072" y="2017767"/>
            <a:ext cx="1758632" cy="4522196"/>
          </a:xfrm>
          <a:prstGeom prst="rect">
            <a:avLst/>
          </a:prstGeom>
          <a:noFill/>
        </p:spPr>
      </p:pic>
      <p:pic>
        <p:nvPicPr>
          <p:cNvPr id="3077" name="Picture 5" descr="G:\Research\MyPapers\SGP09\Final\Picture\happy\happy_scan-e0.005.bmp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6337" y="2006083"/>
            <a:ext cx="1758631" cy="4533880"/>
          </a:xfrm>
          <a:prstGeom prst="rect">
            <a:avLst/>
          </a:prstGeom>
          <a:noFill/>
        </p:spPr>
      </p:pic>
      <p:pic>
        <p:nvPicPr>
          <p:cNvPr id="10" name="図 9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6382526" y="1285860"/>
            <a:ext cx="189738" cy="209169"/>
          </a:xfrm>
          <a:prstGeom prst="rect">
            <a:avLst/>
          </a:prstGeom>
          <a:noFill/>
        </p:spPr>
      </p:pic>
      <p:pic>
        <p:nvPicPr>
          <p:cNvPr id="17" name="図 16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500034" y="6472115"/>
            <a:ext cx="2170744" cy="314471"/>
          </a:xfrm>
          <a:prstGeom prst="rect">
            <a:avLst/>
          </a:prstGeom>
          <a:noFill/>
        </p:spPr>
      </p:pic>
      <p:pic>
        <p:nvPicPr>
          <p:cNvPr id="21" name="図 20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2873798" y="6472115"/>
            <a:ext cx="1557077" cy="314471"/>
          </a:xfrm>
          <a:prstGeom prst="rect">
            <a:avLst/>
          </a:prstGeom>
          <a:noFill/>
        </p:spPr>
      </p:pic>
      <p:pic>
        <p:nvPicPr>
          <p:cNvPr id="22" name="図 21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4874062" y="6495754"/>
            <a:ext cx="1557077" cy="314471"/>
          </a:xfrm>
          <a:prstGeom prst="rect">
            <a:avLst/>
          </a:prstGeom>
          <a:noFill/>
        </p:spPr>
      </p:pic>
      <p:pic>
        <p:nvPicPr>
          <p:cNvPr id="23" name="図 22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6843527" y="6495754"/>
            <a:ext cx="1721500" cy="314471"/>
          </a:xfrm>
          <a:prstGeom prst="rect">
            <a:avLst/>
          </a:prstGeom>
          <a:noFill/>
        </p:spPr>
      </p:pic>
      <p:pic>
        <p:nvPicPr>
          <p:cNvPr id="4" name="Picture 2" descr="J:\Research\MyPapers\SGP09\Final\Picture\happy\happy_scan-e0.00125.bmp"/>
          <p:cNvPicPr>
            <a:picLocks noChangeAspect="1" noChangeArrowheads="1"/>
          </p:cNvPicPr>
          <p:nvPr/>
        </p:nvPicPr>
        <p:blipFill>
          <a:blip r:embed="rId9" cstate="print"/>
          <a:srcRect l="25556" t="12731" r="19444" b="64043"/>
          <a:stretch>
            <a:fillRect/>
          </a:stretch>
        </p:blipFill>
        <p:spPr bwMode="auto">
          <a:xfrm>
            <a:off x="6572264" y="3640066"/>
            <a:ext cx="2000264" cy="218210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3" descr="J:\Research\MyPapers\SGP09\Final\Picture\happy\happy_scan-e0.01.bmp"/>
          <p:cNvPicPr>
            <a:picLocks noChangeAspect="1" noChangeArrowheads="1"/>
          </p:cNvPicPr>
          <p:nvPr/>
        </p:nvPicPr>
        <p:blipFill>
          <a:blip r:embed="rId10" cstate="print"/>
          <a:srcRect l="25637" t="12683" r="19545" b="64061"/>
          <a:stretch>
            <a:fillRect/>
          </a:stretch>
        </p:blipFill>
        <p:spPr bwMode="auto">
          <a:xfrm>
            <a:off x="500034" y="3640066"/>
            <a:ext cx="2000264" cy="218210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4" descr="J:\Research\MyPapers\SGP09\Final\Picture\happy\happy_scan-e0.005.bmp"/>
          <p:cNvPicPr>
            <a:picLocks noChangeAspect="1" noChangeArrowheads="1"/>
          </p:cNvPicPr>
          <p:nvPr/>
        </p:nvPicPr>
        <p:blipFill>
          <a:blip r:embed="rId11" cstate="print"/>
          <a:srcRect l="24917" t="13015" r="20265" b="63789"/>
          <a:stretch>
            <a:fillRect/>
          </a:stretch>
        </p:blipFill>
        <p:spPr bwMode="auto">
          <a:xfrm>
            <a:off x="2554417" y="3640066"/>
            <a:ext cx="2000264" cy="218210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5" descr="J:\Research\MyPapers\SGP09\Final\Picture\happy\happy_scan-e0.0025.bmp"/>
          <p:cNvPicPr>
            <a:picLocks noChangeAspect="1" noChangeArrowheads="1"/>
          </p:cNvPicPr>
          <p:nvPr/>
        </p:nvPicPr>
        <p:blipFill>
          <a:blip r:embed="rId8" cstate="print"/>
          <a:srcRect l="28128" t="12827" r="19545" b="64007"/>
          <a:stretch>
            <a:fillRect/>
          </a:stretch>
        </p:blipFill>
        <p:spPr bwMode="auto">
          <a:xfrm>
            <a:off x="4608800" y="3640066"/>
            <a:ext cx="1909344" cy="218210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16"/>
          <p:cNvGrpSpPr/>
          <p:nvPr/>
        </p:nvGrpSpPr>
        <p:grpSpPr>
          <a:xfrm>
            <a:off x="2571736" y="5929330"/>
            <a:ext cx="4000528" cy="714380"/>
            <a:chOff x="2571736" y="5929330"/>
            <a:chExt cx="4000528" cy="714380"/>
          </a:xfrm>
        </p:grpSpPr>
        <p:sp>
          <p:nvSpPr>
            <p:cNvPr id="16" name="角丸四角形 15"/>
            <p:cNvSpPr/>
            <p:nvPr/>
          </p:nvSpPr>
          <p:spPr>
            <a:xfrm>
              <a:off x="2571736" y="5929330"/>
              <a:ext cx="4000528" cy="714380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2928926" y="5929330"/>
              <a:ext cx="3357586" cy="584775"/>
              <a:chOff x="1928794" y="5643578"/>
              <a:chExt cx="3357586" cy="584775"/>
            </a:xfrm>
          </p:grpSpPr>
          <p:sp>
            <p:nvSpPr>
              <p:cNvPr id="13" name="テキスト ボックス 12"/>
              <p:cNvSpPr txBox="1"/>
              <p:nvPr/>
            </p:nvSpPr>
            <p:spPr>
              <a:xfrm>
                <a:off x="1928794" y="5643578"/>
                <a:ext cx="3357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3200" dirty="0" smtClean="0"/>
                  <a:t>Cost       # supports</a:t>
                </a:r>
                <a:endParaRPr kumimoji="1" lang="ja-JP" altLang="en-US" sz="3200" dirty="0"/>
              </a:p>
            </p:txBody>
          </p:sp>
          <p:pic>
            <p:nvPicPr>
              <p:cNvPr id="14" name="図 13" descr="txp_fig.png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/>
              </a:blip>
              <a:stretch>
                <a:fillRect/>
              </a:stretch>
            </p:blipFill>
            <p:spPr>
              <a:xfrm>
                <a:off x="2928926" y="5857892"/>
                <a:ext cx="285750" cy="189738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6" name="円/楕円 5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Performance</a:t>
            </a:r>
            <a:endParaRPr kumimoji="1" lang="ja-JP" altLang="en-US" dirty="0"/>
          </a:p>
        </p:txBody>
      </p:sp>
      <p:graphicFrame>
        <p:nvGraphicFramePr>
          <p:cNvPr id="7" name="コンテンツ プレースホルダ 6"/>
          <p:cNvGraphicFramePr>
            <a:graphicFrameLocks noGrp="1"/>
          </p:cNvGraphicFramePr>
          <p:nvPr>
            <p:ph idx="1"/>
          </p:nvPr>
        </p:nvGraphicFramePr>
        <p:xfrm>
          <a:off x="250018" y="1545574"/>
          <a:ext cx="8643965" cy="4116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1861"/>
                <a:gridCol w="1673026"/>
                <a:gridCol w="1673026"/>
                <a:gridCol w="1673026"/>
                <a:gridCol w="1673026"/>
              </a:tblGrid>
              <a:tr h="1614156">
                <a:tc rowSpan="2">
                  <a:txBody>
                    <a:bodyPr/>
                    <a:lstStyle/>
                    <a:p>
                      <a:pPr algn="r"/>
                      <a:endParaRPr kumimoji="1" lang="en-US" altLang="ja-JP" sz="28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r"/>
                      <a:endParaRPr kumimoji="1" lang="en-US" altLang="ja-JP" sz="28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r"/>
                      <a:endParaRPr kumimoji="1" lang="en-US" altLang="ja-JP" sz="28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r"/>
                      <a:endParaRPr kumimoji="1" lang="en-US" altLang="ja-JP" sz="12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r"/>
                      <a:r>
                        <a:rPr kumimoji="1" lang="en-US" altLang="ja-JP" sz="2800" b="0" dirty="0" smtClean="0">
                          <a:solidFill>
                            <a:schemeClr val="bg1"/>
                          </a:solidFill>
                        </a:rPr>
                        <a:t>Model</a:t>
                      </a:r>
                    </a:p>
                    <a:p>
                      <a:pPr algn="r"/>
                      <a:r>
                        <a:rPr kumimoji="1" lang="en-US" altLang="ja-JP" sz="1800" b="0" dirty="0" smtClean="0">
                          <a:solidFill>
                            <a:schemeClr val="bg1"/>
                          </a:solidFill>
                        </a:rPr>
                        <a:t># points</a:t>
                      </a:r>
                      <a:endParaRPr kumimoji="1" lang="ja-JP" alt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12212">
                <a:tc vMerge="1">
                  <a:txBody>
                    <a:bodyPr/>
                    <a:lstStyle/>
                    <a:p>
                      <a:pPr algn="r"/>
                      <a:endParaRPr kumimoji="1" lang="ja-JP" alt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Bunny</a:t>
                      </a:r>
                    </a:p>
                    <a:p>
                      <a:pPr algn="ctr"/>
                      <a:r>
                        <a:rPr kumimoji="1" lang="en-US" altLang="ja-JP" sz="18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362K</a:t>
                      </a:r>
                    </a:p>
                    <a:p>
                      <a:pPr algn="ctr"/>
                      <a:r>
                        <a:rPr kumimoji="1" lang="en-US" altLang="ja-JP" sz="18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Buddha rough</a:t>
                      </a:r>
                    </a:p>
                    <a:p>
                      <a:pPr algn="ctr"/>
                      <a:r>
                        <a:rPr kumimoji="1" lang="en-US" altLang="ja-JP" sz="18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3.2M</a:t>
                      </a:r>
                    </a:p>
                    <a:p>
                      <a:pPr algn="ctr"/>
                      <a:r>
                        <a:rPr kumimoji="1" lang="en-US" altLang="ja-JP" sz="18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Buddha precise</a:t>
                      </a:r>
                    </a:p>
                    <a:p>
                      <a:pPr algn="ctr"/>
                      <a:r>
                        <a:rPr kumimoji="1" lang="en-US" altLang="ja-JP" sz="18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3.2M</a:t>
                      </a:r>
                    </a:p>
                    <a:p>
                      <a:pPr algn="ctr"/>
                      <a:r>
                        <a:rPr kumimoji="1" lang="en-US" altLang="ja-JP" sz="18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1.25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Armadillo</a:t>
                      </a:r>
                    </a:p>
                    <a:p>
                      <a:pPr algn="ctr"/>
                      <a:r>
                        <a:rPr kumimoji="1" lang="en-US" altLang="ja-JP" sz="18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2.3M</a:t>
                      </a:r>
                    </a:p>
                    <a:p>
                      <a:pPr algn="ctr"/>
                      <a:r>
                        <a:rPr kumimoji="1" lang="en-US" altLang="ja-JP" sz="18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  <a:endParaRPr kumimoji="1" lang="ja-JP" alt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529181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# supports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176K</a:t>
                      </a:r>
                      <a:endParaRPr kumimoji="1" lang="ja-JP" altLang="en-US" sz="2800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540K</a:t>
                      </a:r>
                      <a:endParaRPr kumimoji="1" lang="ja-JP" altLang="en-US" sz="28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2.94M</a:t>
                      </a:r>
                      <a:endParaRPr kumimoji="1" lang="ja-JP" altLang="en-US" sz="28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7.35M</a:t>
                      </a:r>
                      <a:endParaRPr kumimoji="1" lang="ja-JP" altLang="en-US" sz="28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29181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Time </a:t>
                      </a:r>
                      <a:r>
                        <a:rPr kumimoji="1" lang="en-US" altLang="ja-JP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kumimoji="1" lang="en-US" altLang="ja-JP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min:sec</a:t>
                      </a:r>
                      <a:r>
                        <a:rPr kumimoji="1" lang="en-US" altLang="ja-JP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r>
                        <a:rPr kumimoji="1" lang="en-US" altLang="ja-JP" sz="28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endParaRPr kumimoji="1" lang="ja-JP" altLang="en-US" sz="2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0:51</a:t>
                      </a:r>
                      <a:endParaRPr kumimoji="1" lang="ja-JP" altLang="en-US" sz="1800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3:29 </a:t>
                      </a:r>
                      <a:endParaRPr kumimoji="1" lang="ja-JP" altLang="en-US" sz="28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17:84 </a:t>
                      </a:r>
                      <a:endParaRPr kumimoji="1" lang="ja-JP" altLang="en-US" sz="28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45:52</a:t>
                      </a:r>
                      <a:endParaRPr kumimoji="1" lang="ja-JP" altLang="en-US" sz="28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9181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Peak</a:t>
                      </a:r>
                      <a:r>
                        <a:rPr kumimoji="1" lang="en-US" altLang="ja-JP" sz="28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RAM</a:t>
                      </a:r>
                      <a:endParaRPr kumimoji="1" lang="ja-JP" altLang="en-US" sz="2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74M</a:t>
                      </a:r>
                      <a:endParaRPr kumimoji="1" lang="ja-JP" altLang="en-US" sz="2800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234M</a:t>
                      </a:r>
                      <a:endParaRPr kumimoji="1" lang="ja-JP" altLang="en-US" sz="28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1.23G</a:t>
                      </a:r>
                      <a:endParaRPr kumimoji="1" lang="ja-JP" altLang="en-US" sz="28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3.24G</a:t>
                      </a:r>
                      <a:endParaRPr kumimoji="1" lang="ja-JP" altLang="en-US" sz="28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2050" name="Picture 2" descr="G:\Research\MyPapers\SGP09\Final\Picture\bunny2\bunny_smooth5.bm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1076" y="1563283"/>
            <a:ext cx="1531232" cy="1554160"/>
          </a:xfrm>
          <a:prstGeom prst="rect">
            <a:avLst/>
          </a:prstGeom>
          <a:noFill/>
        </p:spPr>
      </p:pic>
      <p:pic>
        <p:nvPicPr>
          <p:cNvPr id="2052" name="Picture 4" descr="G:\Research\MyPapers\SGP09\Final\Picture\arma2\ours-all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1571612"/>
            <a:ext cx="1340095" cy="1643074"/>
          </a:xfrm>
          <a:prstGeom prst="rect">
            <a:avLst/>
          </a:prstGeom>
          <a:noFill/>
        </p:spPr>
      </p:pic>
      <p:pic>
        <p:nvPicPr>
          <p:cNvPr id="2053" name="Picture 5" descr="G:\Research\MyPapers\SGP09\Final\Picture\happy\happy_scan-e0.0025.bmp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20" t="13515" r="20255" b="65246"/>
          <a:stretch>
            <a:fillRect/>
          </a:stretch>
        </p:blipFill>
        <p:spPr bwMode="auto">
          <a:xfrm>
            <a:off x="3896809" y="1538954"/>
            <a:ext cx="1630882" cy="1630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G:\Research\MyPapers\SGP09\Final\Picture\happy\happy_scan-e0.00125.bmp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03" t="13550" r="19989" b="65157"/>
          <a:stretch>
            <a:fillRect/>
          </a:stretch>
        </p:blipFill>
        <p:spPr bwMode="auto">
          <a:xfrm>
            <a:off x="5573846" y="1547797"/>
            <a:ext cx="1630882" cy="163088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2857488" y="1048392"/>
            <a:ext cx="635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Intel Core2Duo 3.0GHz with 8.0GB RAM</a:t>
            </a:r>
            <a:endParaRPr kumimoji="1" lang="ja-JP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7" name="Picture 3" descr="C:\Users\yukie\Desktop\texclip20090710025319.ep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66790" y="3760212"/>
            <a:ext cx="881070" cy="240292"/>
          </a:xfrm>
          <a:prstGeom prst="rect">
            <a:avLst/>
          </a:prstGeom>
          <a:noFill/>
        </p:spPr>
      </p:pic>
      <p:cxnSp>
        <p:nvCxnSpPr>
          <p:cNvPr id="21" name="直線コネクタ 20"/>
          <p:cNvCxnSpPr/>
          <p:nvPr/>
        </p:nvCxnSpPr>
        <p:spPr>
          <a:xfrm flipV="1">
            <a:off x="2714612" y="1857364"/>
            <a:ext cx="5786478" cy="3429024"/>
          </a:xfrm>
          <a:prstGeom prst="line">
            <a:avLst/>
          </a:prstGeom>
          <a:ln w="381000">
            <a:gradFill>
              <a:gsLst>
                <a:gs pos="0">
                  <a:srgbClr val="000082">
                    <a:alpha val="50000"/>
                  </a:srgbClr>
                </a:gs>
                <a:gs pos="30000">
                  <a:srgbClr val="66008F">
                    <a:alpha val="50000"/>
                  </a:srgbClr>
                </a:gs>
                <a:gs pos="64999">
                  <a:srgbClr val="BA0066">
                    <a:alpha val="50000"/>
                  </a:srgbClr>
                </a:gs>
                <a:gs pos="89999">
                  <a:srgbClr val="FF0000">
                    <a:alpha val="50000"/>
                  </a:srgbClr>
                </a:gs>
                <a:gs pos="100000">
                  <a:srgbClr val="FF8200">
                    <a:alpha val="50000"/>
                  </a:srgbClr>
                </a:gs>
              </a:gsLst>
              <a:lin ang="5400000" scaled="0"/>
            </a:gradFill>
            <a:tailEnd type="arrow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0" h="190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円/楕円 5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Robustness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Noise </a:t>
            </a:r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r>
              <a:rPr kumimoji="1" lang="en-US" altLang="ja-JP" dirty="0" smtClean="0"/>
              <a:t>Normal noise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pic>
        <p:nvPicPr>
          <p:cNvPr id="2054" name="Picture 6" descr="G:\Research\MyPapers\SGP09\Final\Picture\fandisk\fandisk-recon-noise0.5-merge.bm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3321" y="928670"/>
            <a:ext cx="3926397" cy="2343007"/>
          </a:xfrm>
          <a:prstGeom prst="rect">
            <a:avLst/>
          </a:prstGeom>
          <a:noFill/>
        </p:spPr>
      </p:pic>
      <p:pic>
        <p:nvPicPr>
          <p:cNvPr id="2055" name="Picture 7" descr="G:\Research\MyPapers\SGP09\Final\Picture\fandisk\fandisk-recon-noise0.25-merge.bm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5911" y="928670"/>
            <a:ext cx="3820403" cy="2343007"/>
          </a:xfrm>
          <a:prstGeom prst="rect">
            <a:avLst/>
          </a:prstGeom>
          <a:noFill/>
        </p:spPr>
      </p:pic>
      <p:sp>
        <p:nvSpPr>
          <p:cNvPr id="25" name="テキスト ボックス 24"/>
          <p:cNvSpPr txBox="1"/>
          <p:nvPr/>
        </p:nvSpPr>
        <p:spPr>
          <a:xfrm>
            <a:off x="4871509" y="1171502"/>
            <a:ext cx="1200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x 2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428596" y="3643314"/>
            <a:ext cx="3286148" cy="2833136"/>
            <a:chOff x="428596" y="3643314"/>
            <a:chExt cx="3286148" cy="2833136"/>
          </a:xfrm>
        </p:grpSpPr>
        <p:pic>
          <p:nvPicPr>
            <p:cNvPr id="2057" name="Picture 9" descr="G:\Research\MyPapers\SGP09\Final\Picture\risu\risu-point30.bmp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14546" y="3643314"/>
              <a:ext cx="1261694" cy="2071702"/>
            </a:xfrm>
            <a:prstGeom prst="rect">
              <a:avLst/>
            </a:prstGeom>
            <a:noFill/>
          </p:spPr>
        </p:pic>
        <p:pic>
          <p:nvPicPr>
            <p:cNvPr id="2059" name="Picture 11" descr="G:\Research\MyPapers\SGP09\Final\Picture\risu\risu_30.bmp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596" y="3654363"/>
              <a:ext cx="1714512" cy="2822087"/>
            </a:xfrm>
            <a:prstGeom prst="rect">
              <a:avLst/>
            </a:prstGeom>
            <a:noFill/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2285984" y="5643578"/>
              <a:ext cx="1428760" cy="684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Rotated </a:t>
              </a:r>
            </a:p>
            <a:p>
              <a:pPr>
                <a:lnSpc>
                  <a:spcPct val="80000"/>
                </a:lnSpc>
              </a:pPr>
              <a:r>
                <a:rPr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by 30°</a:t>
              </a:r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3857620" y="3564280"/>
            <a:ext cx="5357850" cy="3301119"/>
            <a:chOff x="3857620" y="3564280"/>
            <a:chExt cx="5357850" cy="3301119"/>
          </a:xfrm>
        </p:grpSpPr>
        <p:pic>
          <p:nvPicPr>
            <p:cNvPr id="2056" name="Picture 8" descr="G:\Research\MyPapers\SGP09\Final\Picture\risu\risu_60_ln0.bmp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168152" y="3606142"/>
              <a:ext cx="1714512" cy="2822087"/>
            </a:xfrm>
            <a:prstGeom prst="rect">
              <a:avLst/>
            </a:prstGeom>
            <a:noFill/>
          </p:spPr>
        </p:pic>
        <p:pic>
          <p:nvPicPr>
            <p:cNvPr id="2058" name="Picture 10" descr="G:\Research\MyPapers\SGP09\Final\Picture\risu\risu-point60.bmp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86446" y="3571876"/>
              <a:ext cx="1261694" cy="2071702"/>
            </a:xfrm>
            <a:prstGeom prst="rect">
              <a:avLst/>
            </a:prstGeom>
            <a:noFill/>
          </p:spPr>
        </p:pic>
        <p:pic>
          <p:nvPicPr>
            <p:cNvPr id="2060" name="Picture 12" descr="G:\Research\MyPapers\SGP09\Final\Picture\risu\risu_60.bmp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00496" y="3564280"/>
              <a:ext cx="1714512" cy="2852948"/>
            </a:xfrm>
            <a:prstGeom prst="rect">
              <a:avLst/>
            </a:prstGeom>
            <a:noFill/>
          </p:spPr>
        </p:pic>
        <p:sp>
          <p:nvSpPr>
            <p:cNvPr id="31" name="テキスト ボックス 30"/>
            <p:cNvSpPr txBox="1"/>
            <p:nvPr/>
          </p:nvSpPr>
          <p:spPr>
            <a:xfrm>
              <a:off x="5857884" y="5572140"/>
              <a:ext cx="1214446" cy="684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Rotated</a:t>
              </a:r>
            </a:p>
            <a:p>
              <a:pPr>
                <a:lnSpc>
                  <a:spcPct val="80000"/>
                </a:lnSpc>
              </a:pPr>
              <a:r>
                <a:rPr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by 60°</a:t>
              </a: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715140" y="6458034"/>
              <a:ext cx="2500330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 normal fitting</a:t>
              </a: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3857620" y="6470226"/>
              <a:ext cx="2500330" cy="39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Normal fitting</a:t>
              </a:r>
            </a:p>
          </p:txBody>
        </p:sp>
      </p:grpSp>
      <p:sp>
        <p:nvSpPr>
          <p:cNvPr id="23" name="フリーフォーム 22"/>
          <p:cNvSpPr/>
          <p:nvPr/>
        </p:nvSpPr>
        <p:spPr>
          <a:xfrm>
            <a:off x="2307102" y="6077558"/>
            <a:ext cx="970670" cy="494714"/>
          </a:xfrm>
          <a:custGeom>
            <a:avLst/>
            <a:gdLst>
              <a:gd name="connsiteX0" fmla="*/ 970670 w 970670"/>
              <a:gd name="connsiteY0" fmla="*/ 0 h 494714"/>
              <a:gd name="connsiteX1" fmla="*/ 675249 w 970670"/>
              <a:gd name="connsiteY1" fmla="*/ 422031 h 494714"/>
              <a:gd name="connsiteX2" fmla="*/ 0 w 970670"/>
              <a:gd name="connsiteY2" fmla="*/ 436099 h 49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0670" h="494714">
                <a:moveTo>
                  <a:pt x="970670" y="0"/>
                </a:moveTo>
                <a:cubicBezTo>
                  <a:pt x="903848" y="174674"/>
                  <a:pt x="837027" y="349348"/>
                  <a:pt x="675249" y="422031"/>
                </a:cubicBezTo>
                <a:cubicBezTo>
                  <a:pt x="513471" y="494714"/>
                  <a:pt x="256735" y="465406"/>
                  <a:pt x="0" y="436099"/>
                </a:cubicBezTo>
              </a:path>
            </a:pathLst>
          </a:custGeom>
          <a:ln w="38100">
            <a:solidFill>
              <a:schemeClr val="accent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/>
          <p:cNvSpPr/>
          <p:nvPr/>
        </p:nvSpPr>
        <p:spPr>
          <a:xfrm>
            <a:off x="5889356" y="6245817"/>
            <a:ext cx="418454" cy="449451"/>
          </a:xfrm>
          <a:custGeom>
            <a:avLst/>
            <a:gdLst>
              <a:gd name="connsiteX0" fmla="*/ 418454 w 418454"/>
              <a:gd name="connsiteY0" fmla="*/ 0 h 449451"/>
              <a:gd name="connsiteX1" fmla="*/ 325464 w 418454"/>
              <a:gd name="connsiteY1" fmla="*/ 340963 h 449451"/>
              <a:gd name="connsiteX2" fmla="*/ 0 w 418454"/>
              <a:gd name="connsiteY2" fmla="*/ 449451 h 449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8454" h="449451">
                <a:moveTo>
                  <a:pt x="418454" y="0"/>
                </a:moveTo>
                <a:cubicBezTo>
                  <a:pt x="406830" y="133027"/>
                  <a:pt x="395206" y="266055"/>
                  <a:pt x="325464" y="340963"/>
                </a:cubicBezTo>
                <a:cubicBezTo>
                  <a:pt x="255722" y="415872"/>
                  <a:pt x="127861" y="432661"/>
                  <a:pt x="0" y="449451"/>
                </a:cubicBezTo>
              </a:path>
            </a:pathLst>
          </a:custGeom>
          <a:ln w="38100">
            <a:solidFill>
              <a:schemeClr val="accent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 25"/>
          <p:cNvSpPr/>
          <p:nvPr/>
        </p:nvSpPr>
        <p:spPr>
          <a:xfrm>
            <a:off x="6307810" y="6230319"/>
            <a:ext cx="449451" cy="480447"/>
          </a:xfrm>
          <a:custGeom>
            <a:avLst/>
            <a:gdLst>
              <a:gd name="connsiteX0" fmla="*/ 0 w 449451"/>
              <a:gd name="connsiteY0" fmla="*/ 0 h 480447"/>
              <a:gd name="connsiteX1" fmla="*/ 92990 w 449451"/>
              <a:gd name="connsiteY1" fmla="*/ 309966 h 480447"/>
              <a:gd name="connsiteX2" fmla="*/ 449451 w 449451"/>
              <a:gd name="connsiteY2" fmla="*/ 480447 h 48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451" h="480447">
                <a:moveTo>
                  <a:pt x="0" y="0"/>
                </a:moveTo>
                <a:cubicBezTo>
                  <a:pt x="9041" y="114946"/>
                  <a:pt x="18082" y="229892"/>
                  <a:pt x="92990" y="309966"/>
                </a:cubicBezTo>
                <a:cubicBezTo>
                  <a:pt x="167898" y="390040"/>
                  <a:pt x="308674" y="435243"/>
                  <a:pt x="449451" y="480447"/>
                </a:cubicBezTo>
              </a:path>
            </a:pathLst>
          </a:custGeom>
          <a:ln w="38100">
            <a:solidFill>
              <a:schemeClr val="accent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円/楕円 53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3" name="グループ化 62"/>
          <p:cNvGrpSpPr/>
          <p:nvPr/>
        </p:nvGrpSpPr>
        <p:grpSpPr>
          <a:xfrm>
            <a:off x="6572264" y="1331580"/>
            <a:ext cx="857256" cy="311470"/>
            <a:chOff x="6929454" y="3091812"/>
            <a:chExt cx="1805385" cy="622940"/>
          </a:xfrm>
        </p:grpSpPr>
        <p:sp>
          <p:nvSpPr>
            <p:cNvPr id="64" name="角丸四角形 63"/>
            <p:cNvSpPr/>
            <p:nvPr/>
          </p:nvSpPr>
          <p:spPr>
            <a:xfrm>
              <a:off x="6929454" y="3143248"/>
              <a:ext cx="1504488" cy="571504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7056476" y="3091812"/>
              <a:ext cx="1678363" cy="409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Input</a:t>
              </a:r>
              <a:endParaRPr kumimoji="1"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Comparison	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pic>
        <p:nvPicPr>
          <p:cNvPr id="1026" name="Picture 2" descr="J:\Research\MyPapers\SGP09\Final\Picture\lion-dog\lion-mpu.bm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0" y="1910892"/>
            <a:ext cx="3054920" cy="2946868"/>
          </a:xfrm>
          <a:prstGeom prst="rect">
            <a:avLst/>
          </a:prstGeom>
          <a:noFill/>
        </p:spPr>
      </p:pic>
      <p:pic>
        <p:nvPicPr>
          <p:cNvPr id="1029" name="Picture 5" descr="J:\Research\MyPapers\SGP09\Final\Picture\lion-dog\lion-points.bm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0892" y="-25"/>
            <a:ext cx="1986334" cy="1913001"/>
          </a:xfrm>
          <a:prstGeom prst="rect">
            <a:avLst/>
          </a:prstGeom>
          <a:noFill/>
        </p:spPr>
      </p:pic>
      <p:pic>
        <p:nvPicPr>
          <p:cNvPr id="27" name="Picture 7" descr="J:\Research\MyPapers\SGP09\Final\Picture\lion-dog\lion-smotth.bm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1837600"/>
            <a:ext cx="3049526" cy="3019593"/>
          </a:xfrm>
          <a:prstGeom prst="rect">
            <a:avLst/>
          </a:prstGeom>
          <a:noFill/>
        </p:spPr>
      </p:pic>
      <p:sp>
        <p:nvSpPr>
          <p:cNvPr id="28" name="正方形/長方形 27"/>
          <p:cNvSpPr/>
          <p:nvPr/>
        </p:nvSpPr>
        <p:spPr>
          <a:xfrm>
            <a:off x="8272426" y="2670134"/>
            <a:ext cx="740018" cy="76151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 contourW="12700" prstMaterial="plastic">
            <a:bevelT h="38100"/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6643702" y="3191366"/>
            <a:ext cx="694581" cy="714754"/>
          </a:xfrm>
          <a:prstGeom prst="rect">
            <a:avLst/>
          </a:prstGeom>
          <a:noFill/>
          <a:ln w="38100">
            <a:solidFill>
              <a:srgbClr val="009900"/>
            </a:solidFill>
          </a:ln>
          <a:effectLst/>
          <a:scene3d>
            <a:camera prst="orthographicFront"/>
            <a:lightRig rig="threePt" dir="t"/>
          </a:scene3d>
          <a:sp3d contourW="12700" prstMaterial="plastic">
            <a:bevelT h="38100"/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Picture 4" descr="J:\Research\MyPapers\SGP09\Final\Picture\lion-dog\lion-poisson.bmp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0364" y="1864639"/>
            <a:ext cx="2997809" cy="2993121"/>
          </a:xfrm>
          <a:prstGeom prst="rect">
            <a:avLst/>
          </a:prstGeom>
          <a:noFill/>
        </p:spPr>
      </p:pic>
      <p:sp>
        <p:nvSpPr>
          <p:cNvPr id="25" name="正方形/長方形 24"/>
          <p:cNvSpPr/>
          <p:nvPr/>
        </p:nvSpPr>
        <p:spPr>
          <a:xfrm>
            <a:off x="5283408" y="2671423"/>
            <a:ext cx="740018" cy="76151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 contourW="12700" prstMaterial="plastic">
            <a:bevelT h="38100"/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3761836" y="3200537"/>
            <a:ext cx="694581" cy="714754"/>
          </a:xfrm>
          <a:prstGeom prst="rect">
            <a:avLst/>
          </a:prstGeom>
          <a:noFill/>
          <a:ln w="38100">
            <a:solidFill>
              <a:srgbClr val="009900"/>
            </a:solidFill>
          </a:ln>
          <a:effectLst/>
          <a:scene3d>
            <a:camera prst="orthographicFront"/>
            <a:lightRig rig="threePt" dir="t"/>
          </a:scene3d>
          <a:sp3d contourW="12700" prstMaterial="plastic">
            <a:bevelT h="38100"/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0" name="グループ化 29"/>
          <p:cNvGrpSpPr/>
          <p:nvPr/>
        </p:nvGrpSpPr>
        <p:grpSpPr>
          <a:xfrm>
            <a:off x="2893209" y="428604"/>
            <a:ext cx="1357321" cy="2786081"/>
            <a:chOff x="2341052" y="-83922"/>
            <a:chExt cx="1875993" cy="3703710"/>
          </a:xfrm>
        </p:grpSpPr>
        <p:pic>
          <p:nvPicPr>
            <p:cNvPr id="31" name="Picture 5" descr="J:\Research\MyPapers\SGP09\Final\Picture\lion-dog\lion-poisson-zoom1.bmp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57422" y="-83922"/>
              <a:ext cx="1859623" cy="1859622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  <a:effectLst/>
          </p:spPr>
        </p:pic>
        <p:cxnSp>
          <p:nvCxnSpPr>
            <p:cNvPr id="32" name="直線コネクタ 31"/>
            <p:cNvCxnSpPr/>
            <p:nvPr/>
          </p:nvCxnSpPr>
          <p:spPr>
            <a:xfrm rot="16200000" flipH="1">
              <a:off x="2055968" y="2100500"/>
              <a:ext cx="1804372" cy="1234204"/>
            </a:xfrm>
            <a:prstGeom prst="line">
              <a:avLst/>
            </a:prstGeom>
            <a:ln w="190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グループ化 32"/>
          <p:cNvGrpSpPr/>
          <p:nvPr/>
        </p:nvGrpSpPr>
        <p:grpSpPr>
          <a:xfrm>
            <a:off x="5429258" y="428604"/>
            <a:ext cx="1353837" cy="2714643"/>
            <a:chOff x="6489265" y="857232"/>
            <a:chExt cx="1871184" cy="3608744"/>
          </a:xfrm>
        </p:grpSpPr>
        <p:pic>
          <p:nvPicPr>
            <p:cNvPr id="34" name="Picture 2" descr="J:\Research\MyPapers\SGP09\Final\Picture\lion-dog\lion-smotth-zzom1.bmp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00826" y="857232"/>
              <a:ext cx="1859623" cy="1859622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  <a:effectLst/>
          </p:spPr>
        </p:pic>
        <p:cxnSp>
          <p:nvCxnSpPr>
            <p:cNvPr id="35" name="直線コネクタ 34"/>
            <p:cNvCxnSpPr/>
            <p:nvPr/>
          </p:nvCxnSpPr>
          <p:spPr>
            <a:xfrm rot="16200000" flipH="1">
              <a:off x="6473824" y="2772014"/>
              <a:ext cx="1709403" cy="1678522"/>
            </a:xfrm>
            <a:prstGeom prst="line">
              <a:avLst/>
            </a:prstGeom>
            <a:ln w="190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グループ化 60"/>
          <p:cNvGrpSpPr/>
          <p:nvPr/>
        </p:nvGrpSpPr>
        <p:grpSpPr>
          <a:xfrm>
            <a:off x="285720" y="428604"/>
            <a:ext cx="1428760" cy="2857520"/>
            <a:chOff x="285720" y="428604"/>
            <a:chExt cx="1428760" cy="2857520"/>
          </a:xfrm>
        </p:grpSpPr>
        <p:pic>
          <p:nvPicPr>
            <p:cNvPr id="1027" name="Picture 3" descr="J:\Research\MyPapers\SGP09\Final\Picture\lion-dog\lion-mpu-zoom1.bmp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85720" y="428604"/>
              <a:ext cx="1428760" cy="1428760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</p:spPr>
        </p:pic>
        <p:cxnSp>
          <p:nvCxnSpPr>
            <p:cNvPr id="49" name="直線コネクタ 48"/>
            <p:cNvCxnSpPr/>
            <p:nvPr/>
          </p:nvCxnSpPr>
          <p:spPr>
            <a:xfrm rot="16200000" flipH="1">
              <a:off x="-178627" y="2321711"/>
              <a:ext cx="1428760" cy="500066"/>
            </a:xfrm>
            <a:prstGeom prst="line">
              <a:avLst/>
            </a:prstGeom>
            <a:ln w="1905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正方形/長方形 52"/>
          <p:cNvSpPr/>
          <p:nvPr/>
        </p:nvSpPr>
        <p:spPr>
          <a:xfrm>
            <a:off x="790167" y="3261942"/>
            <a:ext cx="694581" cy="714754"/>
          </a:xfrm>
          <a:prstGeom prst="rect">
            <a:avLst/>
          </a:prstGeom>
          <a:noFill/>
          <a:ln w="38100">
            <a:solidFill>
              <a:srgbClr val="009900"/>
            </a:solidFill>
          </a:ln>
          <a:effectLst/>
          <a:scene3d>
            <a:camera prst="orthographicFront"/>
            <a:lightRig rig="threePt" dir="t"/>
          </a:scene3d>
          <a:sp3d contourW="12700" prstMaterial="plastic">
            <a:bevelT h="38100"/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/>
          <p:cNvSpPr/>
          <p:nvPr/>
        </p:nvSpPr>
        <p:spPr>
          <a:xfrm>
            <a:off x="2360355" y="2700830"/>
            <a:ext cx="740018" cy="76151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 contourW="12700" prstMaterial="plastic">
            <a:bevelT h="38100"/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" name="グループ化 14"/>
          <p:cNvGrpSpPr/>
          <p:nvPr/>
        </p:nvGrpSpPr>
        <p:grpSpPr>
          <a:xfrm>
            <a:off x="3406395" y="4940513"/>
            <a:ext cx="2393536" cy="973410"/>
            <a:chOff x="6929455" y="3143246"/>
            <a:chExt cx="1347292" cy="1764525"/>
          </a:xfrm>
        </p:grpSpPr>
        <p:sp>
          <p:nvSpPr>
            <p:cNvPr id="16" name="角丸四角形 15"/>
            <p:cNvSpPr/>
            <p:nvPr/>
          </p:nvSpPr>
          <p:spPr>
            <a:xfrm>
              <a:off x="6929455" y="3143246"/>
              <a:ext cx="1347292" cy="1764525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7000894" y="3169505"/>
              <a:ext cx="1218251" cy="1684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Poisson surface</a:t>
              </a:r>
            </a:p>
            <a:p>
              <a:pPr>
                <a:lnSpc>
                  <a:spcPct val="80000"/>
                </a:lnSpc>
              </a:pPr>
              <a:r>
                <a:rPr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reconstruction</a:t>
              </a:r>
            </a:p>
            <a:p>
              <a:pPr>
                <a:lnSpc>
                  <a:spcPct val="80000"/>
                </a:lnSpc>
              </a:pPr>
              <a:r>
                <a:rPr lang="en-US" altLang="ja-JP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[</a:t>
              </a:r>
              <a:r>
                <a:rPr lang="en-US" altLang="ja-JP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Kazhdan</a:t>
              </a:r>
              <a:r>
                <a:rPr lang="en-US" altLang="ja-JP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ja-JP" sz="20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et al.</a:t>
              </a:r>
              <a:r>
                <a:rPr lang="en-US" altLang="ja-JP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06]</a:t>
              </a:r>
              <a:endPara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428596" y="5210858"/>
            <a:ext cx="2134030" cy="749286"/>
            <a:chOff x="6929453" y="3143248"/>
            <a:chExt cx="1892660" cy="1873172"/>
          </a:xfrm>
        </p:grpSpPr>
        <p:sp>
          <p:nvSpPr>
            <p:cNvPr id="59" name="角丸四角形 58"/>
            <p:cNvSpPr/>
            <p:nvPr/>
          </p:nvSpPr>
          <p:spPr>
            <a:xfrm>
              <a:off x="6929455" y="3143248"/>
              <a:ext cx="1796941" cy="1873172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6929453" y="3312379"/>
              <a:ext cx="1892660" cy="1600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MPU</a:t>
              </a:r>
            </a:p>
            <a:p>
              <a:pPr>
                <a:lnSpc>
                  <a:spcPct val="80000"/>
                </a:lnSpc>
              </a:pPr>
              <a:r>
                <a:rPr lang="en-US" altLang="ja-JP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[</a:t>
              </a:r>
              <a:r>
                <a:rPr lang="en-US" altLang="ja-JP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Ohtake</a:t>
              </a:r>
              <a:r>
                <a:rPr lang="en-US" altLang="ja-JP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ja-JP" sz="20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et al.</a:t>
              </a:r>
              <a:r>
                <a:rPr lang="en-US" altLang="ja-JP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03]</a:t>
              </a:r>
              <a:endParaRPr kumimoji="1"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6643699" y="5170004"/>
            <a:ext cx="2138273" cy="473575"/>
            <a:chOff x="6929454" y="3095534"/>
            <a:chExt cx="1736377" cy="629553"/>
          </a:xfrm>
        </p:grpSpPr>
        <p:sp>
          <p:nvSpPr>
            <p:cNvPr id="19" name="角丸四角形 18"/>
            <p:cNvSpPr/>
            <p:nvPr/>
          </p:nvSpPr>
          <p:spPr>
            <a:xfrm>
              <a:off x="6929454" y="3143248"/>
              <a:ext cx="1727467" cy="571504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987467" y="3095534"/>
              <a:ext cx="1678364" cy="62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Our approach</a:t>
              </a:r>
              <a:endPara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6" name="グループ化 35"/>
          <p:cNvGrpSpPr/>
          <p:nvPr/>
        </p:nvGrpSpPr>
        <p:grpSpPr>
          <a:xfrm>
            <a:off x="4374827" y="3429000"/>
            <a:ext cx="1582280" cy="3143272"/>
            <a:chOff x="2571736" y="2151748"/>
            <a:chExt cx="2186917" cy="4178548"/>
          </a:xfrm>
        </p:grpSpPr>
        <p:pic>
          <p:nvPicPr>
            <p:cNvPr id="37" name="Picture 6" descr="J:\Research\MyPapers\SGP09\Final\Picture\lion-dog\lion-poisson-zoom2.bmp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71736" y="4143380"/>
              <a:ext cx="2186917" cy="218691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</p:pic>
        <p:cxnSp>
          <p:nvCxnSpPr>
            <p:cNvPr id="38" name="直線コネクタ 37"/>
            <p:cNvCxnSpPr/>
            <p:nvPr/>
          </p:nvCxnSpPr>
          <p:spPr>
            <a:xfrm rot="5400000">
              <a:off x="2205862" y="2517622"/>
              <a:ext cx="1991632" cy="125988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グループ化 61"/>
          <p:cNvGrpSpPr/>
          <p:nvPr/>
        </p:nvGrpSpPr>
        <p:grpSpPr>
          <a:xfrm>
            <a:off x="1357290" y="3429000"/>
            <a:ext cx="1643074" cy="3143272"/>
            <a:chOff x="1785918" y="3357562"/>
            <a:chExt cx="1643074" cy="3143272"/>
          </a:xfrm>
        </p:grpSpPr>
        <p:cxnSp>
          <p:nvCxnSpPr>
            <p:cNvPr id="55" name="直線コネクタ 54"/>
            <p:cNvCxnSpPr/>
            <p:nvPr/>
          </p:nvCxnSpPr>
          <p:spPr>
            <a:xfrm rot="5400000">
              <a:off x="1536891" y="3606589"/>
              <a:ext cx="1498186" cy="10001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 descr="J:\Research\MyPapers\SGP09\Final\Picture\lion-dog\lion-mpu-zoom2.bmp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785918" y="4857760"/>
              <a:ext cx="1643074" cy="164307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</p:pic>
      </p:grpSp>
      <p:grpSp>
        <p:nvGrpSpPr>
          <p:cNvPr id="39" name="グループ化 38"/>
          <p:cNvGrpSpPr/>
          <p:nvPr/>
        </p:nvGrpSpPr>
        <p:grpSpPr>
          <a:xfrm>
            <a:off x="7331573" y="3429000"/>
            <a:ext cx="1569571" cy="3143271"/>
            <a:chOff x="6702952" y="2121996"/>
            <a:chExt cx="2169351" cy="4178546"/>
          </a:xfrm>
        </p:grpSpPr>
        <p:pic>
          <p:nvPicPr>
            <p:cNvPr id="40" name="Picture 3" descr="J:\Research\MyPapers\SGP09\Final\Picture\lion-dog\lion-smotth-zzom2.bmp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5140" y="4143380"/>
              <a:ext cx="2157163" cy="215716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</p:pic>
        <p:cxnSp>
          <p:nvCxnSpPr>
            <p:cNvPr id="41" name="直線コネクタ 40"/>
            <p:cNvCxnSpPr/>
            <p:nvPr/>
          </p:nvCxnSpPr>
          <p:spPr>
            <a:xfrm rot="5400000">
              <a:off x="6352368" y="2472580"/>
              <a:ext cx="2021385" cy="132021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5" grpId="0" animBg="1"/>
      <p:bldP spid="26" grpId="0" animBg="1"/>
      <p:bldP spid="53" grpId="0" animBg="1"/>
      <p:bldP spid="5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G:\Research\MyPapers\SGP09\Final\Picture\arma2\po11-all-ViewDir310-275-170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156255" y="1910538"/>
            <a:ext cx="5572141" cy="4322783"/>
          </a:xfrm>
          <a:prstGeom prst="rect">
            <a:avLst/>
          </a:prstGeom>
          <a:noFill/>
        </p:spPr>
      </p:pic>
      <p:pic>
        <p:nvPicPr>
          <p:cNvPr id="1030" name="Picture 6" descr="G:\Research\MyPapers\SGP09\Final\Picture\arma2\ours-all-ViewDir310-275-170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4027877" y="1741878"/>
            <a:ext cx="5871984" cy="4360261"/>
          </a:xfrm>
          <a:prstGeom prst="rect">
            <a:avLst/>
          </a:prstGeom>
          <a:noFill/>
        </p:spPr>
      </p:pic>
      <p:sp>
        <p:nvSpPr>
          <p:cNvPr id="27" name="円/楕円 26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6" name="グループ化 15"/>
          <p:cNvGrpSpPr/>
          <p:nvPr/>
        </p:nvGrpSpPr>
        <p:grpSpPr>
          <a:xfrm>
            <a:off x="214282" y="3892534"/>
            <a:ext cx="3571900" cy="965226"/>
            <a:chOff x="571472" y="4535476"/>
            <a:chExt cx="3571900" cy="1250978"/>
          </a:xfrm>
        </p:grpSpPr>
        <p:sp>
          <p:nvSpPr>
            <p:cNvPr id="15" name="角丸四角形 14"/>
            <p:cNvSpPr/>
            <p:nvPr/>
          </p:nvSpPr>
          <p:spPr>
            <a:xfrm>
              <a:off x="571472" y="4535476"/>
              <a:ext cx="2571770" cy="1250978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54340" y="4643446"/>
              <a:ext cx="3489032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Poisson surface </a:t>
              </a:r>
            </a:p>
            <a:p>
              <a:pPr>
                <a:lnSpc>
                  <a:spcPct val="80000"/>
                </a:lnSpc>
              </a:pPr>
              <a:r>
                <a:rPr lang="en-US" altLang="ja-JP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reconstruction</a:t>
              </a: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Comparison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pic>
        <p:nvPicPr>
          <p:cNvPr id="3074" name="Picture 2" descr="J:\Research\MyPapers\SGP09\Final\Picture\arma2\arma-hand-po.bmp"/>
          <p:cNvPicPr>
            <a:picLocks noChangeAspect="1" noChangeArrowheads="1"/>
          </p:cNvPicPr>
          <p:nvPr/>
        </p:nvPicPr>
        <p:blipFill>
          <a:blip r:embed="rId5" cstate="print"/>
          <a:srcRect l="12800" b="2601"/>
          <a:stretch>
            <a:fillRect/>
          </a:stretch>
        </p:blipFill>
        <p:spPr bwMode="auto">
          <a:xfrm rot="17654305">
            <a:off x="1462226" y="577266"/>
            <a:ext cx="2105543" cy="4098320"/>
          </a:xfrm>
          <a:prstGeom prst="rect">
            <a:avLst/>
          </a:prstGeom>
          <a:noFill/>
          <a:ln w="38100">
            <a:solidFill>
              <a:srgbClr val="0099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5" name="Picture 3" descr="J:\Research\MyPapers\SGP09\Final\Picture\arma2\arma-hand-our.bmp"/>
          <p:cNvPicPr>
            <a:picLocks noChangeAspect="1" noChangeArrowheads="1"/>
          </p:cNvPicPr>
          <p:nvPr/>
        </p:nvPicPr>
        <p:blipFill>
          <a:blip r:embed="rId6" cstate="print"/>
          <a:srcRect l="15203" r="3972" b="2140"/>
          <a:stretch>
            <a:fillRect/>
          </a:stretch>
        </p:blipFill>
        <p:spPr bwMode="auto">
          <a:xfrm rot="17654305">
            <a:off x="5596612" y="483546"/>
            <a:ext cx="2155662" cy="4117716"/>
          </a:xfrm>
          <a:prstGeom prst="rect">
            <a:avLst/>
          </a:prstGeom>
          <a:noFill/>
          <a:ln w="38100">
            <a:solidFill>
              <a:srgbClr val="0099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8" name="グループ化 17"/>
          <p:cNvGrpSpPr/>
          <p:nvPr/>
        </p:nvGrpSpPr>
        <p:grpSpPr>
          <a:xfrm>
            <a:off x="4857752" y="4196552"/>
            <a:ext cx="2000264" cy="642942"/>
            <a:chOff x="5214942" y="4572008"/>
            <a:chExt cx="2000264" cy="642942"/>
          </a:xfrm>
        </p:grpSpPr>
        <p:sp>
          <p:nvSpPr>
            <p:cNvPr id="17" name="角丸四角形 16"/>
            <p:cNvSpPr/>
            <p:nvPr/>
          </p:nvSpPr>
          <p:spPr>
            <a:xfrm>
              <a:off x="5214942" y="4572008"/>
              <a:ext cx="2000264" cy="642942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258624" y="4681190"/>
              <a:ext cx="1956582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Our method</a:t>
              </a:r>
            </a:p>
          </p:txBody>
        </p:sp>
      </p:grpSp>
      <p:pic>
        <p:nvPicPr>
          <p:cNvPr id="1026" name="Picture 2" descr="G:\Research\MyPapers\SGP09\Final\Picture\arma2\arma-face-po.bmp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1406" y="3924183"/>
            <a:ext cx="2432505" cy="286240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7" name="Picture 3" descr="G:\Research\MyPapers\SGP09\Final\Picture\arma2\arma-face-our.bmp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500530" y="3913435"/>
            <a:ext cx="2428923" cy="287315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円/楕円 39"/>
          <p:cNvSpPr/>
          <p:nvPr/>
        </p:nvSpPr>
        <p:spPr>
          <a:xfrm>
            <a:off x="500034" y="1071546"/>
            <a:ext cx="3000396" cy="578645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  <a:effectLst/>
          <a:scene3d>
            <a:camera prst="orthographicFront"/>
            <a:lightRig rig="threePt" dir="t"/>
          </a:scene3d>
          <a:sp3d prstMaterial="plastic"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/>
        </p:nvSpPr>
        <p:spPr>
          <a:xfrm>
            <a:off x="5643570" y="1071546"/>
            <a:ext cx="3000396" cy="5786454"/>
          </a:xfrm>
          <a:prstGeom prst="ellipse">
            <a:avLst/>
          </a:prstGeom>
          <a:solidFill>
            <a:srgbClr val="CCFF99"/>
          </a:solidFill>
          <a:ln w="38100">
            <a:noFill/>
          </a:ln>
          <a:effectLst/>
          <a:scene3d>
            <a:camera prst="orthographicFront"/>
            <a:lightRig rig="threePt" dir="t"/>
          </a:scene3d>
          <a:sp3d prstMaterial="plastic"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Comparison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pic>
        <p:nvPicPr>
          <p:cNvPr id="2050" name="Picture 2" descr="G:\Research\MyPapers\SGP09\Final\Picture\dragon_scan-downSample\dragon_scan-downsample-10-0.5_9e-4_9_7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2720" y="784107"/>
            <a:ext cx="3511386" cy="2571768"/>
          </a:xfrm>
          <a:prstGeom prst="rect">
            <a:avLst/>
          </a:prstGeom>
          <a:noFill/>
        </p:spPr>
      </p:pic>
      <p:pic>
        <p:nvPicPr>
          <p:cNvPr id="2057" name="Picture 9" descr="G:\Research\MyPapers\SGP09\Final\Picture\dragon_scan-downSample\dragon_scan-downsample-10-0.5_1e-3_9_7Poisson-d11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860239"/>
            <a:ext cx="3260821" cy="2495207"/>
          </a:xfrm>
          <a:prstGeom prst="rect">
            <a:avLst/>
          </a:prstGeom>
          <a:noFill/>
        </p:spPr>
      </p:pic>
      <p:pic>
        <p:nvPicPr>
          <p:cNvPr id="2054" name="Picture 6" descr="G:\Research\MyPapers\SGP09\Final\Picture\dragon_scan-downSample\dragon_scan-downSmpleTail10-0.5-P11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113758">
            <a:off x="521336" y="3620711"/>
            <a:ext cx="2636063" cy="2808685"/>
          </a:xfrm>
          <a:prstGeom prst="rect">
            <a:avLst/>
          </a:prstGeom>
          <a:noFill/>
        </p:spPr>
      </p:pic>
      <p:pic>
        <p:nvPicPr>
          <p:cNvPr id="2052" name="Picture 4" descr="G:\Research\MyPapers\SGP09\Final\Picture\dragon_scan-downSample\dragon_scan-downSmpleTail10-0.5-e1.e-003-p9.-n7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113758">
            <a:off x="5850641" y="3340202"/>
            <a:ext cx="2650449" cy="3089194"/>
          </a:xfrm>
          <a:prstGeom prst="rect">
            <a:avLst/>
          </a:prstGeom>
          <a:noFill/>
        </p:spPr>
      </p:pic>
      <p:cxnSp>
        <p:nvCxnSpPr>
          <p:cNvPr id="24" name="直線コネクタ 23"/>
          <p:cNvCxnSpPr/>
          <p:nvPr/>
        </p:nvCxnSpPr>
        <p:spPr>
          <a:xfrm>
            <a:off x="285720" y="3500438"/>
            <a:ext cx="8572528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グループ化 24"/>
          <p:cNvGrpSpPr/>
          <p:nvPr/>
        </p:nvGrpSpPr>
        <p:grpSpPr>
          <a:xfrm>
            <a:off x="142844" y="6321426"/>
            <a:ext cx="5143536" cy="536598"/>
            <a:chOff x="571472" y="4564052"/>
            <a:chExt cx="3571900" cy="536598"/>
          </a:xfrm>
        </p:grpSpPr>
        <p:sp>
          <p:nvSpPr>
            <p:cNvPr id="26" name="角丸四角形 25"/>
            <p:cNvSpPr/>
            <p:nvPr/>
          </p:nvSpPr>
          <p:spPr>
            <a:xfrm>
              <a:off x="571472" y="4564052"/>
              <a:ext cx="3423071" cy="536598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654340" y="4600582"/>
              <a:ext cx="3489032" cy="445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Poisson surface reconstruction</a:t>
              </a:r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6572264" y="6330559"/>
            <a:ext cx="2000264" cy="518332"/>
            <a:chOff x="5214942" y="4572008"/>
            <a:chExt cx="2000264" cy="642942"/>
          </a:xfrm>
        </p:grpSpPr>
        <p:sp>
          <p:nvSpPr>
            <p:cNvPr id="29" name="角丸四角形 28"/>
            <p:cNvSpPr/>
            <p:nvPr/>
          </p:nvSpPr>
          <p:spPr>
            <a:xfrm>
              <a:off x="5214942" y="4572008"/>
              <a:ext cx="2000264" cy="642942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5258624" y="4645744"/>
              <a:ext cx="1956582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Our method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3143240" y="1500174"/>
            <a:ext cx="2495681" cy="1785950"/>
            <a:chOff x="3143240" y="1500174"/>
            <a:chExt cx="2495681" cy="1785950"/>
          </a:xfrm>
        </p:grpSpPr>
        <p:pic>
          <p:nvPicPr>
            <p:cNvPr id="2056" name="Picture 8" descr="G:\Research\MyPapers\SGP09\Final\Picture\dragon_scan-downSample\dragon_scan-downsample-10-0.5.npts.pn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43240" y="1500174"/>
              <a:ext cx="2405031" cy="1742879"/>
            </a:xfrm>
            <a:prstGeom prst="rect">
              <a:avLst/>
            </a:prstGeom>
            <a:noFill/>
          </p:spPr>
        </p:pic>
        <p:sp>
          <p:nvSpPr>
            <p:cNvPr id="31" name="円/楕円 30"/>
            <p:cNvSpPr/>
            <p:nvPr/>
          </p:nvSpPr>
          <p:spPr>
            <a:xfrm>
              <a:off x="4638789" y="1500174"/>
              <a:ext cx="1000132" cy="17859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  <a:scene3d>
              <a:camera prst="orthographicFront"/>
              <a:lightRig rig="threePt" dir="t"/>
            </a:scene3d>
            <a:sp3d contourW="12700" prstMaterial="plastic">
              <a:bevelT h="38100"/>
              <a:contourClr>
                <a:schemeClr val="accent4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3" name="グループ化 32"/>
          <p:cNvGrpSpPr/>
          <p:nvPr/>
        </p:nvGrpSpPr>
        <p:grpSpPr>
          <a:xfrm>
            <a:off x="3539005" y="3834163"/>
            <a:ext cx="2318879" cy="2380919"/>
            <a:chOff x="3467567" y="3490269"/>
            <a:chExt cx="2318879" cy="2380919"/>
          </a:xfrm>
        </p:grpSpPr>
        <p:pic>
          <p:nvPicPr>
            <p:cNvPr id="2051" name="Picture 3" descr="G:\Research\MyPapers\SGP09\Final\Picture\dragon_scan-downSample\dragon_scan-downSmpleTail10-0.5.pn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113758">
              <a:off x="3467567" y="3490269"/>
              <a:ext cx="2100811" cy="2380919"/>
            </a:xfrm>
            <a:prstGeom prst="rect">
              <a:avLst/>
            </a:prstGeom>
            <a:noFill/>
          </p:spPr>
        </p:pic>
        <p:sp>
          <p:nvSpPr>
            <p:cNvPr id="32" name="円/楕円 31"/>
            <p:cNvSpPr/>
            <p:nvPr/>
          </p:nvSpPr>
          <p:spPr>
            <a:xfrm>
              <a:off x="4929190" y="3571876"/>
              <a:ext cx="857256" cy="15716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  <a:scene3d>
              <a:camera prst="orthographicFront"/>
              <a:lightRig rig="threePt" dir="t"/>
            </a:scene3d>
            <a:sp3d contourW="12700" prstMaterial="plastic">
              <a:bevelT h="38100"/>
              <a:contourClr>
                <a:schemeClr val="accent4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055" name="Picture 7" descr="G:\Research\MyPapers\SGP09\Final\Picture\dragon_scan-downSample\dragon_scan-downSmpleTail10-0.5-P11-foot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228573" y="4071942"/>
            <a:ext cx="2554667" cy="27146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3" name="Picture 5" descr="G:\Research\MyPapers\SGP09\Final\Picture\dragon_scan-downSample\dragon_scan-downSmpleTail10-0.5-e1.e-003-p9.-n7-foot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500826" y="4084468"/>
            <a:ext cx="2551732" cy="270209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6" name="テキスト ボックス 35"/>
          <p:cNvSpPr txBox="1"/>
          <p:nvPr/>
        </p:nvSpPr>
        <p:spPr>
          <a:xfrm>
            <a:off x="4143372" y="3500438"/>
            <a:ext cx="1143008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Sparse</a:t>
            </a:r>
          </a:p>
        </p:txBody>
      </p:sp>
      <p:sp>
        <p:nvSpPr>
          <p:cNvPr id="37" name="フリーフォーム 36"/>
          <p:cNvSpPr/>
          <p:nvPr/>
        </p:nvSpPr>
        <p:spPr>
          <a:xfrm>
            <a:off x="5229225" y="3114675"/>
            <a:ext cx="290512" cy="614362"/>
          </a:xfrm>
          <a:custGeom>
            <a:avLst/>
            <a:gdLst>
              <a:gd name="connsiteX0" fmla="*/ 0 w 290512"/>
              <a:gd name="connsiteY0" fmla="*/ 614362 h 614362"/>
              <a:gd name="connsiteX1" fmla="*/ 257175 w 290512"/>
              <a:gd name="connsiteY1" fmla="*/ 457200 h 614362"/>
              <a:gd name="connsiteX2" fmla="*/ 200025 w 290512"/>
              <a:gd name="connsiteY2" fmla="*/ 0 h 61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512" h="614362">
                <a:moveTo>
                  <a:pt x="0" y="614362"/>
                </a:moveTo>
                <a:cubicBezTo>
                  <a:pt x="111919" y="586978"/>
                  <a:pt x="223838" y="559594"/>
                  <a:pt x="257175" y="457200"/>
                </a:cubicBezTo>
                <a:cubicBezTo>
                  <a:pt x="290512" y="354806"/>
                  <a:pt x="245268" y="177403"/>
                  <a:pt x="200025" y="0"/>
                </a:cubicBezTo>
              </a:path>
            </a:pathLst>
          </a:custGeom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フリーフォーム 37"/>
          <p:cNvSpPr/>
          <p:nvPr/>
        </p:nvSpPr>
        <p:spPr>
          <a:xfrm>
            <a:off x="5143504" y="3729038"/>
            <a:ext cx="314325" cy="257175"/>
          </a:xfrm>
          <a:custGeom>
            <a:avLst/>
            <a:gdLst>
              <a:gd name="connsiteX0" fmla="*/ 0 w 314325"/>
              <a:gd name="connsiteY0" fmla="*/ 0 h 257175"/>
              <a:gd name="connsiteX1" fmla="*/ 214313 w 314325"/>
              <a:gd name="connsiteY1" fmla="*/ 42863 h 257175"/>
              <a:gd name="connsiteX2" fmla="*/ 314325 w 314325"/>
              <a:gd name="connsiteY2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4325" h="257175">
                <a:moveTo>
                  <a:pt x="0" y="0"/>
                </a:moveTo>
                <a:cubicBezTo>
                  <a:pt x="80963" y="0"/>
                  <a:pt x="161926" y="1"/>
                  <a:pt x="214313" y="42863"/>
                </a:cubicBezTo>
                <a:cubicBezTo>
                  <a:pt x="266700" y="85725"/>
                  <a:pt x="290512" y="171450"/>
                  <a:pt x="314325" y="257175"/>
                </a:cubicBezTo>
              </a:path>
            </a:pathLst>
          </a:custGeom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円/楕円 27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Surfaces’ Properties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Extending in the tangential directions</a:t>
            </a:r>
            <a:endParaRPr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pic>
        <p:nvPicPr>
          <p:cNvPr id="3075" name="Picture 3" descr="G:\Research\MyPapers\SGP09\Final\Picture\oct\oct_poisson.bm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0298" y="2000240"/>
            <a:ext cx="3766304" cy="3587416"/>
          </a:xfrm>
          <a:prstGeom prst="rect">
            <a:avLst/>
          </a:prstGeom>
          <a:noFill/>
        </p:spPr>
      </p:pic>
      <p:pic>
        <p:nvPicPr>
          <p:cNvPr id="3076" name="Picture 4" descr="G:\Research\MyPapers\SGP09\Final\Picture\oct\oct_mesh.bm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06" y="1571612"/>
            <a:ext cx="3059729" cy="3055114"/>
          </a:xfrm>
          <a:prstGeom prst="rect">
            <a:avLst/>
          </a:prstGeom>
          <a:noFill/>
        </p:spPr>
      </p:pic>
      <p:pic>
        <p:nvPicPr>
          <p:cNvPr id="3077" name="Picture 5" descr="G:\Research\MyPapers\SGP09\Final\Picture\oct\oct_our.bm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19755" y="1857364"/>
            <a:ext cx="3624245" cy="3472541"/>
          </a:xfrm>
          <a:prstGeom prst="rect">
            <a:avLst/>
          </a:prstGeom>
          <a:noFill/>
        </p:spPr>
      </p:pic>
      <p:pic>
        <p:nvPicPr>
          <p:cNvPr id="3074" name="Picture 2" descr="G:\Research\MyPapers\SGP09\Final\Picture\oct\oct_points.bmp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4286256"/>
            <a:ext cx="2567667" cy="2643206"/>
          </a:xfrm>
          <a:prstGeom prst="rect">
            <a:avLst/>
          </a:prstGeom>
          <a:noFill/>
        </p:spPr>
      </p:pic>
      <p:sp>
        <p:nvSpPr>
          <p:cNvPr id="12" name="上矢印 11"/>
          <p:cNvSpPr/>
          <p:nvPr/>
        </p:nvSpPr>
        <p:spPr>
          <a:xfrm rot="10800000">
            <a:off x="428596" y="4000504"/>
            <a:ext cx="428628" cy="714380"/>
          </a:xfrm>
          <a:prstGeom prst="upArrow">
            <a:avLst>
              <a:gd name="adj1" fmla="val 50000"/>
              <a:gd name="adj2" fmla="val 64628"/>
            </a:avLst>
          </a:prstGeom>
          <a:gradFill flip="none" rotWithShape="1">
            <a:gsLst>
              <a:gs pos="0">
                <a:srgbClr val="DDEBCF"/>
              </a:gs>
              <a:gs pos="70000">
                <a:srgbClr val="99CCFF"/>
              </a:gs>
              <a:gs pos="85000">
                <a:srgbClr val="0070C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plastic">
            <a:bevelT h="38100"/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/>
          <p:cNvCxnSpPr/>
          <p:nvPr/>
        </p:nvCxnSpPr>
        <p:spPr>
          <a:xfrm rot="16200000" flipV="1">
            <a:off x="7072330" y="3000372"/>
            <a:ext cx="785818" cy="71438"/>
          </a:xfrm>
          <a:prstGeom prst="line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8001024" y="3857628"/>
            <a:ext cx="642942" cy="71438"/>
          </a:xfrm>
          <a:prstGeom prst="line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rot="10800000" flipV="1">
            <a:off x="6643702" y="3929066"/>
            <a:ext cx="571504" cy="428628"/>
          </a:xfrm>
          <a:prstGeom prst="line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/>
          <p:cNvGrpSpPr/>
          <p:nvPr/>
        </p:nvGrpSpPr>
        <p:grpSpPr>
          <a:xfrm>
            <a:off x="3071802" y="5357826"/>
            <a:ext cx="2857520" cy="928694"/>
            <a:chOff x="571472" y="4564052"/>
            <a:chExt cx="3571900" cy="536598"/>
          </a:xfrm>
        </p:grpSpPr>
        <p:sp>
          <p:nvSpPr>
            <p:cNvPr id="20" name="角丸四角形 19"/>
            <p:cNvSpPr/>
            <p:nvPr/>
          </p:nvSpPr>
          <p:spPr>
            <a:xfrm>
              <a:off x="571472" y="4564052"/>
              <a:ext cx="3423071" cy="536598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654340" y="4600582"/>
              <a:ext cx="3489032" cy="445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Poisson surface reconstruction</a:t>
              </a:r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6572264" y="5563007"/>
            <a:ext cx="2000264" cy="518332"/>
            <a:chOff x="5214942" y="4572008"/>
            <a:chExt cx="2000264" cy="642942"/>
          </a:xfrm>
        </p:grpSpPr>
        <p:sp>
          <p:nvSpPr>
            <p:cNvPr id="23" name="角丸四角形 22"/>
            <p:cNvSpPr/>
            <p:nvPr/>
          </p:nvSpPr>
          <p:spPr>
            <a:xfrm>
              <a:off x="5214942" y="4572008"/>
              <a:ext cx="2000264" cy="642942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5258624" y="4645744"/>
              <a:ext cx="1956582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Our method</a:t>
              </a: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2071671" y="6357958"/>
            <a:ext cx="1785949" cy="500042"/>
            <a:chOff x="2214547" y="6391413"/>
            <a:chExt cx="1785949" cy="500042"/>
          </a:xfrm>
        </p:grpSpPr>
        <p:sp>
          <p:nvSpPr>
            <p:cNvPr id="25" name="角丸四角形 24"/>
            <p:cNvSpPr/>
            <p:nvPr/>
          </p:nvSpPr>
          <p:spPr>
            <a:xfrm>
              <a:off x="2214547" y="6391413"/>
              <a:ext cx="1785949" cy="500042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2243122" y="6462851"/>
              <a:ext cx="1742268" cy="39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Input points</a:t>
              </a:r>
            </a:p>
          </p:txBody>
        </p:sp>
      </p:grpSp>
      <p:sp>
        <p:nvSpPr>
          <p:cNvPr id="27" name="角丸四角形 26"/>
          <p:cNvSpPr/>
          <p:nvPr/>
        </p:nvSpPr>
        <p:spPr>
          <a:xfrm>
            <a:off x="1643042" y="4071942"/>
            <a:ext cx="1357321" cy="500066"/>
          </a:xfrm>
          <a:prstGeom prst="roundRect">
            <a:avLst/>
          </a:prstGeom>
          <a:solidFill>
            <a:srgbClr val="FFFFFF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86724" y="4143380"/>
            <a:ext cx="1742268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(Octant)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円/楕円 5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New </a:t>
            </a:r>
            <a:r>
              <a:rPr lang="en-US" altLang="ja-JP" dirty="0" smtClean="0">
                <a:solidFill>
                  <a:srgbClr val="009900"/>
                </a:solidFill>
              </a:rPr>
              <a:t>differential operators</a:t>
            </a:r>
            <a:r>
              <a:rPr lang="en-US" altLang="ja-JP" dirty="0" smtClean="0"/>
              <a:t> for a spherical cover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pPr>
              <a:buClr>
                <a:srgbClr val="000000"/>
              </a:buClr>
            </a:pPr>
            <a:r>
              <a:rPr lang="en-US" altLang="ja-JP" dirty="0" smtClean="0">
                <a:solidFill>
                  <a:srgbClr val="FF0000"/>
                </a:solidFill>
              </a:rPr>
              <a:t>Detail-preserving</a:t>
            </a:r>
            <a:r>
              <a:rPr lang="en-US" altLang="ja-JP" dirty="0" smtClean="0"/>
              <a:t> and </a:t>
            </a:r>
            <a:r>
              <a:rPr lang="en-US" altLang="ja-JP" dirty="0" smtClean="0">
                <a:solidFill>
                  <a:srgbClr val="0000FF"/>
                </a:solidFill>
              </a:rPr>
              <a:t>noise robust</a:t>
            </a:r>
            <a:r>
              <a:rPr lang="en-US" altLang="ja-JP" dirty="0" smtClean="0"/>
              <a:t>						 surface reconstruction algorithm</a:t>
            </a:r>
          </a:p>
          <a:p>
            <a:pPr>
              <a:buClr>
                <a:srgbClr val="000000"/>
              </a:buClr>
            </a:pPr>
            <a:endParaRPr lang="en-US" altLang="ja-JP" dirty="0" smtClean="0"/>
          </a:p>
          <a:p>
            <a:pPr>
              <a:buClr>
                <a:srgbClr val="000000"/>
              </a:buClr>
            </a:pPr>
            <a:endParaRPr lang="en-US" altLang="ja-JP" dirty="0" smtClean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86280" y="1857363"/>
            <a:ext cx="3500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Diffusion technique</a:t>
            </a:r>
            <a:endParaRPr kumimoji="1" lang="ja-JP" altLang="en-US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上矢印 7"/>
          <p:cNvSpPr/>
          <p:nvPr/>
        </p:nvSpPr>
        <p:spPr>
          <a:xfrm rot="10800000">
            <a:off x="3857620" y="1785926"/>
            <a:ext cx="428628" cy="714380"/>
          </a:xfrm>
          <a:prstGeom prst="upArrow">
            <a:avLst>
              <a:gd name="adj1" fmla="val 50000"/>
              <a:gd name="adj2" fmla="val 64628"/>
            </a:avLst>
          </a:prstGeom>
          <a:gradFill flip="none" rotWithShape="1">
            <a:gsLst>
              <a:gs pos="0">
                <a:srgbClr val="DDEBCF"/>
              </a:gs>
              <a:gs pos="70000">
                <a:srgbClr val="99CCFF"/>
              </a:gs>
              <a:gs pos="85000">
                <a:srgbClr val="0070C0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 prstMaterial="plastic">
            <a:bevelT h="38100"/>
            <a:contourClr>
              <a:schemeClr val="accent4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-32" y="3424798"/>
            <a:ext cx="9144032" cy="3433226"/>
            <a:chOff x="-32" y="3424798"/>
            <a:chExt cx="9144032" cy="3433226"/>
          </a:xfrm>
        </p:grpSpPr>
        <p:pic>
          <p:nvPicPr>
            <p:cNvPr id="2050" name="Picture 2" descr="G:\Research\MyPapers\SGP09\Final\Picture\arma2\armadillo_scan-e1.e-003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404" r="-3649" b="11262"/>
            <a:stretch>
              <a:fillRect/>
            </a:stretch>
          </p:blipFill>
          <p:spPr bwMode="auto">
            <a:xfrm>
              <a:off x="3178844" y="3424798"/>
              <a:ext cx="2714644" cy="3433226"/>
            </a:xfrm>
            <a:prstGeom prst="rect">
              <a:avLst/>
            </a:prstGeom>
            <a:noFill/>
          </p:spPr>
        </p:pic>
        <p:pic>
          <p:nvPicPr>
            <p:cNvPr id="2051" name="Picture 3" descr="G:\Research\MyPapers\SGP09\Final\Picture\arma2\arma-face-our.bmp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89785" y="3717868"/>
              <a:ext cx="2654215" cy="3140156"/>
            </a:xfrm>
            <a:prstGeom prst="rect">
              <a:avLst/>
            </a:prstGeom>
            <a:noFill/>
          </p:spPr>
        </p:pic>
        <p:pic>
          <p:nvPicPr>
            <p:cNvPr id="2052" name="Picture 4" descr="G:\Research\MyPapers\SGP09\Final\Picture\arma2\points-ViewDir310-275-170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913" r="3885" b="3257"/>
            <a:stretch>
              <a:fillRect/>
            </a:stretch>
          </p:blipFill>
          <p:spPr bwMode="auto">
            <a:xfrm>
              <a:off x="-32" y="3629798"/>
              <a:ext cx="2582580" cy="3228226"/>
            </a:xfrm>
            <a:prstGeom prst="rect">
              <a:avLst/>
            </a:prstGeom>
            <a:noFill/>
          </p:spPr>
        </p:pic>
        <p:sp>
          <p:nvSpPr>
            <p:cNvPr id="11" name="上矢印 10"/>
            <p:cNvSpPr/>
            <p:nvPr/>
          </p:nvSpPr>
          <p:spPr>
            <a:xfrm rot="5400000">
              <a:off x="2857488" y="4572008"/>
              <a:ext cx="714380" cy="1000132"/>
            </a:xfrm>
            <a:prstGeom prst="upArrow">
              <a:avLst>
                <a:gd name="adj1" fmla="val 50000"/>
                <a:gd name="adj2" fmla="val 64628"/>
              </a:avLst>
            </a:prstGeom>
            <a:gradFill flip="none" rotWithShape="1">
              <a:gsLst>
                <a:gs pos="0">
                  <a:srgbClr val="DDEBCF"/>
                </a:gs>
                <a:gs pos="70000">
                  <a:srgbClr val="99CCFF"/>
                </a:gs>
                <a:gs pos="85000">
                  <a:srgbClr val="0070C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 prstMaterial="plastic">
              <a:bevelT h="38100"/>
              <a:contourClr>
                <a:schemeClr val="accent4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上矢印 11"/>
            <p:cNvSpPr/>
            <p:nvPr/>
          </p:nvSpPr>
          <p:spPr>
            <a:xfrm rot="5400000">
              <a:off x="6072198" y="4572008"/>
              <a:ext cx="714380" cy="1000132"/>
            </a:xfrm>
            <a:prstGeom prst="upArrow">
              <a:avLst>
                <a:gd name="adj1" fmla="val 50000"/>
                <a:gd name="adj2" fmla="val 64628"/>
              </a:avLst>
            </a:prstGeom>
            <a:gradFill flip="none" rotWithShape="1">
              <a:gsLst>
                <a:gs pos="0">
                  <a:srgbClr val="DDEBCF"/>
                </a:gs>
                <a:gs pos="70000">
                  <a:srgbClr val="99CCFF"/>
                </a:gs>
                <a:gs pos="85000">
                  <a:srgbClr val="0070C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 prstMaterial="plastic">
              <a:bevelT h="38100"/>
              <a:contourClr>
                <a:schemeClr val="accent4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円/楕円 36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Future Work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Operators’ Limitations </a:t>
            </a:r>
          </a:p>
          <a:p>
            <a:pPr lvl="1"/>
            <a:r>
              <a:rPr lang="en-US" altLang="ja-JP" dirty="0" smtClean="0"/>
              <a:t>Div:</a:t>
            </a:r>
            <a:r>
              <a:rPr lang="ja-JP" altLang="en-US" dirty="0" smtClean="0"/>
              <a:t> </a:t>
            </a:r>
            <a:r>
              <a:rPr lang="en-US" altLang="ja-JP" dirty="0" smtClean="0"/>
              <a:t>PU with constant vector field</a:t>
            </a:r>
          </a:p>
          <a:p>
            <a:pPr lvl="1"/>
            <a:r>
              <a:rPr kumimoji="1" lang="en-US" altLang="ja-JP" dirty="0" smtClean="0"/>
              <a:t>Lap: linear local function</a:t>
            </a:r>
            <a:endParaRPr lang="en-US" altLang="ja-JP" dirty="0" smtClean="0"/>
          </a:p>
          <a:p>
            <a:pPr>
              <a:buClr>
                <a:srgbClr val="000000"/>
              </a:buClr>
            </a:pPr>
            <a:r>
              <a:rPr lang="en-US" altLang="ja-JP" dirty="0" smtClean="0"/>
              <a:t>Changing primitives: linear</a:t>
            </a:r>
            <a:r>
              <a:rPr lang="ja-JP" altLang="en-US" dirty="0" smtClean="0"/>
              <a:t> → </a:t>
            </a:r>
            <a:r>
              <a:rPr lang="en-US" altLang="ja-JP" dirty="0" smtClean="0"/>
              <a:t>quadratic /cubic</a:t>
            </a:r>
          </a:p>
          <a:p>
            <a:pPr>
              <a:buClr>
                <a:srgbClr val="000000"/>
              </a:buClr>
            </a:pPr>
            <a:r>
              <a:rPr lang="en-US" altLang="ja-JP" dirty="0" smtClean="0"/>
              <a:t>Representing sharp features</a:t>
            </a:r>
          </a:p>
          <a:p>
            <a:pPr>
              <a:buClr>
                <a:srgbClr val="000000"/>
              </a:buClr>
            </a:pPr>
            <a:r>
              <a:rPr lang="en-US" altLang="ja-JP" dirty="0" smtClean="0"/>
              <a:t>Volume processing</a:t>
            </a:r>
          </a:p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grpSp>
        <p:nvGrpSpPr>
          <p:cNvPr id="5" name="グループ化 7"/>
          <p:cNvGrpSpPr/>
          <p:nvPr/>
        </p:nvGrpSpPr>
        <p:grpSpPr>
          <a:xfrm>
            <a:off x="3571868" y="3857628"/>
            <a:ext cx="2556182" cy="2571768"/>
            <a:chOff x="3263462" y="1213944"/>
            <a:chExt cx="5171090" cy="5202622"/>
          </a:xfrm>
        </p:grpSpPr>
        <p:sp>
          <p:nvSpPr>
            <p:cNvPr id="9" name="円/楕円 8"/>
            <p:cNvSpPr/>
            <p:nvPr/>
          </p:nvSpPr>
          <p:spPr bwMode="auto">
            <a:xfrm>
              <a:off x="3279227" y="1245478"/>
              <a:ext cx="5155324" cy="5155324"/>
            </a:xfrm>
            <a:prstGeom prst="ellipse">
              <a:avLst/>
            </a:prstGeom>
            <a:gradFill flip="none" rotWithShape="1">
              <a:gsLst>
                <a:gs pos="0">
                  <a:srgbClr val="8488C4"/>
                </a:gs>
                <a:gs pos="35000">
                  <a:srgbClr val="D4DEFF"/>
                </a:gs>
                <a:gs pos="83000">
                  <a:srgbClr val="9999FF"/>
                </a:gs>
                <a:gs pos="100000">
                  <a:srgbClr val="FFFFCC"/>
                </a:gs>
              </a:gsLst>
              <a:lin ang="13500000" scaled="0"/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524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woPt" dir="t">
                <a:rot lat="0" lon="0" rev="5400000"/>
              </a:lightRig>
            </a:scene3d>
            <a:sp3d extrusionH="12700000" prstMaterial="plastic">
              <a:bevelT w="2540000" h="1270000"/>
              <a:bevelB w="2540000" h="1270000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円/楕円 9"/>
            <p:cNvSpPr/>
            <p:nvPr/>
          </p:nvSpPr>
          <p:spPr bwMode="auto">
            <a:xfrm>
              <a:off x="3263462" y="1213944"/>
              <a:ext cx="5171090" cy="5202622"/>
            </a:xfrm>
            <a:prstGeom prst="ellipse">
              <a:avLst/>
            </a:prstGeom>
            <a:gradFill flip="none" rotWithShape="1">
              <a:gsLst>
                <a:gs pos="0">
                  <a:srgbClr val="FF9933"/>
                </a:gs>
                <a:gs pos="29000">
                  <a:srgbClr val="FFFFCC">
                    <a:alpha val="50000"/>
                  </a:srgbClr>
                </a:gs>
                <a:gs pos="76000">
                  <a:srgbClr val="00B0F0">
                    <a:alpha val="75000"/>
                  </a:srgbClr>
                </a:gs>
                <a:gs pos="100000">
                  <a:srgbClr val="000066">
                    <a:alpha val="50000"/>
                  </a:srgbClr>
                </a:gs>
              </a:gsLst>
              <a:lin ang="16200000" scaled="1"/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3600000" lon="0" rev="2400000"/>
              </a:camera>
              <a:lightRig rig="threePt" dir="t"/>
            </a:scene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円/楕円 10"/>
            <p:cNvSpPr/>
            <p:nvPr/>
          </p:nvSpPr>
          <p:spPr bwMode="auto">
            <a:xfrm>
              <a:off x="3925614" y="4035972"/>
              <a:ext cx="212178" cy="199697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74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円/楕円 11"/>
            <p:cNvSpPr/>
            <p:nvPr/>
          </p:nvSpPr>
          <p:spPr bwMode="auto">
            <a:xfrm>
              <a:off x="3857296" y="4803227"/>
              <a:ext cx="268014" cy="252249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74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円/楕円 12"/>
            <p:cNvSpPr/>
            <p:nvPr/>
          </p:nvSpPr>
          <p:spPr bwMode="auto">
            <a:xfrm>
              <a:off x="5071241" y="3337034"/>
              <a:ext cx="241738" cy="227519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74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円/楕円 13"/>
            <p:cNvSpPr/>
            <p:nvPr/>
          </p:nvSpPr>
          <p:spPr bwMode="auto">
            <a:xfrm>
              <a:off x="4372304" y="4529959"/>
              <a:ext cx="268014" cy="252249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74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円/楕円 14"/>
            <p:cNvSpPr/>
            <p:nvPr/>
          </p:nvSpPr>
          <p:spPr bwMode="auto">
            <a:xfrm>
              <a:off x="4966138" y="4099034"/>
              <a:ext cx="268014" cy="252249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74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円/楕円 15"/>
            <p:cNvSpPr/>
            <p:nvPr/>
          </p:nvSpPr>
          <p:spPr bwMode="auto">
            <a:xfrm>
              <a:off x="3999187" y="5291958"/>
              <a:ext cx="268014" cy="252249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85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円/楕円 16"/>
            <p:cNvSpPr/>
            <p:nvPr/>
          </p:nvSpPr>
          <p:spPr bwMode="auto">
            <a:xfrm>
              <a:off x="5144814" y="4656083"/>
              <a:ext cx="268014" cy="252249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85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円/楕円 17"/>
            <p:cNvSpPr/>
            <p:nvPr/>
          </p:nvSpPr>
          <p:spPr bwMode="auto">
            <a:xfrm>
              <a:off x="4745421" y="5218386"/>
              <a:ext cx="268014" cy="252249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85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円/楕円 18"/>
            <p:cNvSpPr/>
            <p:nvPr/>
          </p:nvSpPr>
          <p:spPr bwMode="auto">
            <a:xfrm>
              <a:off x="5875283" y="4787461"/>
              <a:ext cx="268014" cy="252249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85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円/楕円 19"/>
            <p:cNvSpPr/>
            <p:nvPr/>
          </p:nvSpPr>
          <p:spPr bwMode="auto">
            <a:xfrm>
              <a:off x="6847490" y="3836275"/>
              <a:ext cx="268014" cy="252249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85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円/楕円 20"/>
            <p:cNvSpPr/>
            <p:nvPr/>
          </p:nvSpPr>
          <p:spPr bwMode="auto">
            <a:xfrm>
              <a:off x="6747642" y="2538247"/>
              <a:ext cx="215463" cy="202789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74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円/楕円 21"/>
            <p:cNvSpPr/>
            <p:nvPr/>
          </p:nvSpPr>
          <p:spPr bwMode="auto">
            <a:xfrm>
              <a:off x="4561490" y="3852041"/>
              <a:ext cx="241738" cy="227519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74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円/楕円 22"/>
            <p:cNvSpPr/>
            <p:nvPr/>
          </p:nvSpPr>
          <p:spPr bwMode="auto">
            <a:xfrm>
              <a:off x="5943600" y="2317530"/>
              <a:ext cx="212178" cy="199697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74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円/楕円 23"/>
            <p:cNvSpPr/>
            <p:nvPr/>
          </p:nvSpPr>
          <p:spPr bwMode="auto">
            <a:xfrm>
              <a:off x="6080234" y="3951890"/>
              <a:ext cx="268014" cy="252249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85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円/楕円 24"/>
            <p:cNvSpPr/>
            <p:nvPr/>
          </p:nvSpPr>
          <p:spPr bwMode="auto">
            <a:xfrm>
              <a:off x="6201103" y="3095296"/>
              <a:ext cx="215463" cy="202789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74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円/楕円 25"/>
            <p:cNvSpPr/>
            <p:nvPr/>
          </p:nvSpPr>
          <p:spPr bwMode="auto">
            <a:xfrm>
              <a:off x="7110248" y="2995447"/>
              <a:ext cx="268014" cy="252249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74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円/楕円 26"/>
            <p:cNvSpPr/>
            <p:nvPr/>
          </p:nvSpPr>
          <p:spPr bwMode="auto">
            <a:xfrm>
              <a:off x="5339255" y="5087006"/>
              <a:ext cx="268014" cy="252249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85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円/楕円 27"/>
            <p:cNvSpPr/>
            <p:nvPr/>
          </p:nvSpPr>
          <p:spPr bwMode="auto">
            <a:xfrm>
              <a:off x="5602014" y="3804744"/>
              <a:ext cx="268014" cy="252249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74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円/楕円 28"/>
            <p:cNvSpPr/>
            <p:nvPr/>
          </p:nvSpPr>
          <p:spPr bwMode="auto">
            <a:xfrm>
              <a:off x="7341476" y="2233448"/>
              <a:ext cx="268014" cy="252249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74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円/楕円 29"/>
            <p:cNvSpPr/>
            <p:nvPr/>
          </p:nvSpPr>
          <p:spPr bwMode="auto">
            <a:xfrm>
              <a:off x="6626772" y="2039006"/>
              <a:ext cx="212178" cy="199697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74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円/楕円 30"/>
            <p:cNvSpPr/>
            <p:nvPr/>
          </p:nvSpPr>
          <p:spPr bwMode="auto">
            <a:xfrm>
              <a:off x="5549462" y="2869324"/>
              <a:ext cx="241738" cy="227519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74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円/楕円 31"/>
            <p:cNvSpPr/>
            <p:nvPr/>
          </p:nvSpPr>
          <p:spPr bwMode="auto">
            <a:xfrm>
              <a:off x="4771696" y="3368565"/>
              <a:ext cx="212178" cy="199697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74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円/楕円 32"/>
            <p:cNvSpPr/>
            <p:nvPr/>
          </p:nvSpPr>
          <p:spPr bwMode="auto">
            <a:xfrm>
              <a:off x="5355021" y="2343807"/>
              <a:ext cx="212178" cy="199697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74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円/楕円 33"/>
            <p:cNvSpPr/>
            <p:nvPr/>
          </p:nvSpPr>
          <p:spPr bwMode="auto">
            <a:xfrm>
              <a:off x="5081752" y="2843048"/>
              <a:ext cx="212178" cy="199697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74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円/楕円 34"/>
            <p:cNvSpPr/>
            <p:nvPr/>
          </p:nvSpPr>
          <p:spPr bwMode="auto">
            <a:xfrm>
              <a:off x="4251434" y="3463158"/>
              <a:ext cx="212178" cy="199697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74000">
                  <a:srgbClr val="EAEAEA"/>
                </a:gs>
                <a:gs pos="100000">
                  <a:schemeClr val="accent4">
                    <a:lumMod val="50000"/>
                    <a:lumOff val="50000"/>
                  </a:schemeClr>
                </a:gs>
              </a:gsLst>
              <a:lin ang="13500000" scaled="0"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1" name="グループ化 70"/>
          <p:cNvGrpSpPr/>
          <p:nvPr/>
        </p:nvGrpSpPr>
        <p:grpSpPr>
          <a:xfrm>
            <a:off x="5143504" y="3857628"/>
            <a:ext cx="4704230" cy="2548388"/>
            <a:chOff x="5286380" y="3873216"/>
            <a:chExt cx="4704230" cy="2548388"/>
          </a:xfrm>
        </p:grpSpPr>
        <p:sp>
          <p:nvSpPr>
            <p:cNvPr id="39" name="円/楕円 38"/>
            <p:cNvSpPr/>
            <p:nvPr/>
          </p:nvSpPr>
          <p:spPr bwMode="auto">
            <a:xfrm>
              <a:off x="6437181" y="3873216"/>
              <a:ext cx="2548389" cy="2548388"/>
            </a:xfrm>
            <a:prstGeom prst="ellipse">
              <a:avLst/>
            </a:prstGeom>
            <a:gradFill flip="none" rotWithShape="1">
              <a:gsLst>
                <a:gs pos="0">
                  <a:srgbClr val="8488C4"/>
                </a:gs>
                <a:gs pos="35000">
                  <a:srgbClr val="D4DEFF"/>
                </a:gs>
                <a:gs pos="83000">
                  <a:srgbClr val="9999FF"/>
                </a:gs>
                <a:gs pos="100000">
                  <a:srgbClr val="FFFFCC"/>
                </a:gs>
              </a:gsLst>
              <a:lin ang="13500000" scaled="0"/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524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woPt" dir="t">
                <a:rot lat="0" lon="0" rev="5400000"/>
              </a:lightRig>
            </a:scene3d>
            <a:sp3d extrusionH="12700000" prstMaterial="plastic">
              <a:bevelT w="2540000" h="1270000"/>
              <a:bevelB w="2540000" h="1270000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月 68"/>
            <p:cNvSpPr/>
            <p:nvPr/>
          </p:nvSpPr>
          <p:spPr bwMode="auto">
            <a:xfrm rot="5400000">
              <a:off x="7145501" y="2712887"/>
              <a:ext cx="985988" cy="4704230"/>
            </a:xfrm>
            <a:prstGeom prst="moon">
              <a:avLst>
                <a:gd name="adj" fmla="val 65821"/>
              </a:avLst>
            </a:prstGeom>
            <a:gradFill flip="none" rotWithShape="1">
              <a:gsLst>
                <a:gs pos="0">
                  <a:srgbClr val="FF9933"/>
                </a:gs>
                <a:gs pos="29000">
                  <a:srgbClr val="FFFFCC">
                    <a:alpha val="50000"/>
                  </a:srgbClr>
                </a:gs>
                <a:gs pos="76000">
                  <a:srgbClr val="00B0F0">
                    <a:alpha val="75000"/>
                  </a:srgbClr>
                </a:gs>
                <a:gs pos="100000">
                  <a:srgbClr val="000066">
                    <a:alpha val="50000"/>
                  </a:srgbClr>
                </a:gs>
              </a:gsLst>
              <a:lin ang="10800000" scaled="1"/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3600000" lon="0" rev="2400000"/>
              </a:camera>
              <a:lightRig rig="threePt" dir="t"/>
            </a:scene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66" name="グループ化 65"/>
            <p:cNvGrpSpPr/>
            <p:nvPr/>
          </p:nvGrpSpPr>
          <p:grpSpPr>
            <a:xfrm>
              <a:off x="6722933" y="4214818"/>
              <a:ext cx="1854791" cy="1732696"/>
              <a:chOff x="6722933" y="4265474"/>
              <a:chExt cx="1854791" cy="1732696"/>
            </a:xfrm>
          </p:grpSpPr>
          <p:sp>
            <p:nvSpPr>
              <p:cNvPr id="41" name="円/楕円 40"/>
              <p:cNvSpPr/>
              <p:nvPr/>
            </p:nvSpPr>
            <p:spPr bwMode="auto">
              <a:xfrm>
                <a:off x="6756704" y="5252617"/>
                <a:ext cx="104884" cy="98715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74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円/楕円 41"/>
              <p:cNvSpPr/>
              <p:nvPr/>
            </p:nvSpPr>
            <p:spPr bwMode="auto">
              <a:xfrm>
                <a:off x="6722933" y="5631888"/>
                <a:ext cx="132485" cy="124692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74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3" name="円/楕円 42"/>
              <p:cNvSpPr/>
              <p:nvPr/>
            </p:nvSpPr>
            <p:spPr bwMode="auto">
              <a:xfrm>
                <a:off x="7323012" y="4907117"/>
                <a:ext cx="119496" cy="112468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74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4" name="円/楕円 43"/>
              <p:cNvSpPr/>
              <p:nvPr/>
            </p:nvSpPr>
            <p:spPr bwMode="auto">
              <a:xfrm>
                <a:off x="6977513" y="5496806"/>
                <a:ext cx="132485" cy="124692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74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円/楕円 44"/>
              <p:cNvSpPr/>
              <p:nvPr/>
            </p:nvSpPr>
            <p:spPr bwMode="auto">
              <a:xfrm>
                <a:off x="7271058" y="5283790"/>
                <a:ext cx="132485" cy="124692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74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円/楕円 45"/>
              <p:cNvSpPr/>
              <p:nvPr/>
            </p:nvSpPr>
            <p:spPr bwMode="auto">
              <a:xfrm>
                <a:off x="6793073" y="5873478"/>
                <a:ext cx="132485" cy="124692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85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円/楕円 46"/>
              <p:cNvSpPr/>
              <p:nvPr/>
            </p:nvSpPr>
            <p:spPr bwMode="auto">
              <a:xfrm>
                <a:off x="7359381" y="5559151"/>
                <a:ext cx="132485" cy="124692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85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円/楕円 47"/>
              <p:cNvSpPr/>
              <p:nvPr/>
            </p:nvSpPr>
            <p:spPr bwMode="auto">
              <a:xfrm>
                <a:off x="7161952" y="5837110"/>
                <a:ext cx="132485" cy="124692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85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9" name="円/楕円 48"/>
              <p:cNvSpPr/>
              <p:nvPr/>
            </p:nvSpPr>
            <p:spPr bwMode="auto">
              <a:xfrm>
                <a:off x="7720468" y="5624094"/>
                <a:ext cx="132485" cy="124692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85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円/楕円 49"/>
              <p:cNvSpPr/>
              <p:nvPr/>
            </p:nvSpPr>
            <p:spPr bwMode="auto">
              <a:xfrm>
                <a:off x="8201051" y="5153903"/>
                <a:ext cx="132485" cy="124692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85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円/楕円 50"/>
              <p:cNvSpPr/>
              <p:nvPr/>
            </p:nvSpPr>
            <p:spPr bwMode="auto">
              <a:xfrm>
                <a:off x="8151694" y="4512259"/>
                <a:ext cx="106508" cy="100243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74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円/楕円 51"/>
              <p:cNvSpPr/>
              <p:nvPr/>
            </p:nvSpPr>
            <p:spPr bwMode="auto">
              <a:xfrm>
                <a:off x="7071031" y="5161696"/>
                <a:ext cx="119496" cy="112468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74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3" name="円/楕円 52"/>
              <p:cNvSpPr/>
              <p:nvPr/>
            </p:nvSpPr>
            <p:spPr bwMode="auto">
              <a:xfrm>
                <a:off x="7754238" y="4403154"/>
                <a:ext cx="104884" cy="98715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74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4" name="円/楕円 53"/>
              <p:cNvSpPr/>
              <p:nvPr/>
            </p:nvSpPr>
            <p:spPr bwMode="auto">
              <a:xfrm>
                <a:off x="7821780" y="5211054"/>
                <a:ext cx="132485" cy="124692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85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5" name="円/楕円 54"/>
              <p:cNvSpPr/>
              <p:nvPr/>
            </p:nvSpPr>
            <p:spPr bwMode="auto">
              <a:xfrm>
                <a:off x="7881528" y="4787621"/>
                <a:ext cx="106508" cy="100243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74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6" name="円/楕円 55"/>
              <p:cNvSpPr/>
              <p:nvPr/>
            </p:nvSpPr>
            <p:spPr bwMode="auto">
              <a:xfrm>
                <a:off x="8330938" y="4738263"/>
                <a:ext cx="132485" cy="124692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74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円/楕円 56"/>
              <p:cNvSpPr/>
              <p:nvPr/>
            </p:nvSpPr>
            <p:spPr bwMode="auto">
              <a:xfrm>
                <a:off x="7455498" y="5772166"/>
                <a:ext cx="132485" cy="124692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85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8" name="円/楕円 57"/>
              <p:cNvSpPr/>
              <p:nvPr/>
            </p:nvSpPr>
            <p:spPr bwMode="auto">
              <a:xfrm>
                <a:off x="7585385" y="5138316"/>
                <a:ext cx="132485" cy="124692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74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9" name="円/楕円 58"/>
              <p:cNvSpPr/>
              <p:nvPr/>
            </p:nvSpPr>
            <p:spPr bwMode="auto">
              <a:xfrm>
                <a:off x="8445239" y="4361591"/>
                <a:ext cx="132485" cy="124692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74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0" name="円/楕円 59"/>
              <p:cNvSpPr/>
              <p:nvPr/>
            </p:nvSpPr>
            <p:spPr bwMode="auto">
              <a:xfrm>
                <a:off x="8091945" y="4265474"/>
                <a:ext cx="104884" cy="98715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74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1" name="円/楕円 60"/>
              <p:cNvSpPr/>
              <p:nvPr/>
            </p:nvSpPr>
            <p:spPr bwMode="auto">
              <a:xfrm>
                <a:off x="7559407" y="4675918"/>
                <a:ext cx="119496" cy="112468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74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2" name="円/楕円 61"/>
              <p:cNvSpPr/>
              <p:nvPr/>
            </p:nvSpPr>
            <p:spPr bwMode="auto">
              <a:xfrm>
                <a:off x="7174941" y="4922704"/>
                <a:ext cx="104884" cy="98715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74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3" name="円/楕円 62"/>
              <p:cNvSpPr/>
              <p:nvPr/>
            </p:nvSpPr>
            <p:spPr bwMode="auto">
              <a:xfrm>
                <a:off x="7463291" y="4416144"/>
                <a:ext cx="104884" cy="98715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74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4" name="円/楕円 63"/>
              <p:cNvSpPr/>
              <p:nvPr/>
            </p:nvSpPr>
            <p:spPr bwMode="auto">
              <a:xfrm>
                <a:off x="7328208" y="4662929"/>
                <a:ext cx="104884" cy="98715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74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5" name="円/楕円 64"/>
              <p:cNvSpPr/>
              <p:nvPr/>
            </p:nvSpPr>
            <p:spPr bwMode="auto">
              <a:xfrm>
                <a:off x="6917764" y="4969463"/>
                <a:ext cx="104884" cy="98715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74000">
                    <a:srgbClr val="EAEAEA"/>
                  </a:gs>
                  <a:gs pos="100000">
                    <a:schemeClr val="accent4">
                      <a:lumMod val="50000"/>
                      <a:lumOff val="50000"/>
                    </a:schemeClr>
                  </a:gs>
                </a:gsLst>
                <a:lin ang="13500000" scaled="0"/>
              </a:gra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pic>
        <p:nvPicPr>
          <p:cNvPr id="5" name="Picture 2" descr="G:\Research\MyPapers\SGP09\Final\Picture\lion-dog\lion-smotth.bm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55000" contrast="-70000"/>
          </a:blip>
          <a:srcRect/>
          <a:stretch>
            <a:fillRect/>
          </a:stretch>
        </p:blipFill>
        <p:spPr bwMode="auto">
          <a:xfrm>
            <a:off x="4429125" y="2622772"/>
            <a:ext cx="4071965" cy="3878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Previous Works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 Explicit</a:t>
            </a:r>
          </a:p>
          <a:p>
            <a:pPr lvl="1"/>
            <a:r>
              <a:rPr lang="en-US" altLang="ja-JP" dirty="0" smtClean="0"/>
              <a:t>Delaunay based method</a:t>
            </a:r>
          </a:p>
          <a:p>
            <a:pPr lvl="2"/>
            <a:r>
              <a:rPr lang="en-US" altLang="ja-JP" dirty="0" smtClean="0"/>
              <a:t>Power Crust </a:t>
            </a:r>
            <a:r>
              <a:rPr lang="en-US" altLang="ja-JP" sz="2000" dirty="0" smtClean="0"/>
              <a:t>[</a:t>
            </a:r>
            <a:r>
              <a:rPr lang="en-US" altLang="ja-JP" sz="2000" dirty="0" err="1" smtClean="0"/>
              <a:t>Amenta</a:t>
            </a:r>
            <a:r>
              <a:rPr lang="en-US" altLang="ja-JP" sz="2000" dirty="0" smtClean="0"/>
              <a:t> </a:t>
            </a:r>
            <a:r>
              <a:rPr lang="en-US" altLang="ja-JP" sz="2000" i="1" dirty="0" smtClean="0"/>
              <a:t>et al</a:t>
            </a:r>
            <a:r>
              <a:rPr lang="en-US" altLang="ja-JP" sz="2000" dirty="0" smtClean="0"/>
              <a:t>. 01]</a:t>
            </a:r>
            <a:r>
              <a:rPr lang="en-US" altLang="ja-JP" dirty="0" smtClean="0"/>
              <a:t>, Robust </a:t>
            </a:r>
            <a:r>
              <a:rPr lang="en-US" altLang="ja-JP" dirty="0" err="1" smtClean="0"/>
              <a:t>Cocone</a:t>
            </a:r>
            <a:r>
              <a:rPr lang="en-US" altLang="ja-JP" dirty="0" smtClean="0"/>
              <a:t> </a:t>
            </a:r>
            <a:r>
              <a:rPr lang="en-US" altLang="ja-JP" sz="2000" dirty="0" smtClean="0">
                <a:solidFill>
                  <a:prstClr val="black"/>
                </a:solidFill>
              </a:rPr>
              <a:t>[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Dey</a:t>
            </a:r>
            <a:r>
              <a:rPr lang="en-US" altLang="ja-JP" sz="2000" dirty="0" smtClean="0">
                <a:solidFill>
                  <a:prstClr val="black"/>
                </a:solidFill>
              </a:rPr>
              <a:t> and 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Goswami</a:t>
            </a:r>
            <a:r>
              <a:rPr lang="en-US" altLang="ja-JP" sz="2000" dirty="0" smtClean="0">
                <a:solidFill>
                  <a:prstClr val="black"/>
                </a:solidFill>
              </a:rPr>
              <a:t> 06]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Eigencrust</a:t>
            </a:r>
            <a:r>
              <a:rPr lang="en-US" altLang="ja-JP" dirty="0" smtClean="0"/>
              <a:t> </a:t>
            </a:r>
            <a:r>
              <a:rPr lang="en-US" altLang="ja-JP" sz="2000" dirty="0" smtClean="0">
                <a:solidFill>
                  <a:prstClr val="black"/>
                </a:solidFill>
              </a:rPr>
              <a:t>[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Kolluri</a:t>
            </a:r>
            <a:r>
              <a:rPr lang="en-US" altLang="ja-JP" sz="2000" dirty="0" smtClean="0">
                <a:solidFill>
                  <a:prstClr val="black"/>
                </a:solidFill>
              </a:rPr>
              <a:t> </a:t>
            </a:r>
            <a:r>
              <a:rPr lang="en-US" altLang="ja-JP" sz="2000" i="1" dirty="0" smtClean="0">
                <a:solidFill>
                  <a:prstClr val="black"/>
                </a:solidFill>
              </a:rPr>
              <a:t>et al.</a:t>
            </a:r>
            <a:r>
              <a:rPr lang="en-US" altLang="ja-JP" sz="2000" dirty="0" smtClean="0">
                <a:solidFill>
                  <a:prstClr val="black"/>
                </a:solidFill>
              </a:rPr>
              <a:t> 04]</a:t>
            </a:r>
            <a:r>
              <a:rPr lang="en-US" altLang="ja-JP" dirty="0" smtClean="0"/>
              <a:t>, …</a:t>
            </a:r>
          </a:p>
          <a:p>
            <a:r>
              <a:rPr lang="en-US" altLang="ja-JP" dirty="0" smtClean="0"/>
              <a:t> Implicit </a:t>
            </a:r>
          </a:p>
          <a:p>
            <a:pPr lvl="1"/>
            <a:r>
              <a:rPr lang="en-US" altLang="ja-JP" sz="3200" dirty="0" smtClean="0"/>
              <a:t> Global</a:t>
            </a:r>
          </a:p>
          <a:p>
            <a:pPr lvl="2"/>
            <a:r>
              <a:rPr lang="en-US" altLang="ja-JP" dirty="0" smtClean="0"/>
              <a:t>RBF </a:t>
            </a:r>
            <a:r>
              <a:rPr lang="en-US" altLang="ja-JP" sz="2000" dirty="0" smtClean="0">
                <a:solidFill>
                  <a:prstClr val="black"/>
                </a:solidFill>
              </a:rPr>
              <a:t>[Carr </a:t>
            </a:r>
            <a:r>
              <a:rPr lang="en-US" altLang="ja-JP" sz="2000" i="1" dirty="0" smtClean="0">
                <a:solidFill>
                  <a:prstClr val="black"/>
                </a:solidFill>
              </a:rPr>
              <a:t>et al</a:t>
            </a:r>
            <a:r>
              <a:rPr lang="en-US" altLang="ja-JP" sz="2000" dirty="0" smtClean="0">
                <a:solidFill>
                  <a:prstClr val="black"/>
                </a:solidFill>
              </a:rPr>
              <a:t>. 01]</a:t>
            </a:r>
            <a:r>
              <a:rPr lang="en-US" altLang="ja-JP" dirty="0" smtClean="0"/>
              <a:t>, Graph-cut </a:t>
            </a:r>
            <a:r>
              <a:rPr lang="en-US" altLang="ja-JP" sz="2000" dirty="0" smtClean="0">
                <a:solidFill>
                  <a:prstClr val="black"/>
                </a:solidFill>
              </a:rPr>
              <a:t>[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Hornung</a:t>
            </a:r>
            <a:r>
              <a:rPr lang="en-US" altLang="ja-JP" sz="2000" dirty="0" smtClean="0">
                <a:solidFill>
                  <a:prstClr val="black"/>
                </a:solidFill>
              </a:rPr>
              <a:t> and 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Kobbelt</a:t>
            </a:r>
            <a:r>
              <a:rPr lang="en-US" altLang="ja-JP" sz="2000" dirty="0" smtClean="0">
                <a:solidFill>
                  <a:prstClr val="black"/>
                </a:solidFill>
              </a:rPr>
              <a:t> 06]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Voronoi+variational</a:t>
            </a:r>
            <a:r>
              <a:rPr lang="en-US" altLang="ja-JP" dirty="0" smtClean="0"/>
              <a:t> </a:t>
            </a:r>
            <a:r>
              <a:rPr lang="en-US" altLang="ja-JP" sz="2000" dirty="0" smtClean="0">
                <a:solidFill>
                  <a:prstClr val="black"/>
                </a:solidFill>
              </a:rPr>
              <a:t>[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Alliez</a:t>
            </a:r>
            <a:r>
              <a:rPr lang="en-US" altLang="ja-JP" sz="2000" dirty="0" smtClean="0">
                <a:solidFill>
                  <a:prstClr val="black"/>
                </a:solidFill>
              </a:rPr>
              <a:t> </a:t>
            </a:r>
            <a:r>
              <a:rPr lang="en-US" altLang="ja-JP" sz="2000" i="1" dirty="0" smtClean="0">
                <a:solidFill>
                  <a:prstClr val="black"/>
                </a:solidFill>
              </a:rPr>
              <a:t>et al</a:t>
            </a:r>
            <a:r>
              <a:rPr lang="en-US" altLang="ja-JP" sz="2000" dirty="0" smtClean="0">
                <a:solidFill>
                  <a:prstClr val="black"/>
                </a:solidFill>
              </a:rPr>
              <a:t>. 07]</a:t>
            </a:r>
            <a:r>
              <a:rPr lang="en-US" altLang="ja-JP" dirty="0" smtClean="0"/>
              <a:t>, FEM </a:t>
            </a:r>
            <a:r>
              <a:rPr lang="en-US" altLang="ja-JP" sz="2000" dirty="0" smtClean="0">
                <a:solidFill>
                  <a:prstClr val="black"/>
                </a:solidFill>
              </a:rPr>
              <a:t>[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Sharf</a:t>
            </a:r>
            <a:r>
              <a:rPr lang="en-US" altLang="ja-JP" sz="2000" dirty="0" smtClean="0">
                <a:solidFill>
                  <a:prstClr val="black"/>
                </a:solidFill>
              </a:rPr>
              <a:t> </a:t>
            </a:r>
            <a:r>
              <a:rPr lang="en-US" altLang="ja-JP" sz="2000" i="1" dirty="0" smtClean="0">
                <a:solidFill>
                  <a:prstClr val="black"/>
                </a:solidFill>
              </a:rPr>
              <a:t>et al</a:t>
            </a:r>
            <a:r>
              <a:rPr lang="en-US" altLang="ja-JP" sz="2000" dirty="0" smtClean="0">
                <a:solidFill>
                  <a:prstClr val="black"/>
                </a:solidFill>
              </a:rPr>
              <a:t>. 07]</a:t>
            </a:r>
            <a:r>
              <a:rPr lang="en-US" altLang="ja-JP" dirty="0" smtClean="0"/>
              <a:t>, Poisson surface reconstruction </a:t>
            </a:r>
            <a:r>
              <a:rPr lang="en-US" altLang="ja-JP" sz="2000" dirty="0" smtClean="0">
                <a:solidFill>
                  <a:prstClr val="black"/>
                </a:solidFill>
              </a:rPr>
              <a:t>[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Kazhdan</a:t>
            </a:r>
            <a:r>
              <a:rPr lang="en-US" altLang="ja-JP" sz="2000" dirty="0" smtClean="0">
                <a:solidFill>
                  <a:prstClr val="black"/>
                </a:solidFill>
              </a:rPr>
              <a:t> </a:t>
            </a:r>
            <a:r>
              <a:rPr lang="en-US" altLang="ja-JP" sz="2000" i="1" dirty="0" smtClean="0">
                <a:solidFill>
                  <a:prstClr val="black"/>
                </a:solidFill>
              </a:rPr>
              <a:t>et al</a:t>
            </a:r>
            <a:r>
              <a:rPr lang="en-US" altLang="ja-JP" sz="2000" dirty="0" smtClean="0">
                <a:solidFill>
                  <a:prstClr val="black"/>
                </a:solidFill>
              </a:rPr>
              <a:t>. 06]</a:t>
            </a:r>
            <a:r>
              <a:rPr lang="en-US" altLang="ja-JP" dirty="0" smtClean="0"/>
              <a:t>, …</a:t>
            </a:r>
          </a:p>
          <a:p>
            <a:pPr lvl="1"/>
            <a:r>
              <a:rPr lang="en-US" altLang="ja-JP" sz="3200" dirty="0" smtClean="0"/>
              <a:t> Local</a:t>
            </a:r>
          </a:p>
          <a:p>
            <a:pPr lvl="2"/>
            <a:r>
              <a:rPr lang="en-US" altLang="ja-JP" dirty="0" smtClean="0"/>
              <a:t>VRIP </a:t>
            </a:r>
            <a:r>
              <a:rPr lang="en-US" altLang="ja-JP" sz="2000" dirty="0" smtClean="0">
                <a:solidFill>
                  <a:prstClr val="black"/>
                </a:solidFill>
              </a:rPr>
              <a:t>[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Curless</a:t>
            </a:r>
            <a:r>
              <a:rPr lang="en-US" altLang="ja-JP" sz="2000" dirty="0" smtClean="0">
                <a:solidFill>
                  <a:prstClr val="black"/>
                </a:solidFill>
              </a:rPr>
              <a:t> and 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Levoy</a:t>
            </a:r>
            <a:r>
              <a:rPr lang="en-US" altLang="ja-JP" sz="2000" dirty="0" smtClean="0">
                <a:solidFill>
                  <a:prstClr val="black"/>
                </a:solidFill>
              </a:rPr>
              <a:t> 96]</a:t>
            </a:r>
            <a:r>
              <a:rPr lang="en-US" altLang="ja-JP" dirty="0" smtClean="0"/>
              <a:t>, MLS </a:t>
            </a:r>
            <a:r>
              <a:rPr lang="en-US" altLang="ja-JP" sz="2000" dirty="0" smtClean="0">
                <a:solidFill>
                  <a:prstClr val="black"/>
                </a:solidFill>
              </a:rPr>
              <a:t>[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Alexa</a:t>
            </a:r>
            <a:r>
              <a:rPr lang="en-US" altLang="ja-JP" sz="2000" dirty="0" smtClean="0">
                <a:solidFill>
                  <a:prstClr val="black"/>
                </a:solidFill>
              </a:rPr>
              <a:t> </a:t>
            </a:r>
            <a:r>
              <a:rPr lang="en-US" altLang="ja-JP" sz="2000" i="1" dirty="0" smtClean="0">
                <a:solidFill>
                  <a:prstClr val="black"/>
                </a:solidFill>
              </a:rPr>
              <a:t>et al</a:t>
            </a:r>
            <a:r>
              <a:rPr lang="en-US" altLang="ja-JP" sz="2000" dirty="0" smtClean="0">
                <a:solidFill>
                  <a:prstClr val="black"/>
                </a:solidFill>
              </a:rPr>
              <a:t>. 01]</a:t>
            </a:r>
            <a:r>
              <a:rPr lang="en-US" altLang="ja-JP" dirty="0" smtClean="0"/>
              <a:t>, MPU </a:t>
            </a:r>
            <a:r>
              <a:rPr lang="en-US" altLang="ja-JP" sz="2000" dirty="0" smtClean="0">
                <a:solidFill>
                  <a:prstClr val="black"/>
                </a:solidFill>
              </a:rPr>
              <a:t>[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Ohtake</a:t>
            </a:r>
            <a:r>
              <a:rPr lang="en-US" altLang="ja-JP" sz="2000" dirty="0" smtClean="0">
                <a:solidFill>
                  <a:prstClr val="black"/>
                </a:solidFill>
              </a:rPr>
              <a:t> </a:t>
            </a:r>
            <a:r>
              <a:rPr lang="en-US" altLang="ja-JP" sz="2000" i="1" dirty="0" smtClean="0">
                <a:solidFill>
                  <a:prstClr val="black"/>
                </a:solidFill>
              </a:rPr>
              <a:t>et al</a:t>
            </a:r>
            <a:r>
              <a:rPr lang="en-US" altLang="ja-JP" sz="2000" dirty="0" smtClean="0">
                <a:solidFill>
                  <a:prstClr val="black"/>
                </a:solidFill>
              </a:rPr>
              <a:t>. 03]</a:t>
            </a:r>
            <a:r>
              <a:rPr lang="en-US" altLang="ja-JP" dirty="0" smtClean="0"/>
              <a:t>, …</a:t>
            </a:r>
            <a:endParaRPr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4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158" y="1129537"/>
            <a:ext cx="8786842" cy="5357850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>Highly accurate</a:t>
            </a:r>
          </a:p>
          <a:p>
            <a:r>
              <a:rPr lang="en-US" altLang="ja-JP" dirty="0" smtClean="0"/>
              <a:t>Noise robust</a:t>
            </a:r>
          </a:p>
          <a:p>
            <a:r>
              <a:rPr lang="en-US" altLang="ja-JP" dirty="0" smtClean="0"/>
              <a:t>Low computational cost</a:t>
            </a:r>
            <a:endParaRPr lang="en-US" altLang="ja-JP" sz="12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Our method </a:t>
            </a:r>
            <a:r>
              <a:rPr lang="en-US" altLang="ja-JP" dirty="0" smtClean="0"/>
              <a:t>is based on							 </a:t>
            </a:r>
            <a:r>
              <a:rPr kumimoji="1" lang="en-US" altLang="ja-JP" dirty="0" smtClean="0">
                <a:solidFill>
                  <a:srgbClr val="FF0000"/>
                </a:solidFill>
              </a:rPr>
              <a:t>Partition of Unity (</a:t>
            </a:r>
            <a:r>
              <a:rPr kumimoji="1" lang="en-US" altLang="ja-JP" i="1" dirty="0" smtClean="0">
                <a:solidFill>
                  <a:srgbClr val="FF0000"/>
                </a:solidFill>
              </a:rPr>
              <a:t>PU</a:t>
            </a:r>
            <a:r>
              <a:rPr kumimoji="1" lang="en-US" altLang="ja-JP" dirty="0" smtClean="0">
                <a:solidFill>
                  <a:srgbClr val="FF0000"/>
                </a:solidFill>
              </a:rPr>
              <a:t>) </a:t>
            </a:r>
            <a:r>
              <a:rPr kumimoji="1" lang="en-US" altLang="ja-JP" sz="2400" dirty="0" smtClean="0"/>
              <a:t>[</a:t>
            </a:r>
            <a:r>
              <a:rPr kumimoji="1" lang="en-US" altLang="ja-JP" sz="2400" dirty="0" err="1" smtClean="0"/>
              <a:t>Ohtake</a:t>
            </a:r>
            <a:r>
              <a:rPr kumimoji="1" lang="en-US" altLang="ja-JP" sz="2400" dirty="0" smtClean="0"/>
              <a:t> </a:t>
            </a:r>
            <a:r>
              <a:rPr kumimoji="1" lang="en-US" altLang="ja-JP" sz="2400" i="1" dirty="0" smtClean="0"/>
              <a:t>et al</a:t>
            </a:r>
            <a:r>
              <a:rPr kumimoji="1" lang="en-US" altLang="ja-JP" sz="2400" dirty="0" smtClean="0"/>
              <a:t>. 03]</a:t>
            </a:r>
          </a:p>
        </p:txBody>
      </p:sp>
      <p:sp>
        <p:nvSpPr>
          <p:cNvPr id="4" name="円/楕円 3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Local Implicit Methods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1834426" y="3680987"/>
            <a:ext cx="5452218" cy="1996356"/>
            <a:chOff x="1667072" y="3429000"/>
            <a:chExt cx="6048200" cy="2214578"/>
          </a:xfrm>
        </p:grpSpPr>
        <p:pic>
          <p:nvPicPr>
            <p:cNvPr id="2050" name="Picture 2" descr="G:\Research\MyPapers\SGP09\Final\Picture\2DInput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67072" y="3429000"/>
              <a:ext cx="2476300" cy="2214578"/>
            </a:xfrm>
            <a:prstGeom prst="rect">
              <a:avLst/>
            </a:prstGeom>
            <a:noFill/>
          </p:spPr>
        </p:pic>
        <p:pic>
          <p:nvPicPr>
            <p:cNvPr id="2051" name="Picture 3" descr="G:\Research\MyPapers\SGP09\Final\Picture\2DScalarField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33937" y="3429000"/>
              <a:ext cx="2481335" cy="2209545"/>
            </a:xfrm>
            <a:prstGeom prst="rect">
              <a:avLst/>
            </a:prstGeom>
            <a:noFill/>
          </p:spPr>
        </p:pic>
        <p:sp>
          <p:nvSpPr>
            <p:cNvPr id="7" name="右矢印 6"/>
            <p:cNvSpPr/>
            <p:nvPr/>
          </p:nvSpPr>
          <p:spPr>
            <a:xfrm>
              <a:off x="3909402" y="4071941"/>
              <a:ext cx="1162664" cy="664379"/>
            </a:xfrm>
            <a:prstGeom prst="rightArrow">
              <a:avLst>
                <a:gd name="adj1" fmla="val 50000"/>
                <a:gd name="adj2" fmla="val 50941"/>
              </a:avLst>
            </a:prstGeom>
            <a:gradFill flip="none" rotWithShape="1">
              <a:gsLst>
                <a:gs pos="0">
                  <a:srgbClr val="DDEBCF"/>
                </a:gs>
                <a:gs pos="70000">
                  <a:srgbClr val="99CCFF"/>
                </a:gs>
                <a:gs pos="85000">
                  <a:srgbClr val="0070C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 prstMaterial="plastic">
              <a:bevelT h="38100"/>
              <a:contourClr>
                <a:schemeClr val="accent4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4918" y="5826002"/>
            <a:ext cx="7929618" cy="9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lnSpc>
                <a:spcPct val="70000"/>
              </a:lnSpc>
              <a:spcBef>
                <a:spcPct val="20000"/>
              </a:spcBef>
            </a:pPr>
            <a:r>
              <a:rPr lang="en-US" altLang="ja-JP" sz="3200" dirty="0" smtClean="0">
                <a:solidFill>
                  <a:prstClr val="black"/>
                </a:solidFill>
              </a:rPr>
              <a:t>…Previous algorithms are based on </a:t>
            </a:r>
          </a:p>
          <a:p>
            <a:pPr marL="342900" lvl="0" indent="-342900" algn="ctr">
              <a:lnSpc>
                <a:spcPct val="70000"/>
              </a:lnSpc>
              <a:spcBef>
                <a:spcPct val="20000"/>
              </a:spcBef>
            </a:pPr>
            <a:r>
              <a:rPr lang="en-US" altLang="ja-JP" sz="3600" b="1" i="1" dirty="0" smtClean="0">
                <a:solidFill>
                  <a:srgbClr val="FF3300"/>
                </a:solidFill>
              </a:rPr>
              <a:t>only local fitting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/楕円 3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Problems of Local Fitting</a:t>
            </a:r>
            <a:endParaRPr kumimoji="1" lang="ja-JP" altLang="en-US" dirty="0"/>
          </a:p>
        </p:txBody>
      </p:sp>
      <p:pic>
        <p:nvPicPr>
          <p:cNvPr id="3074" name="Picture 2" descr="G:\Research\MyPapers\SGP09\Final\Picture\lion-dog\lion-points.bm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540" y="1863567"/>
            <a:ext cx="4221618" cy="4065763"/>
          </a:xfrm>
          <a:prstGeom prst="rect">
            <a:avLst/>
          </a:prstGeom>
          <a:noFill/>
        </p:spPr>
      </p:pic>
      <p:pic>
        <p:nvPicPr>
          <p:cNvPr id="3075" name="Picture 3" descr="G:\Research\MyPapers\SGP09\Final\Picture\lion-dog\lion-mpu.bm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6314" y="1857364"/>
            <a:ext cx="4214842" cy="4065764"/>
          </a:xfrm>
          <a:prstGeom prst="rect">
            <a:avLst/>
          </a:prstGeom>
          <a:noFill/>
        </p:spPr>
      </p:pic>
      <p:grpSp>
        <p:nvGrpSpPr>
          <p:cNvPr id="19" name="グループ化 18"/>
          <p:cNvGrpSpPr/>
          <p:nvPr/>
        </p:nvGrpSpPr>
        <p:grpSpPr>
          <a:xfrm>
            <a:off x="3571868" y="3714752"/>
            <a:ext cx="1538665" cy="857256"/>
            <a:chOff x="1714480" y="1285860"/>
            <a:chExt cx="1538665" cy="857256"/>
          </a:xfrm>
        </p:grpSpPr>
        <p:sp>
          <p:nvSpPr>
            <p:cNvPr id="8" name="角丸四角形 7"/>
            <p:cNvSpPr/>
            <p:nvPr/>
          </p:nvSpPr>
          <p:spPr>
            <a:xfrm>
              <a:off x="1714480" y="1285860"/>
              <a:ext cx="1538665" cy="857256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785918" y="1477020"/>
              <a:ext cx="1428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Outliers</a:t>
              </a:r>
              <a:endParaRPr kumimoji="1" lang="ja-JP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71406" y="1071546"/>
            <a:ext cx="1890358" cy="1000132"/>
            <a:chOff x="3357554" y="1428736"/>
            <a:chExt cx="1890358" cy="1000132"/>
          </a:xfrm>
        </p:grpSpPr>
        <p:sp>
          <p:nvSpPr>
            <p:cNvPr id="10" name="角丸四角形 9"/>
            <p:cNvSpPr/>
            <p:nvPr/>
          </p:nvSpPr>
          <p:spPr>
            <a:xfrm>
              <a:off x="3357554" y="1428736"/>
              <a:ext cx="1890358" cy="1000132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604838" y="1548458"/>
              <a:ext cx="1643074" cy="790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Lack of sampling</a:t>
              </a:r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142844" y="5715016"/>
            <a:ext cx="3357587" cy="1000132"/>
            <a:chOff x="395626" y="5715016"/>
            <a:chExt cx="3357587" cy="1000132"/>
          </a:xfrm>
        </p:grpSpPr>
        <p:sp>
          <p:nvSpPr>
            <p:cNvPr id="12" name="角丸四角形 11"/>
            <p:cNvSpPr/>
            <p:nvPr/>
          </p:nvSpPr>
          <p:spPr>
            <a:xfrm>
              <a:off x="395626" y="5715016"/>
              <a:ext cx="3357587" cy="1000132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42910" y="5834738"/>
              <a:ext cx="3110303" cy="790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Large differences</a:t>
              </a:r>
            </a:p>
            <a:p>
              <a:pPr>
                <a:lnSpc>
                  <a:spcPct val="80000"/>
                </a:lnSpc>
              </a:pPr>
              <a:r>
                <a:rPr lang="en-US" altLang="ja-JP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 sampling density</a:t>
              </a:r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2285985" y="1071546"/>
            <a:ext cx="2786081" cy="1000132"/>
            <a:chOff x="5143504" y="428604"/>
            <a:chExt cx="2786081" cy="1000132"/>
          </a:xfrm>
        </p:grpSpPr>
        <p:sp>
          <p:nvSpPr>
            <p:cNvPr id="14" name="角丸四角形 13"/>
            <p:cNvSpPr/>
            <p:nvPr/>
          </p:nvSpPr>
          <p:spPr>
            <a:xfrm>
              <a:off x="5143504" y="428604"/>
              <a:ext cx="2740644" cy="1000132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5390788" y="548326"/>
              <a:ext cx="2538797" cy="790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Large amount of noise</a:t>
              </a:r>
            </a:p>
          </p:txBody>
        </p:sp>
      </p:grpSp>
      <p:sp>
        <p:nvSpPr>
          <p:cNvPr id="17" name="スライド番号プレースホル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22" name="フリーフォーム 21"/>
          <p:cNvSpPr/>
          <p:nvPr/>
        </p:nvSpPr>
        <p:spPr>
          <a:xfrm flipV="1">
            <a:off x="2786050" y="3286124"/>
            <a:ext cx="785818" cy="785818"/>
          </a:xfrm>
          <a:custGeom>
            <a:avLst/>
            <a:gdLst>
              <a:gd name="connsiteX0" fmla="*/ 1011936 w 1011936"/>
              <a:gd name="connsiteY0" fmla="*/ 0 h 950976"/>
              <a:gd name="connsiteX1" fmla="*/ 0 w 1011936"/>
              <a:gd name="connsiteY1" fmla="*/ 950976 h 95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11936" h="950976">
                <a:moveTo>
                  <a:pt x="1011936" y="0"/>
                </a:moveTo>
                <a:lnTo>
                  <a:pt x="0" y="950976"/>
                </a:lnTo>
              </a:path>
            </a:pathLst>
          </a:custGeom>
          <a:ln w="63500">
            <a:solidFill>
              <a:srgbClr val="FF00FF"/>
            </a:solidFill>
            <a:tailEnd type="stealth" w="med" len="lg"/>
          </a:ln>
          <a:effectLst/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 22"/>
          <p:cNvSpPr/>
          <p:nvPr/>
        </p:nvSpPr>
        <p:spPr>
          <a:xfrm flipH="1">
            <a:off x="1285852" y="2071678"/>
            <a:ext cx="785818" cy="1071570"/>
          </a:xfrm>
          <a:custGeom>
            <a:avLst/>
            <a:gdLst>
              <a:gd name="connsiteX0" fmla="*/ 1011936 w 1011936"/>
              <a:gd name="connsiteY0" fmla="*/ 0 h 950976"/>
              <a:gd name="connsiteX1" fmla="*/ 0 w 1011936"/>
              <a:gd name="connsiteY1" fmla="*/ 950976 h 95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11936" h="950976">
                <a:moveTo>
                  <a:pt x="1011936" y="0"/>
                </a:moveTo>
                <a:lnTo>
                  <a:pt x="0" y="950976"/>
                </a:lnTo>
              </a:path>
            </a:pathLst>
          </a:custGeom>
          <a:ln w="63500">
            <a:solidFill>
              <a:srgbClr val="FF00FF"/>
            </a:solidFill>
            <a:tailEnd type="stealth" w="med" len="lg"/>
          </a:ln>
          <a:effectLst/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角丸四角形吹き出し 35"/>
          <p:cNvSpPr/>
          <p:nvPr/>
        </p:nvSpPr>
        <p:spPr>
          <a:xfrm>
            <a:off x="71438" y="4071942"/>
            <a:ext cx="1285884" cy="1428760"/>
          </a:xfrm>
          <a:prstGeom prst="wedgeRoundRectCallout">
            <a:avLst>
              <a:gd name="adj1" fmla="val 64597"/>
              <a:gd name="adj2" fmla="val 7887"/>
              <a:gd name="adj3" fmla="val 16667"/>
            </a:avLst>
          </a:prstGeom>
          <a:solidFill>
            <a:srgbClr val="FFFFFF">
              <a:alpha val="49804"/>
            </a:srgb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829" r="32403" b="20312"/>
          <a:stretch>
            <a:fillRect/>
          </a:stretch>
        </p:blipFill>
        <p:spPr bwMode="auto">
          <a:xfrm>
            <a:off x="0" y="4000504"/>
            <a:ext cx="1285884" cy="145733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35" name="フリーフォーム 34"/>
          <p:cNvSpPr/>
          <p:nvPr/>
        </p:nvSpPr>
        <p:spPr>
          <a:xfrm flipH="1" flipV="1">
            <a:off x="357158" y="5000636"/>
            <a:ext cx="357190" cy="714380"/>
          </a:xfrm>
          <a:custGeom>
            <a:avLst/>
            <a:gdLst>
              <a:gd name="connsiteX0" fmla="*/ 1011936 w 1011936"/>
              <a:gd name="connsiteY0" fmla="*/ 0 h 950976"/>
              <a:gd name="connsiteX1" fmla="*/ 0 w 1011936"/>
              <a:gd name="connsiteY1" fmla="*/ 950976 h 95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11936" h="950976">
                <a:moveTo>
                  <a:pt x="1011936" y="0"/>
                </a:moveTo>
                <a:lnTo>
                  <a:pt x="0" y="950976"/>
                </a:lnTo>
              </a:path>
            </a:pathLst>
          </a:custGeom>
          <a:ln w="63500">
            <a:solidFill>
              <a:srgbClr val="FF00FF"/>
            </a:solidFill>
            <a:tailEnd type="stealth" w="med" len="lg"/>
          </a:ln>
          <a:effectLst/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角丸四角形 36"/>
          <p:cNvSpPr/>
          <p:nvPr/>
        </p:nvSpPr>
        <p:spPr>
          <a:xfrm>
            <a:off x="3714744" y="6000768"/>
            <a:ext cx="1082561" cy="571504"/>
          </a:xfrm>
          <a:prstGeom prst="roundRect">
            <a:avLst/>
          </a:prstGeom>
          <a:solidFill>
            <a:srgbClr val="FFFFFF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786182" y="6027027"/>
            <a:ext cx="1011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Points</a:t>
            </a:r>
            <a:endParaRPr kumimoji="1" lang="ja-JP" altLang="en-US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角丸四角形 38"/>
          <p:cNvSpPr/>
          <p:nvPr/>
        </p:nvSpPr>
        <p:spPr>
          <a:xfrm>
            <a:off x="5725999" y="6000768"/>
            <a:ext cx="3011387" cy="571504"/>
          </a:xfrm>
          <a:prstGeom prst="roundRect">
            <a:avLst/>
          </a:prstGeom>
          <a:solidFill>
            <a:srgbClr val="FFFFFF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797437" y="6027027"/>
            <a:ext cx="2995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Reconstructed model</a:t>
            </a:r>
            <a:endParaRPr kumimoji="1" lang="ja-JP" altLang="en-US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7715272" y="2928934"/>
            <a:ext cx="1071570" cy="571504"/>
          </a:xfrm>
          <a:prstGeom prst="ellipse">
            <a:avLst/>
          </a:prstGeom>
          <a:ln w="63500">
            <a:solidFill>
              <a:srgbClr val="FF00FF"/>
            </a:solidFill>
            <a:tailEnd type="stealth" w="med" len="lg"/>
          </a:ln>
          <a:effectLst/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/>
        </p:nvSpPr>
        <p:spPr>
          <a:xfrm>
            <a:off x="5286380" y="4643446"/>
            <a:ext cx="1214446" cy="714380"/>
          </a:xfrm>
          <a:prstGeom prst="ellipse">
            <a:avLst/>
          </a:prstGeom>
          <a:ln w="63500">
            <a:solidFill>
              <a:srgbClr val="FF00FF"/>
            </a:solidFill>
            <a:tailEnd type="stealth" w="med" len="lg"/>
          </a:ln>
          <a:effectLst/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/>
        </p:nvSpPr>
        <p:spPr>
          <a:xfrm>
            <a:off x="6429388" y="2714620"/>
            <a:ext cx="714380" cy="714380"/>
          </a:xfrm>
          <a:prstGeom prst="ellipse">
            <a:avLst/>
          </a:prstGeom>
          <a:noFill/>
          <a:ln w="63500">
            <a:solidFill>
              <a:srgbClr val="FF00FF"/>
            </a:solidFill>
            <a:tailEnd type="stealth" w="med" len="lg"/>
          </a:ln>
          <a:effectLst/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G:\Research\MyPapers\SGP09\Final\Picture\lion-dog\si-sa-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123868"/>
            <a:ext cx="1727401" cy="1662058"/>
          </a:xfrm>
          <a:prstGeom prst="rect">
            <a:avLst/>
          </a:prstGeom>
          <a:noFill/>
        </p:spPr>
      </p:pic>
      <p:sp>
        <p:nvSpPr>
          <p:cNvPr id="34" name="角丸四角形 33"/>
          <p:cNvSpPr/>
          <p:nvPr/>
        </p:nvSpPr>
        <p:spPr>
          <a:xfrm>
            <a:off x="8228731" y="1751064"/>
            <a:ext cx="796809" cy="357190"/>
          </a:xfrm>
          <a:prstGeom prst="roundRect">
            <a:avLst/>
          </a:prstGeom>
          <a:solidFill>
            <a:srgbClr val="FFFFFF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8202633" y="1702296"/>
            <a:ext cx="796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J:\Research\MyPapers\SGP09\Final\Picture\arma2\armadillo_scan-e1.e-003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503"/>
          <a:stretch>
            <a:fillRect/>
          </a:stretch>
        </p:blipFill>
        <p:spPr bwMode="auto">
          <a:xfrm>
            <a:off x="214282" y="1643050"/>
            <a:ext cx="4319828" cy="5072098"/>
          </a:xfrm>
          <a:prstGeom prst="rect">
            <a:avLst/>
          </a:prstGeom>
          <a:noFill/>
        </p:spPr>
      </p:pic>
      <p:sp>
        <p:nvSpPr>
          <p:cNvPr id="4" name="円/楕円 3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Our Approach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dirty="0" smtClean="0">
                <a:solidFill>
                  <a:srgbClr val="FF0000"/>
                </a:solidFill>
              </a:rPr>
              <a:t>Local f</a:t>
            </a:r>
            <a:r>
              <a:rPr kumimoji="1" lang="en-US" altLang="ja-JP" dirty="0" smtClean="0">
                <a:solidFill>
                  <a:srgbClr val="FF0000"/>
                </a:solidFill>
              </a:rPr>
              <a:t>itting </a:t>
            </a:r>
            <a:r>
              <a:rPr kumimoji="1" lang="en-US" altLang="ja-JP" dirty="0" smtClean="0"/>
              <a:t>+</a:t>
            </a:r>
            <a:r>
              <a:rPr kumimoji="1" lang="en-US" altLang="ja-JP" dirty="0" smtClean="0">
                <a:solidFill>
                  <a:srgbClr val="0000FF"/>
                </a:solidFill>
              </a:rPr>
              <a:t> Smoothing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25" name="Picture 11" descr="G:\Research\MyPapers\SGP09\Final\Picture\arma2\arma-face-our.bm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6314" y="2009184"/>
            <a:ext cx="4000528" cy="4732956"/>
          </a:xfrm>
          <a:prstGeom prst="rect">
            <a:avLst/>
          </a:prstGeom>
          <a:noFill/>
        </p:spPr>
      </p:pic>
      <p:grpSp>
        <p:nvGrpSpPr>
          <p:cNvPr id="29" name="グループ化 28"/>
          <p:cNvGrpSpPr/>
          <p:nvPr/>
        </p:nvGrpSpPr>
        <p:grpSpPr>
          <a:xfrm>
            <a:off x="7000892" y="5857892"/>
            <a:ext cx="2155395" cy="928694"/>
            <a:chOff x="7131513" y="5857892"/>
            <a:chExt cx="2155395" cy="928694"/>
          </a:xfrm>
        </p:grpSpPr>
        <p:sp>
          <p:nvSpPr>
            <p:cNvPr id="14" name="角丸四角形 13"/>
            <p:cNvSpPr/>
            <p:nvPr/>
          </p:nvSpPr>
          <p:spPr>
            <a:xfrm>
              <a:off x="7131513" y="5857892"/>
              <a:ext cx="1941081" cy="928694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7220308" y="5884151"/>
              <a:ext cx="2066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Local fitting</a:t>
              </a:r>
              <a:r>
                <a:rPr kumimoji="1"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r>
                <a:rPr kumimoji="1"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 Smoothing</a:t>
              </a:r>
              <a:endPara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2714612" y="6215082"/>
            <a:ext cx="1796941" cy="571504"/>
            <a:chOff x="6929454" y="3143248"/>
            <a:chExt cx="1796941" cy="571504"/>
          </a:xfrm>
        </p:grpSpPr>
        <p:sp>
          <p:nvSpPr>
            <p:cNvPr id="9" name="角丸四角形 8"/>
            <p:cNvSpPr/>
            <p:nvPr/>
          </p:nvSpPr>
          <p:spPr>
            <a:xfrm>
              <a:off x="6929454" y="3143248"/>
              <a:ext cx="1796941" cy="571504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7000892" y="3169507"/>
              <a:ext cx="16783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Local fitting</a:t>
              </a:r>
              <a:endPara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円/楕円 8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7158" y="115958"/>
            <a:ext cx="8786842" cy="884150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>Differential Operators for Smoothing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err="1" smtClean="0"/>
              <a:t>Laplacian</a:t>
            </a:r>
            <a:r>
              <a:rPr lang="en-US" altLang="ja-JP" dirty="0" smtClean="0"/>
              <a:t> and Divergence operators								 for spherical cover</a:t>
            </a:r>
          </a:p>
          <a:p>
            <a:pPr lvl="1"/>
            <a:r>
              <a:rPr kumimoji="1" lang="en-US" altLang="ja-JP" dirty="0" smtClean="0"/>
              <a:t>Similar to tetrahedral mesh version </a:t>
            </a:r>
            <a:r>
              <a:rPr kumimoji="1" lang="en-US" altLang="ja-JP" sz="1800" dirty="0" smtClean="0"/>
              <a:t>[Tong </a:t>
            </a:r>
            <a:r>
              <a:rPr kumimoji="1" lang="en-US" altLang="ja-JP" sz="1800" i="1" dirty="0" smtClean="0"/>
              <a:t>et al. </a:t>
            </a:r>
            <a:r>
              <a:rPr kumimoji="1" lang="en-US" altLang="ja-JP" sz="1800" dirty="0" smtClean="0"/>
              <a:t>03]</a:t>
            </a:r>
            <a:endParaRPr kumimoji="1" lang="ja-JP" altLang="en-US" sz="18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5" name="Picture 7" descr="G:\Research\MyPapers\SGP09\Final\Picture\PU-before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7158" y="2926752"/>
            <a:ext cx="3804859" cy="3038847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G:\Research\MyPapers\SGP09\Final\Picture\PU-after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94532" y="2928934"/>
            <a:ext cx="3877996" cy="3017358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1" descr="G:\Research\MyPapers\SGP09\Final\Picture\arma2\arma-face-our.bm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9548" y="4237205"/>
            <a:ext cx="2117294" cy="2504934"/>
          </a:xfrm>
          <a:prstGeom prst="rect">
            <a:avLst/>
          </a:prstGeom>
          <a:noFill/>
        </p:spPr>
      </p:pic>
      <p:pic>
        <p:nvPicPr>
          <p:cNvPr id="10" name="Picture 4" descr="J:\Research\MyPapers\SGP09\Final\Picture\arma2\armadillo_scan-e1.e-003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503"/>
          <a:stretch>
            <a:fillRect/>
          </a:stretch>
        </p:blipFill>
        <p:spPr bwMode="auto">
          <a:xfrm>
            <a:off x="2071670" y="4000504"/>
            <a:ext cx="2319564" cy="272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円/楕円 37"/>
          <p:cNvSpPr/>
          <p:nvPr/>
        </p:nvSpPr>
        <p:spPr>
          <a:xfrm>
            <a:off x="142844" y="71414"/>
            <a:ext cx="857256" cy="857256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39999">
                <a:srgbClr val="000099">
                  <a:alpha val="69804"/>
                </a:srgbClr>
              </a:gs>
              <a:gs pos="70000">
                <a:srgbClr val="00B0F0"/>
              </a:gs>
              <a:gs pos="88000">
                <a:srgbClr val="7005D4">
                  <a:alpha val="70000"/>
                </a:srgbClr>
              </a:gs>
              <a:gs pos="100000">
                <a:srgbClr val="8C3D91">
                  <a:alpha val="70000"/>
                </a:srgbClr>
              </a:gs>
            </a:gsLst>
            <a:lin ang="17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clear">
            <a:bevelT w="317500" h="317500"/>
            <a:bevelB w="31750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Comparison with Previous Works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3789-92D7-4516-BDE3-20EFBD134D97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571472" y="5822173"/>
            <a:ext cx="4429156" cy="785818"/>
            <a:chOff x="6929455" y="3143248"/>
            <a:chExt cx="1964098" cy="1071546"/>
          </a:xfrm>
        </p:grpSpPr>
        <p:sp>
          <p:nvSpPr>
            <p:cNvPr id="12" name="角丸四角形 11"/>
            <p:cNvSpPr/>
            <p:nvPr/>
          </p:nvSpPr>
          <p:spPr>
            <a:xfrm>
              <a:off x="6929455" y="3143248"/>
              <a:ext cx="1796941" cy="1071546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7000893" y="3169507"/>
              <a:ext cx="1892660" cy="941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Poisson surface</a:t>
              </a:r>
            </a:p>
            <a:p>
              <a:pPr>
                <a:lnSpc>
                  <a:spcPct val="80000"/>
                </a:lnSpc>
              </a:pPr>
              <a:r>
                <a:rPr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reconstruction </a:t>
              </a:r>
              <a:r>
                <a:rPr lang="en-US" altLang="ja-JP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[</a:t>
              </a:r>
              <a:r>
                <a:rPr lang="en-US" altLang="ja-JP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Kazhdan</a:t>
              </a:r>
              <a:r>
                <a:rPr lang="en-US" altLang="ja-JP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ja-JP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et al.</a:t>
              </a:r>
              <a:r>
                <a:rPr lang="en-US" altLang="ja-JP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06]</a:t>
              </a:r>
              <a:endParaRPr kumimoji="1"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5357818" y="5786454"/>
            <a:ext cx="2143140" cy="857256"/>
            <a:chOff x="6929454" y="3143248"/>
            <a:chExt cx="1796941" cy="857256"/>
          </a:xfrm>
        </p:grpSpPr>
        <p:sp>
          <p:nvSpPr>
            <p:cNvPr id="15" name="角丸四角形 14"/>
            <p:cNvSpPr/>
            <p:nvPr/>
          </p:nvSpPr>
          <p:spPr>
            <a:xfrm>
              <a:off x="6929454" y="3143248"/>
              <a:ext cx="1796941" cy="571504"/>
            </a:xfrm>
            <a:prstGeom prst="roundRect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7000892" y="3169507"/>
              <a:ext cx="16783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Our approach</a:t>
              </a:r>
              <a:endPara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31" name="Picture 7" descr="J:\Research\MyPapers\SGP09\Final\Picture\lion-dog\lion-smotth.bm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248" y="1750757"/>
            <a:ext cx="4214842" cy="4014134"/>
          </a:xfrm>
          <a:prstGeom prst="rect">
            <a:avLst/>
          </a:prstGeom>
          <a:noFill/>
        </p:spPr>
      </p:pic>
      <p:pic>
        <p:nvPicPr>
          <p:cNvPr id="1028" name="Picture 4" descr="J:\Research\MyPapers\SGP09\Final\Picture\lion-dog\lion-poisson.bm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786702"/>
            <a:ext cx="4143363" cy="3978943"/>
          </a:xfrm>
          <a:prstGeom prst="rect">
            <a:avLst/>
          </a:prstGeom>
          <a:noFill/>
        </p:spPr>
      </p:pic>
      <p:grpSp>
        <p:nvGrpSpPr>
          <p:cNvPr id="39" name="グループ化 38"/>
          <p:cNvGrpSpPr/>
          <p:nvPr/>
        </p:nvGrpSpPr>
        <p:grpSpPr>
          <a:xfrm>
            <a:off x="1263182" y="857232"/>
            <a:ext cx="2953863" cy="3655530"/>
            <a:chOff x="1263182" y="857232"/>
            <a:chExt cx="2953863" cy="3655530"/>
          </a:xfrm>
        </p:grpSpPr>
        <p:sp>
          <p:nvSpPr>
            <p:cNvPr id="22" name="正方形/長方形 21"/>
            <p:cNvSpPr/>
            <p:nvPr/>
          </p:nvSpPr>
          <p:spPr>
            <a:xfrm>
              <a:off x="1266736" y="3562595"/>
              <a:ext cx="960002" cy="950167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  <a:effectLst/>
            <a:scene3d>
              <a:camera prst="orthographicFront"/>
              <a:lightRig rig="threePt" dir="t"/>
            </a:scene3d>
            <a:sp3d contourW="12700" prstMaterial="plastic">
              <a:bevelT h="38100"/>
              <a:contourClr>
                <a:schemeClr val="accent4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6" name="グループ化 35"/>
            <p:cNvGrpSpPr/>
            <p:nvPr/>
          </p:nvGrpSpPr>
          <p:grpSpPr>
            <a:xfrm>
              <a:off x="1263182" y="857232"/>
              <a:ext cx="2953863" cy="2667591"/>
              <a:chOff x="1263182" y="857232"/>
              <a:chExt cx="2953863" cy="2667591"/>
            </a:xfrm>
          </p:grpSpPr>
          <p:pic>
            <p:nvPicPr>
              <p:cNvPr id="1029" name="Picture 5" descr="J:\Research\MyPapers\SGP09\Final\Picture\lion-dog\lion-poisson-zoom1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357422" y="857232"/>
                <a:ext cx="1859623" cy="1859622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</a:ln>
              <a:effectLst/>
            </p:spPr>
          </p:pic>
          <p:cxnSp>
            <p:nvCxnSpPr>
              <p:cNvPr id="27" name="直線コネクタ 26"/>
              <p:cNvCxnSpPr/>
              <p:nvPr/>
            </p:nvCxnSpPr>
            <p:spPr>
              <a:xfrm rot="5400000">
                <a:off x="477364" y="1667435"/>
                <a:ext cx="2643206" cy="1071570"/>
              </a:xfrm>
              <a:prstGeom prst="line">
                <a:avLst/>
              </a:prstGeom>
              <a:ln w="19050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" name="グループ化 39"/>
          <p:cNvGrpSpPr/>
          <p:nvPr/>
        </p:nvGrpSpPr>
        <p:grpSpPr>
          <a:xfrm>
            <a:off x="5403158" y="857232"/>
            <a:ext cx="2957291" cy="3643338"/>
            <a:chOff x="5403158" y="857232"/>
            <a:chExt cx="2957291" cy="3643338"/>
          </a:xfrm>
        </p:grpSpPr>
        <p:sp>
          <p:nvSpPr>
            <p:cNvPr id="21" name="正方形/長方形 20"/>
            <p:cNvSpPr/>
            <p:nvPr/>
          </p:nvSpPr>
          <p:spPr>
            <a:xfrm>
              <a:off x="5417064" y="3550403"/>
              <a:ext cx="960002" cy="950167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  <a:effectLst/>
            <a:scene3d>
              <a:camera prst="orthographicFront"/>
              <a:lightRig rig="threePt" dir="t"/>
            </a:scene3d>
            <a:sp3d contourW="12700" prstMaterial="plastic">
              <a:bevelT h="38100"/>
              <a:contourClr>
                <a:schemeClr val="accent4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37" name="グループ化 36"/>
            <p:cNvGrpSpPr/>
            <p:nvPr/>
          </p:nvGrpSpPr>
          <p:grpSpPr>
            <a:xfrm>
              <a:off x="5403158" y="857232"/>
              <a:ext cx="2957291" cy="2667591"/>
              <a:chOff x="5403158" y="857232"/>
              <a:chExt cx="2957291" cy="2667591"/>
            </a:xfrm>
          </p:grpSpPr>
          <p:pic>
            <p:nvPicPr>
              <p:cNvPr id="1026" name="Picture 2" descr="J:\Research\MyPapers\SGP09\Final\Picture\lion-dog\lion-smotth-zzom1.bmp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500826" y="857232"/>
                <a:ext cx="1859623" cy="1859622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</a:ln>
              <a:effectLst/>
            </p:spPr>
          </p:pic>
          <p:cxnSp>
            <p:nvCxnSpPr>
              <p:cNvPr id="30" name="直線コネクタ 29"/>
              <p:cNvCxnSpPr/>
              <p:nvPr/>
            </p:nvCxnSpPr>
            <p:spPr>
              <a:xfrm rot="5400000">
                <a:off x="4617340" y="1667435"/>
                <a:ext cx="2643206" cy="1071570"/>
              </a:xfrm>
              <a:prstGeom prst="line">
                <a:avLst/>
              </a:prstGeom>
              <a:ln w="19050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グループ化 40"/>
          <p:cNvGrpSpPr/>
          <p:nvPr/>
        </p:nvGrpSpPr>
        <p:grpSpPr>
          <a:xfrm>
            <a:off x="2571736" y="2857496"/>
            <a:ext cx="2186247" cy="3472131"/>
            <a:chOff x="2571736" y="2857496"/>
            <a:chExt cx="2186247" cy="3472131"/>
          </a:xfrm>
        </p:grpSpPr>
        <p:sp>
          <p:nvSpPr>
            <p:cNvPr id="18" name="正方形/長方形 17"/>
            <p:cNvSpPr/>
            <p:nvPr/>
          </p:nvSpPr>
          <p:spPr>
            <a:xfrm>
              <a:off x="3369746" y="2859210"/>
              <a:ext cx="1022802" cy="10123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  <a:scene3d>
              <a:camera prst="orthographicFront"/>
              <a:lightRig rig="threePt" dir="t"/>
            </a:scene3d>
            <a:sp3d contourW="12700" prstMaterial="plastic">
              <a:bevelT h="38100"/>
              <a:contourClr>
                <a:schemeClr val="accent4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5" name="グループ化 34"/>
            <p:cNvGrpSpPr/>
            <p:nvPr/>
          </p:nvGrpSpPr>
          <p:grpSpPr>
            <a:xfrm>
              <a:off x="2571736" y="2857496"/>
              <a:ext cx="2186247" cy="3472131"/>
              <a:chOff x="2571736" y="2857496"/>
              <a:chExt cx="2186247" cy="3472131"/>
            </a:xfrm>
          </p:grpSpPr>
          <p:pic>
            <p:nvPicPr>
              <p:cNvPr id="1030" name="Picture 6" descr="J:\Research\MyPapers\SGP09\Final\Picture\lion-dog\lion-poisson-zoom2.bmp"/>
              <p:cNvPicPr>
                <a:picLocks noChangeAspect="1" noChangeArrowheads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 bwMode="auto">
              <a:xfrm>
                <a:off x="2571736" y="4143380"/>
                <a:ext cx="2186247" cy="218624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</p:pic>
          <p:cxnSp>
            <p:nvCxnSpPr>
              <p:cNvPr id="31" name="直線コネクタ 30"/>
              <p:cNvCxnSpPr/>
              <p:nvPr/>
            </p:nvCxnSpPr>
            <p:spPr>
              <a:xfrm rot="5400000">
                <a:off x="2321703" y="3107529"/>
                <a:ext cx="1285884" cy="78581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グループ化 41"/>
          <p:cNvGrpSpPr/>
          <p:nvPr/>
        </p:nvGrpSpPr>
        <p:grpSpPr>
          <a:xfrm>
            <a:off x="6702948" y="2857496"/>
            <a:ext cx="2169355" cy="3443046"/>
            <a:chOff x="6702948" y="2857496"/>
            <a:chExt cx="2169355" cy="3443046"/>
          </a:xfrm>
        </p:grpSpPr>
        <p:sp>
          <p:nvSpPr>
            <p:cNvPr id="19" name="正方形/長方形 18"/>
            <p:cNvSpPr/>
            <p:nvPr/>
          </p:nvSpPr>
          <p:spPr>
            <a:xfrm>
              <a:off x="7500958" y="2857496"/>
              <a:ext cx="1022802" cy="10123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  <a:scene3d>
              <a:camera prst="orthographicFront"/>
              <a:lightRig rig="threePt" dir="t"/>
            </a:scene3d>
            <a:sp3d contourW="12700" prstMaterial="plastic">
              <a:bevelT h="38100"/>
              <a:contourClr>
                <a:schemeClr val="accent4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4" name="グループ化 33"/>
            <p:cNvGrpSpPr/>
            <p:nvPr/>
          </p:nvGrpSpPr>
          <p:grpSpPr>
            <a:xfrm>
              <a:off x="6702948" y="2857496"/>
              <a:ext cx="2169355" cy="3443046"/>
              <a:chOff x="6702948" y="2857496"/>
              <a:chExt cx="2169355" cy="3443046"/>
            </a:xfrm>
          </p:grpSpPr>
          <p:pic>
            <p:nvPicPr>
              <p:cNvPr id="1027" name="Picture 3" descr="J:\Research\MyPapers\SGP09\Final\Picture\lion-dog\lion-smotth-zzom2.bmp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715140" y="4143380"/>
                <a:ext cx="2157163" cy="215716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</p:pic>
          <p:cxnSp>
            <p:nvCxnSpPr>
              <p:cNvPr id="33" name="直線コネクタ 32"/>
              <p:cNvCxnSpPr/>
              <p:nvPr/>
            </p:nvCxnSpPr>
            <p:spPr>
              <a:xfrm rot="5400000">
                <a:off x="6452915" y="3107529"/>
                <a:ext cx="1285884" cy="78581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&#10;\]&#10;\end{document}"/>
  <p:tag name="TEX2PS" val="platex $(base).tex; dvipsk -D $(res) -E -o $(base).ps $(base).dvi"/>
  <p:tag name="EXTERNALEDITCOMMAND" val="notepad %"/>
  <p:tag name="GHOSTSCRIPTCOMMAND" val="gswin32c -dWINKANJI"/>
  <p:tag name="DEFAULTBITMAP" val="pngmono"/>
  <p:tag name="DEFAULTBLEND" val="False"/>
  <p:tag name="DEFAULTTRANSPARENT" val="True"/>
  <p:tag name="DEFAULTWORKAROUNDTRANSPARENCYBUG" val="False"/>
  <p:tag name="DEFAULTRESOLUTION" val="1200"/>
  <p:tag name="DEFAULTMAGNIFICATION" val="1.5"/>
  <p:tag name="DEFAULTFONTSIZE" val="10"/>
  <p:tag name="DEFAULTWIDTH" val="366"/>
  <p:tag name="DEFAULTHEIGHT" val="39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%\DeclareFontShape{JY1}{mc}{m}{n}{&lt;-&gt; s * [0.961] jis}{}&#10;%\DeclareFontShape{JY1}{gt}{m}{n}{&lt;-&gt; s * [0.961] jisg}{}&#10;%% 「!」マークを目安に改行すること(全角) !!!!!&#10;\begin{document}&#10;\[&#10;w_i(\myvec{x})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53"/>
  <p:tag name="PICTUREFILESIZE" val="373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%\DeclareFontShape{JY1}{mc}{m}{n}{&lt;-&gt; s * [0.961] jis}{}&#10;%\DeclareFontShape{JY1}{gt}{m}{n}{&lt;-&gt; s * [0.961] jisg}{}&#10;%% 「!」マークを目安に改行すること(全角) !!!!!&#10;\begin{document}&#10;\[&#10;r_i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5"/>
  <p:tag name="PICTUREFILESIZE" val="1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leq \varepsilon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30.96008"/>
  <p:tag name="PICTUREFILESIZE" val="153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s_i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5"/>
  <p:tag name="PICTUREFILESIZE" val="119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s_j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6.98"/>
  <p:tag name="PICTUREFILESIZE" val="128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%\DeclareFontShape{JY1}{mc}{m}{n}{&lt;-&gt; s * [0.961] jis}{}&#10;%\DeclareFontShape{JY1}{gt}{m}{n}{&lt;-&gt; s * [0.961] jisg}{}&#10;%% 「!」マークを目安に改行すること(全角) !!!!!&#10;\begin{document}&#10;\[&#10;\myvec{c}_i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5.96"/>
  <p:tag name="PICTUREFILESIZE" val="11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%\DeclareFontShape{JY1}{mc}{m}{n}{&lt;-&gt; s * [0.961] jis}{}&#10;%\DeclareFontShape{JY1}{gt}{m}{n}{&lt;-&gt; s * [0.961] jisg}{}&#10;%% 「!」マークを目安に改行すること(全角) !!!!!&#10;\begin{document}&#10;\[&#10;\myvec{c}_i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5.96"/>
  <p:tag name="PICTUREFILESIZE" val="117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mathrm{Div}(\bm{v}_i)&#10;=&#10;\frac{3}{r_i S_i}&#10;\sum \nolimits_{j} \varphi_{i,j}~&#10;\bm{v}_j&#10;\cdot&#10;(\bm{c}_j - \bm{c}_i)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336.0007"/>
  <p:tag name="PICTUREFILESIZE" val="2100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varphi_{i,j} = \frac{D_{i,j}}{\| \bm{c}_j - \bm{c}_i \|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47.9603"/>
  <p:tag name="PICTUREFILESIZE" val="930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s_j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6.98"/>
  <p:tag name="PICTUREFILESIZE" val="12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%\DeclareFontShape{JY1}{mc}{m}{n}{&lt;-&gt; s * [0.961] jis}{}&#10;%\DeclareFontShape{JY1}{gt}{m}{n}{&lt;-&gt; s * [0.961] jisg}{}&#10;%% 「!」マークを目安に改行すること(全角) !!!!!&#10;\begin{document}&#10;\[&#10;\myvec{c}_i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5.96"/>
  <p:tag name="PICTUREFILESIZE" val="117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delta_{i,j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27.00008"/>
  <p:tag name="PICTUREFILESIZE" val="213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s_i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5"/>
  <p:tag name="PICTUREFILESIZE" val="119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delta_{i,j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27.00008"/>
  <p:tag name="PICTUREFILESIZE" val="213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 \frac{&#10; 4 \pi r_i^3&#10;}{&#10;3&#10;}&#10;\mathrm{Div} \left( \bm{v}_i \right)&#10;\equiv &#10;\int_{\bm{x} \in s_i} &#10;\hspace{-8mm}&#10;\nabla \cdot \bm{v}(\bm{x}) \mathrm{d} \bm{x} 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282.0005"/>
  <p:tag name="PICTUREFILESIZE" val="2120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bm{v}_i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6.98"/>
  <p:tag name="PICTUREFILESIZE" val="127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s_i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5"/>
  <p:tag name="PICTUREFILESIZE" val="119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bm{v}_i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6.98"/>
  <p:tag name="PICTUREFILESIZE" val="127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bm{v}_j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8.96"/>
  <p:tag name="PICTUREFILESIZE" val="138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bm{v}(\bm{x}) = &#10;\frac{&#10;\sum \nolimits_{i} w_i(\bm{x}) \bm{v}_i&#10;}{&#10;\sum \nolimits_{i} w_i(\bm{x})&#10;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78.9804"/>
  <p:tag name="PICTUREFILESIZE" val="1715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bm{x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2.96"/>
  <p:tag name="PICTUREFILESIZE" val="96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%\DeclareFontShape{JY1}{mc}{m}{n}{&lt;-&gt; s * [0.961] jis}{}&#10;%\DeclareFontShape{JY1}{gt}{m}{n}{&lt;-&gt; s * [0.961] jisg}{}&#10;%% 「!」マークを目安に改行すること(全角) !!!!!&#10;\begin{document}&#10;\[&#10;r_i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5"/>
  <p:tag name="PICTUREFILESIZE" val="108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approx&#10;\frac{4 \pi r_i^2}&#10;{\sum \nolimits_j &#10;\int_{ \bm{x} \in \delta_{i,j}} d\bm{x}} &#10; \sum \nolimits_j &#10;\int_{\bm{x} \in \delta_{i,j}}&#10;\hspace{-10mm}&#10; \bm{v}_j \cdot \bm{n}(\bm{x}) \mathrm{d} \bm{x} 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319.9806"/>
  <p:tag name="PICTUREFILESIZE" val="2869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 = &#10;\int_{\bm{x} \in \partial s_i}&#10;\hspace{-10mm}&#10;\bm{v}(\bm{x}) \cdot \bm{n}(\bm{x}) \mathrm{d} \bm{x}&#10;%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89.9604"/>
  <p:tag name="PICTUREFILESIZE" val="140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mathrm{Div}(\bm{v}_i)&#10;=&#10;\frac{3}{r_i S_i}&#10;\sum \nolimits_{j} \varphi_{i,j}~&#10;\bm{v}_j&#10;\cdot&#10;(\bm{c}_j - \bm{c}_i)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336.0007"/>
  <p:tag name="PICTUREFILESIZE" val="2100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mathrm{Lap}(\bm{v}_i)&#10;=&#10;\frac{3}{r_i S_i}&#10;\sum \nolimits_{j}&#10;\varphi_{i,j}&#10;\mathrm{Grad} (\bm{v}_j)&#10;\cdot&#10;(\bm{c}_j - \bm{c}_i)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399.9608"/>
  <p:tag name="PICTUREFILESIZE" val="2514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bm{v}_i&#10; \approx&#10; \bm{v}_j &#10;+ \mathrm{Grad}(\bm{v}_j) &#10;\cdot (\bm{c}_i - \bm{c}_j)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277.9806"/>
  <p:tag name="PICTUREFILESIZE" val="1400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 \mathrm{Lap}(\bm{v}_i)&#10;\equiv&#10;\mathrm{Div}(\mathrm{Grad}(\bm{v}_i)) 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240.0005"/>
  <p:tag name="PICTUREFILESIZE" val="1237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\usepackage[dvips]{color}&#10;%\DeclareFontShape{JY1}{mc}{m}{n}{&lt;-&gt; s * [0.961] jis}{}&#10;%\DeclareFontShape{JY1}{gt}{m}{n}{&lt;-&gt; s * [0.961] jisg}{}&#10;%% 「!」マークを目安に改行すること(全角) !!!!!&#10;\begin{document}&#10;\[&#10;\textcolor[rgb]{0.191, 0.519, 0.609}{&#10;\bm{v}&#10;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256"/>
  <p:tag name="ORIGWIDTH" val="10.98"/>
  <p:tag name="PICTUREFILESIZE" val="260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\usepackage[dvips]{color}&#10;%\DeclareFontShape{JY1}{mc}{m}{n}{&lt;-&gt; s * [0.961] jis}{}&#10;%\DeclareFontShape{JY1}{gt}{m}{n}{&lt;-&gt; s * [0.961] jisg}{}&#10;%% 「!」マークを目安に改行すること(全角) !!!!!&#10;\begin{document}&#10;\[&#10;\textcolor[rgb]{0.191, 0.519, 0.609}{&#10;\mathrm{Grad} (\bm{v})&#10;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256"/>
  <p:tag name="ORIGWIDTH" val="78.00016"/>
  <p:tag name="PICTUREFILESIZE" val="1235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 \mathrm{Lap}( f(\bm{c}_i))&#10;=&#10;\frac{3}{r_i S_i}&#10;\sum \nolimits_{j}&#10;\varphi_{i,j} &#10;( f(\bm{c}_j) - f(\bm{c}_i) )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390.0008"/>
  <p:tag name="PICTUREFILESIZE" val="2361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mathrm{Lap}(\bm{v}_i)&#10;=&#10;\frac{3}{r_i S_i}&#10;\sum \nolimits_{j}&#10;\varphi_{i,j} &#10;(\bm{v}_j - \bm{v}_i)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297.9606"/>
  <p:tag name="PICTUREFILESIZE" val="1945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%\DeclareFontShape{JY1}{mc}{m}{n}{&lt;-&gt; s * [0.961] jis}{}&#10;%\DeclareFontShape{JY1}{gt}{m}{n}{&lt;-&gt; s * [0.961] jisg}{}&#10;%% 「!」マークを目安に改行すること(全角) !!!!!&#10;\begin{document}&#10;\[&#10;g_i(\myvec{x})=0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91.98016"/>
  <p:tag name="PICTUREFILESIZE" val="483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\usepackage[dvips]{color}&#10;%\DeclareFontShape{JY1}{mc}{m}{n}{&lt;-&gt; s * [0.961] jis}{}&#10;%\DeclareFontShape{JY1}{gt}{m}{n}{&lt;-&gt; s * [0.961] jisg}{}&#10;%% 「!」マークを目安に改行すること(全角) !!!!!&#10;\begin{document}&#10;\[&#10;\textcolor[rgb]{0, 0, 0}{&#10;g_i(\myvec{x})=&#10;}&#10;\textcolor[rgb]{0, 0, 0}{&#10;\bm{\alpha}_i&#10;}&#10;\textcolor[rgb]{0, 0, 0}{&#10; \cdot (\myvec{x} - \bm{c}_i)&#10;+ }&#10;\textcolor[rgb]{0, 0, 0}{&#10;\beta_i&#10;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256"/>
  <p:tag name="ORIGWIDTH" val="214.9805"/>
  <p:tag name="PICTUREFILESIZE" val="1722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mathrm{Lap}(\hat{\bm{v}}_i)=0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17.0002"/>
  <p:tag name="PICTUREFILESIZE" val="564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hat{\beta}_i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6.98"/>
  <p:tag name="PICTUREFILESIZE" val="187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 \mathrm{Grad} \left( g_i(\bm{c}_i) \right)&#10;=&#10;\hat{\bm{v}}_i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71.9603"/>
  <p:tag name="PICTUREFILESIZE" val="982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{ \beta_i \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37.98008"/>
  <p:tag name="PICTUREFILESIZE" val="270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hat{\bm{\alpha}}_i&#10;\equiv&#10;\hat{\bm{v}}_i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67.98016"/>
  <p:tag name="PICTUREFILESIZE" val="347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bm{v}_i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6.98"/>
  <p:tag name="PICTUREFILESIZE" val="127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{ \bm{\alpha}_i \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42.00008"/>
  <p:tag name="PICTUREFILESIZE" val="248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bm{v}(\bm{c}_i) \equiv \nabla f(\bm{c}_i)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41.0003"/>
  <p:tag name="PICTUREFILESIZE" val="805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bm{\alpha}_i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21.00008"/>
  <p:tag name="PICTUREFILESIZE" val="14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g_i(\myvec{x})=&#10;\bm{\alpha}_i \cdot (\myvec{x} - \bm{c}_i)&#10;+ \beta_i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238.9805"/>
  <p:tag name="PICTUREFILESIZE" val="1080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hat{\bm{\alpha}}_i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21.00008"/>
  <p:tag name="PICTUREFILESIZE" val="165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{ \bm{\alpha}_i \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42.00008"/>
  <p:tag name="PICTUREFILESIZE" val="248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mathrm{Lap}(\hat{\bm{v}}_i)=0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17.0002"/>
  <p:tag name="PICTUREFILESIZE" val="564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bm{v}_i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6.98"/>
  <p:tag name="PICTUREFILESIZE" val="127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hat{\bm{v}}_i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6.98"/>
  <p:tag name="PICTUREFILESIZE" val="150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 \hat{\bm{\alpha}}_i&#10; =&#10;\frac{&#10; \sum \nolimits_j \varphi_{i,j} \bm{v}_j&#10;}{&#10;\sum \nolimits_j \varphi_{i,j}&#10;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38.0003"/>
  <p:tag name="PICTUREFILESIZE" val="1307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 \mathrm{Grad} \left( f(\bm{c}_i) \right)&#10;=&#10;\hat{\bm{v}}_i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68.0003"/>
  <p:tag name="PICTUREFILESIZE" val="922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{ \beta_i \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37.98008"/>
  <p:tag name="PICTUREFILESIZE" val="270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mathrm{Lap} ( f(\bm{c}_i) )&#10; = \mathrm{Div} ( \hat{\bm{v}}_i )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205.9804"/>
  <p:tag name="PICTUREFILESIZE" val="1071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hat{\beta}_i = \frac{&#10;\sum \nolimits_j \varphi_{i,j}&#10;\left(&#10; \hat{\bm{\alpha}}_j&#10; \cdot (\bm{c}_i - \bm{c}_j)&#10; + \beta_j&#10; \right)&#10;}{&#10;\sum \nolimits_j \varphi_{i,j}&#10;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307.9806"/>
  <p:tag name="PICTUREFILESIZE" val="2372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%\DeclareFontShape{JY1}{mc}{m}{n}{&lt;-&gt; s * [0.961] jis}{}&#10;%\DeclareFontShape{JY1}{gt}{m}{n}{&lt;-&gt; s * [0.961] jisg}{}&#10;%% 「!」マークを目安に改行すること(全角) !!!!!&#10;\begin{document}&#10;\[&#10;f(\myvec{x})=&#10;\frac{&#10;\sum \nolimits_i w_i(\myvec{x}) g_i(\myvec{x})&#10;}{&#10;\sum \nolimits_i w_i(\myvec{x})&#10;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210"/>
  <p:tag name="PICTUREFILESIZE" val="1923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%\DeclareFontShape{JY1}{mc}{m}{n}{&lt;-&gt; s * [0.961] jis}{}&#10;%\DeclareFontShape{JY1}{gt}{m}{n}{&lt;-&gt; s * [0.961] jisg}{}&#10;%% 「!」マークを目安に改行すること(全角) !!!!!&#10;\begin{document}&#10;\[&#10;f(\myvec{x})=0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87.96016"/>
  <p:tag name="PICTUREFILESIZE" val="420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f(\bm{c}_i)=\beta_i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96.00016"/>
  <p:tag name="PICTUREFILESIZE" val="529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 \psi_{i,j} =&#10; \frac{1}{1 + \theta_{i,j}^2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35.9603"/>
  <p:tag name="PICTUREFILESIZE" val="828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psi_{i,j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31.98008"/>
  <p:tag name="PICTUREFILESIZE" val="248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bm{v}_{i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6.98"/>
  <p:tag name="PICTUREFILESIZE" val="127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bm{v}_{j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8.96"/>
  <p:tag name="PICTUREFILESIZE" val="138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theta_{i,j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27.00008"/>
  <p:tag name="PICTUREFILESIZE" val="211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{ \bm{\alpha}_i \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42.00008"/>
  <p:tag name="PICTUREFILESIZE" val="248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{ \beta_i \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37.98008"/>
  <p:tag name="PICTUREFILESIZE" val="270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bm{n}_k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24.00008"/>
  <p:tag name="PICTUREFILESIZE" val="16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%\DeclareFontShape{JY1}{mc}{m}{n}{&lt;-&gt; s * [0.961] jis}{}&#10;%\DeclareFontShape{JY1}{gt}{m}{n}{&lt;-&gt; s * [0.961] jisg}{}&#10;%% 「!」マークを目安に改行すること(全角) !!!!!&#10;\begin{document}&#10;\[&#10;\{ g_i(\myvec{x}) \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67.98016"/>
  <p:tag name="PICTUREFILESIZE" val="470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hat{\bm{v}}_i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6.98"/>
  <p:tag name="PICTUREFILESIZE" val="150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%\DeclareFontShape{JY1}{mc}{m}{n}{&lt;-&gt; s * [0.961] jis}{}&#10;%\DeclareFontShape{JY1}{gt}{m}{n}{&lt;-&gt; s * [0.961] jisg}{}&#10;%% 「!」マークを目安に改行すること(全角) !!!!!&#10;\begin{document}&#10;\[&#10;g_i(\myvec{x})=0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91.98016"/>
  <p:tag name="PICTUREFILESIZE" val="483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left(\mathrm{Lap} \left( f(\bm{c}_i) \right) &#10;  - \mathrm{Div}\left( \hat{\bm{v}}_i \right) \right)^2 &#10; + \lambda_p \sum \nolimits_k w_i(\bm{p}_k) &#10;g_i^2(\bm{p}_k ) \rightarrow \min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516.961"/>
  <p:tag name="PICTUREFILESIZE" val="2908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left\| \mathrm{Lap}\left( \hat{\bm{v}}_i \right) \right\|^2&#10;+ \lambda_n \sum \nolimits_k w_i( \bm{p}_k )&#10; \left\| \hat{\bm{v}}_i - \bm{n}_k \right\|^2&#10; \rightarrow \min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438.9609"/>
  <p:tag name="PICTUREFILESIZE" val="2285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varepsilon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9.96"/>
  <p:tag name="PICTUREFILESIZE" val="72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varepsilon=1.0 \times 10^{-2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44.9603"/>
  <p:tag name="PICTUREFILESIZE" val="526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5.0 \times 10^{-3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03.9802"/>
  <p:tag name="PICTUREFILESIZE" val="466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2.5 \times 10^{-3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03.9802"/>
  <p:tag name="PICTUREFILESIZE" val="474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1.25 \times 10^{-3}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14.9602"/>
  <p:tag name="PICTUREFILESIZE" val="499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\usepackage{bm}&#10;%\DeclareFontShape{JY1}{mc}{m}{n}{&lt;-&gt; s * [0.961] jis}{}&#10;%\DeclareFontShape{JY1}{gt}{m}{n}{&lt;-&gt; s * [0.961] jisg}{}&#10;%% 「!」マークを目安に改行すること(全角) !!!!!&#10;\begin{document}&#10;\[&#10;\propto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5"/>
  <p:tag name="PICTUREFILESIZE" val="11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%\DeclareFontShape{JY1}{mc}{m}{n}{&lt;-&gt; s * [0.961] jis}{}&#10;%\DeclareFontShape{JY1}{gt}{m}{n}{&lt;-&gt; s * [0.961] jisg}{}&#10;%% 「!」マークを目安に改行すること(全角) !!!!!&#10;\begin{document}&#10;\[&#10;f(\myvec{x})=0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87.96016"/>
  <p:tag name="PICTUREFILESIZE" val="420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myvec#1{\mbox{\boldmath $#1$}}&#10;\def\argmin{\mathop{\mathrm{argmin}}\limits}&#10;\def\kanjifamilydefault{\gtdefault}&#10;%% 和文TFM として東京書籍印刷の小林肇さんの&#10;%% 作られたJIS フォントメトリック(jis，jisg) を使う&#10;%% 「Alt+k」がMake bitmapのショートカットキーである&#10;\usepackage{amsmath,amssymb,ascmac,fancybox,pifont,mathrsfs}&#10;%\DeclareFontShape{JY1}{mc}{m}{n}{&lt;-&gt; s * [0.961] jis}{}&#10;%\DeclareFontShape{JY1}{gt}{m}{n}{&lt;-&gt; s * [0.961] jisg}{}&#10;%% 「!」マークを目安に改行すること(全角) !!!!!&#10;\begin{document}&#10;\[&#10;r&#10;\]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66"/>
  <p:tag name="BOXHEIGHT" val="394"/>
  <p:tag name="BOXFONT" val="10"/>
  <p:tag name="BOXWRAP" val="False"/>
  <p:tag name="WORKAROUNDTRANSPARENCYBUG" val="False"/>
  <p:tag name="ALLOWFONTSUBSTITUTION" val="False"/>
  <p:tag name="BITMAPFORMAT" val="pngmono"/>
  <p:tag name="ORIGWIDTH" val="10"/>
  <p:tag name="PICTUREFILESIZE" val="598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>
          <a:solidFill>
            <a:schemeClr val="accent1">
              <a:lumMod val="75000"/>
            </a:schemeClr>
          </a:solidFill>
          <a:tailEnd type="arrow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w="19050" h="19050"/>
        </a:sp3d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38100">
          <a:solidFill>
            <a:schemeClr val="accent1">
              <a:lumMod val="60000"/>
              <a:lumOff val="40000"/>
            </a:schemeClr>
          </a:solidFill>
          <a:tailEnd type="none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w="19050" h="19050"/>
        </a:sp3d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6153</TotalTime>
  <Words>2877</Words>
  <Application>Microsoft Office PowerPoint</Application>
  <PresentationFormat>画面に合わせる (4:3)</PresentationFormat>
  <Paragraphs>652</Paragraphs>
  <Slides>39</Slides>
  <Notes>39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0" baseType="lpstr">
      <vt:lpstr>Office テーマ</vt:lpstr>
      <vt:lpstr>Smoothing of Partition of Unity  Implicit Surfaces for Noise Robust Surface Reconstruction</vt:lpstr>
      <vt:lpstr>Outline</vt:lpstr>
      <vt:lpstr>Surface Reconstruction</vt:lpstr>
      <vt:lpstr>Previous Works</vt:lpstr>
      <vt:lpstr>Local Implicit Methods</vt:lpstr>
      <vt:lpstr>Problems of Local Fitting</vt:lpstr>
      <vt:lpstr>Our Approach</vt:lpstr>
      <vt:lpstr>Differential Operators for Smoothing</vt:lpstr>
      <vt:lpstr>Comparison with Previous Works</vt:lpstr>
      <vt:lpstr>Outline</vt:lpstr>
      <vt:lpstr>Overview</vt:lpstr>
      <vt:lpstr>Overview</vt:lpstr>
      <vt:lpstr>Partition of Unity</vt:lpstr>
      <vt:lpstr>Partition of Unity</vt:lpstr>
      <vt:lpstr>Spherical Covering</vt:lpstr>
      <vt:lpstr>Overview</vt:lpstr>
      <vt:lpstr>Algorithm: smoothing PU</vt:lpstr>
      <vt:lpstr>Differential Operators for PU</vt:lpstr>
      <vt:lpstr>Differential Operators for PU</vt:lpstr>
      <vt:lpstr>Algorithm: smoothing PU</vt:lpstr>
      <vt:lpstr>Update of</vt:lpstr>
      <vt:lpstr>Update of</vt:lpstr>
      <vt:lpstr>Effect of Smoothing</vt:lpstr>
      <vt:lpstr>Anisotropic Smoothing</vt:lpstr>
      <vt:lpstr>Effect of Anisotropic Smoothing</vt:lpstr>
      <vt:lpstr>Detail Preservation</vt:lpstr>
      <vt:lpstr>Detail Preservation</vt:lpstr>
      <vt:lpstr>Convergence</vt:lpstr>
      <vt:lpstr>Outline</vt:lpstr>
      <vt:lpstr>Parameters</vt:lpstr>
      <vt:lpstr>Performance</vt:lpstr>
      <vt:lpstr>Robustness</vt:lpstr>
      <vt:lpstr>Comparison </vt:lpstr>
      <vt:lpstr>Comparison</vt:lpstr>
      <vt:lpstr>Comparison</vt:lpstr>
      <vt:lpstr>Surfaces’ Properties</vt:lpstr>
      <vt:lpstr>Conclusion</vt:lpstr>
      <vt:lpstr>Future Work</vt:lpstr>
      <vt:lpstr>スライド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Smoothing of  Partition of Unity Implicit Surfaces for Noise Robust Surface Reconstruction</dc:title>
  <dc:creator>yukie</dc:creator>
  <cp:lastModifiedBy>yukie</cp:lastModifiedBy>
  <cp:revision>524</cp:revision>
  <dcterms:created xsi:type="dcterms:W3CDTF">2009-06-29T08:58:27Z</dcterms:created>
  <dcterms:modified xsi:type="dcterms:W3CDTF">2009-07-19T15:10:51Z</dcterms:modified>
</cp:coreProperties>
</file>